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7" r:id="rId1"/>
  </p:sldMasterIdLst>
  <p:sldIdLst>
    <p:sldId id="256" r:id="rId2"/>
    <p:sldId id="257" r:id="rId3"/>
    <p:sldId id="258" r:id="rId4"/>
    <p:sldId id="322" r:id="rId5"/>
    <p:sldId id="259" r:id="rId6"/>
    <p:sldId id="260" r:id="rId7"/>
    <p:sldId id="273" r:id="rId8"/>
    <p:sldId id="261" r:id="rId9"/>
    <p:sldId id="262" r:id="rId10"/>
    <p:sldId id="263" r:id="rId11"/>
    <p:sldId id="264" r:id="rId12"/>
    <p:sldId id="265" r:id="rId13"/>
    <p:sldId id="266" r:id="rId14"/>
    <p:sldId id="267" r:id="rId15"/>
    <p:sldId id="268" r:id="rId16"/>
    <p:sldId id="274" r:id="rId17"/>
    <p:sldId id="269" r:id="rId18"/>
    <p:sldId id="275" r:id="rId19"/>
    <p:sldId id="270" r:id="rId20"/>
    <p:sldId id="271" r:id="rId21"/>
    <p:sldId id="272"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3" r:id="rId69"/>
    <p:sldId id="324" r:id="rId7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8" d="100"/>
          <a:sy n="68" d="100"/>
        </p:scale>
        <p:origin x="-152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printerSettings" Target="printerSettings/printerSettings1.bin"/><Relationship Id="rId72"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viewProps" Target="viewProps.xml"/><Relationship Id="rId74" Type="http://schemas.openxmlformats.org/officeDocument/2006/relationships/theme" Target="theme/theme1.xml"/><Relationship Id="rId75"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3.png"/><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6.png"/><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pic>
        <p:nvPicPr>
          <p:cNvPr id="8" name="Picture 7" descr="coverEmboss.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1116012" y="1904999"/>
            <a:ext cx="6938963" cy="1582271"/>
          </a:xfrm>
        </p:spPr>
        <p:txBody>
          <a:bodyPr anchor="b" anchorCtr="0"/>
          <a:lstStyle>
            <a:lvl1pPr>
              <a:lnSpc>
                <a:spcPct val="95000"/>
              </a:lnSpc>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1116013" y="3487271"/>
            <a:ext cx="6938961" cy="1143000"/>
          </a:xfrm>
        </p:spPr>
        <p:txBody>
          <a:bodyPr/>
          <a:lstStyle>
            <a:lvl1pPr marL="0" indent="0" algn="ctr">
              <a:spcBef>
                <a:spcPts val="300"/>
              </a:spcBef>
              <a:buNone/>
              <a:defRPr sz="2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5907741" y="5715000"/>
            <a:ext cx="2133600" cy="275478"/>
          </a:xfrm>
        </p:spPr>
        <p:txBody>
          <a:bodyPr/>
          <a:lstStyle>
            <a:lvl1pPr>
              <a:defRPr>
                <a:solidFill>
                  <a:schemeClr val="bg2">
                    <a:lumMod val="60000"/>
                    <a:lumOff val="40000"/>
                  </a:schemeClr>
                </a:solidFill>
              </a:defRPr>
            </a:lvl1pPr>
          </a:lstStyle>
          <a:p>
            <a:fld id="{C2385BE4-A8F7-8A44-9BDE-DFEC517760F3}" type="datetimeFigureOut">
              <a:rPr lang="en-US" smtClean="0"/>
              <a:t>6/14/14</a:t>
            </a:fld>
            <a:endParaRPr lang="en-US"/>
          </a:p>
        </p:txBody>
      </p:sp>
      <p:sp>
        <p:nvSpPr>
          <p:cNvPr id="5" name="Footer Placeholder 4"/>
          <p:cNvSpPr>
            <a:spLocks noGrp="1"/>
          </p:cNvSpPr>
          <p:nvPr>
            <p:ph type="ftr" sz="quarter" idx="11"/>
          </p:nvPr>
        </p:nvSpPr>
        <p:spPr>
          <a:xfrm>
            <a:off x="1102659" y="5715000"/>
            <a:ext cx="2895600" cy="275478"/>
          </a:xfrm>
        </p:spPr>
        <p:txBody>
          <a:bodyPr/>
          <a:lstStyle>
            <a:lvl1pPr>
              <a:defRPr>
                <a:solidFill>
                  <a:schemeClr val="bg2">
                    <a:lumMod val="60000"/>
                    <a:lumOff val="40000"/>
                  </a:schemeClr>
                </a:solidFill>
              </a:defRPr>
            </a:lvl1pPr>
          </a:lstStyle>
          <a:p>
            <a:endParaRPr lang="en-US"/>
          </a:p>
        </p:txBody>
      </p:sp>
      <p:sp>
        <p:nvSpPr>
          <p:cNvPr id="6" name="Slide Number Placeholder 5"/>
          <p:cNvSpPr>
            <a:spLocks noGrp="1"/>
          </p:cNvSpPr>
          <p:nvPr>
            <p:ph type="sldNum" sz="quarter" idx="12"/>
          </p:nvPr>
        </p:nvSpPr>
        <p:spPr>
          <a:xfrm>
            <a:off x="4343400" y="5715000"/>
            <a:ext cx="457200" cy="275478"/>
          </a:xfrm>
        </p:spPr>
        <p:txBody>
          <a:bodyPr/>
          <a:lstStyle>
            <a:lvl1pPr>
              <a:defRPr>
                <a:solidFill>
                  <a:schemeClr val="bg2">
                    <a:lumMod val="60000"/>
                    <a:lumOff val="40000"/>
                  </a:schemeClr>
                </a:solidFill>
              </a:defRPr>
            </a:lvl1pPr>
          </a:lstStyle>
          <a:p>
            <a:fld id="{2D57B0AA-AC8E-4463-ADAC-E87D09B82E4F}" type="slidenum">
              <a:rPr lang="en-US" smtClean="0"/>
              <a:t>‹#›</a:t>
            </a:fld>
            <a:endParaRPr lang="en-US"/>
          </a:p>
        </p:txBody>
      </p:sp>
      <p:pic>
        <p:nvPicPr>
          <p:cNvPr id="9" name="Picture 8" descr="coverAccentBottom.png"/>
          <p:cNvPicPr>
            <a:picLocks noChangeAspect="1"/>
          </p:cNvPicPr>
          <p:nvPr/>
        </p:nvPicPr>
        <p:blipFill>
          <a:blip r:embed="rId3"/>
          <a:stretch>
            <a:fillRect/>
          </a:stretch>
        </p:blipFill>
        <p:spPr>
          <a:xfrm>
            <a:off x="914400" y="4686766"/>
            <a:ext cx="7315200" cy="400705"/>
          </a:xfrm>
          <a:prstGeom prst="rect">
            <a:avLst/>
          </a:prstGeom>
        </p:spPr>
      </p:pic>
      <p:pic>
        <p:nvPicPr>
          <p:cNvPr id="10" name="Picture 9" descr="coverAccentTop.png"/>
          <p:cNvPicPr>
            <a:picLocks noChangeAspect="1"/>
          </p:cNvPicPr>
          <p:nvPr/>
        </p:nvPicPr>
        <p:blipFill>
          <a:blip r:embed="rId4"/>
          <a:stretch>
            <a:fillRect/>
          </a:stretch>
        </p:blipFill>
        <p:spPr>
          <a:xfrm>
            <a:off x="914400" y="1619136"/>
            <a:ext cx="7315200" cy="391386"/>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2" descr="scrollwork-Top.png"/>
          <p:cNvPicPr>
            <a:picLocks noChangeAspect="1" noChangeArrowheads="1"/>
          </p:cNvPicPr>
          <p:nvPr/>
        </p:nvPicPr>
        <p:blipFill>
          <a:blip r:embed="rId2"/>
          <a:srcRect/>
          <a:stretch>
            <a:fillRect/>
          </a:stretch>
        </p:blipFill>
        <p:spPr bwMode="auto">
          <a:xfrm flipH="1">
            <a:off x="4754083" y="673398"/>
            <a:ext cx="742950" cy="361950"/>
          </a:xfrm>
          <a:prstGeom prst="rect">
            <a:avLst/>
          </a:prstGeom>
          <a:noFill/>
        </p:spPr>
      </p:pic>
      <p:pic>
        <p:nvPicPr>
          <p:cNvPr id="15" name="Picture 3" descr="scrollwork-Bottom.png"/>
          <p:cNvPicPr>
            <a:picLocks noChangeAspect="1" noChangeArrowheads="1"/>
          </p:cNvPicPr>
          <p:nvPr/>
        </p:nvPicPr>
        <p:blipFill>
          <a:blip r:embed="rId3"/>
          <a:srcRect/>
          <a:stretch>
            <a:fillRect/>
          </a:stretch>
        </p:blipFill>
        <p:spPr bwMode="auto">
          <a:xfrm flipH="1">
            <a:off x="4754083" y="5636584"/>
            <a:ext cx="742950" cy="361950"/>
          </a:xfrm>
          <a:prstGeom prst="rect">
            <a:avLst/>
          </a:prstGeom>
          <a:noFill/>
        </p:spPr>
      </p:pic>
      <p:pic>
        <p:nvPicPr>
          <p:cNvPr id="4099" name="Picture 3" descr="scrollwork-Bottom.png"/>
          <p:cNvPicPr>
            <a:picLocks noChangeAspect="1" noChangeArrowheads="1"/>
          </p:cNvPicPr>
          <p:nvPr/>
        </p:nvPicPr>
        <p:blipFill>
          <a:blip r:embed="rId3"/>
          <a:srcRect/>
          <a:stretch>
            <a:fillRect/>
          </a:stretch>
        </p:blipFill>
        <p:spPr bwMode="auto">
          <a:xfrm>
            <a:off x="7774169" y="5636584"/>
            <a:ext cx="742950" cy="361950"/>
          </a:xfrm>
          <a:prstGeom prst="rect">
            <a:avLst/>
          </a:prstGeom>
          <a:noFill/>
        </p:spPr>
      </p:pic>
      <p:pic>
        <p:nvPicPr>
          <p:cNvPr id="4098" name="Picture 2" descr="scrollwork-Top.png"/>
          <p:cNvPicPr>
            <a:picLocks noChangeAspect="1" noChangeArrowheads="1"/>
          </p:cNvPicPr>
          <p:nvPr/>
        </p:nvPicPr>
        <p:blipFill>
          <a:blip r:embed="rId2"/>
          <a:srcRect/>
          <a:stretch>
            <a:fillRect/>
          </a:stretch>
        </p:blipFill>
        <p:spPr bwMode="auto">
          <a:xfrm>
            <a:off x="7774169" y="673398"/>
            <a:ext cx="742950" cy="361950"/>
          </a:xfrm>
          <a:prstGeom prst="rect">
            <a:avLst/>
          </a:prstGeom>
          <a:noFill/>
        </p:spPr>
      </p:pic>
      <p:sp>
        <p:nvSpPr>
          <p:cNvPr id="2" name="Title 1"/>
          <p:cNvSpPr>
            <a:spLocks noGrp="1"/>
          </p:cNvSpPr>
          <p:nvPr>
            <p:ph type="title"/>
          </p:nvPr>
        </p:nvSpPr>
        <p:spPr>
          <a:xfrm>
            <a:off x="838200" y="914400"/>
            <a:ext cx="3429000" cy="1371600"/>
          </a:xfrm>
        </p:spPr>
        <p:txBody>
          <a:bodyPr vert="horz" lIns="91440" tIns="45720" rIns="91440" bIns="45720" rtlCol="0" anchor="b">
            <a:noAutofit/>
          </a:bodyPr>
          <a:lstStyle>
            <a:lvl1pPr algn="ctr" defTabSz="914400" rtl="0" eaLnBrk="1" latinLnBrk="0" hangingPunct="1">
              <a:spcBef>
                <a:spcPct val="0"/>
              </a:spcBef>
              <a:buNone/>
              <a:defRPr lang="en-US" sz="3600" b="0" kern="1200" dirty="0">
                <a:solidFill>
                  <a:schemeClr val="tx1"/>
                </a:solidFill>
                <a:latin typeface="+mj-lt"/>
                <a:ea typeface="+mj-ea"/>
                <a:cs typeface="+mj-cs"/>
              </a:defRPr>
            </a:lvl1pPr>
          </a:lstStyle>
          <a:p>
            <a:r>
              <a:rPr lang="en-US" smtClean="0"/>
              <a:t>Click to edit Master title style</a:t>
            </a:r>
            <a:endParaRPr lang="en-US" dirty="0"/>
          </a:p>
        </p:txBody>
      </p:sp>
      <p:sp>
        <p:nvSpPr>
          <p:cNvPr id="3" name="Picture Placeholder 2"/>
          <p:cNvSpPr>
            <a:spLocks noGrp="1"/>
          </p:cNvSpPr>
          <p:nvPr>
            <p:ph type="pic" idx="1"/>
          </p:nvPr>
        </p:nvSpPr>
        <p:spPr>
          <a:xfrm>
            <a:off x="5081121" y="914400"/>
            <a:ext cx="3108960" cy="4815841"/>
          </a:xfrm>
          <a:solidFill>
            <a:schemeClr val="bg2"/>
          </a:solidFill>
          <a:ln w="127000">
            <a:solidFill>
              <a:schemeClr val="bg1"/>
            </a:solidFill>
            <a:miter lim="800000"/>
          </a:ln>
          <a:effectLst>
            <a:outerShdw blurRad="50800" dist="38100" dir="5400000" algn="t" rotWithShape="0">
              <a:prstClr val="black">
                <a:alpha val="25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38200" y="2667001"/>
            <a:ext cx="3429000" cy="2895600"/>
          </a:xfrm>
        </p:spPr>
        <p:txBody>
          <a:bodyPr vert="horz" lIns="91440" tIns="45720" rIns="91440" bIns="45720" rtlCol="0">
            <a:normAutofit/>
          </a:bodyPr>
          <a:lstStyle>
            <a:lvl1pPr marL="0" indent="0" algn="ctr">
              <a:spcBef>
                <a:spcPts val="500"/>
              </a:spcBef>
              <a:buNone/>
              <a:defRPr lang="en-US" sz="1800" kern="1200" smtClean="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600"/>
              </a:spcBef>
              <a:buSzPct val="10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C2385BE4-A8F7-8A44-9BDE-DFEC517760F3}" type="datetimeFigureOut">
              <a:rPr lang="en-US" smtClean="0"/>
              <a:t>6/14/14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8FCDE8-109C-2944-8ABD-07D4BE4DE28F}" type="slidenum">
              <a:rPr lang="en-US" smtClean="0"/>
              <a:t>‹#›</a:t>
            </a:fld>
            <a:endParaRPr lang="en-US"/>
          </a:p>
        </p:txBody>
      </p:sp>
      <p:pic>
        <p:nvPicPr>
          <p:cNvPr id="8" name="Picture 2" descr="captionAccent.png"/>
          <p:cNvPicPr>
            <a:picLocks noChangeAspect="1" noChangeArrowheads="1"/>
          </p:cNvPicPr>
          <p:nvPr/>
        </p:nvPicPr>
        <p:blipFill>
          <a:blip r:embed="rId4"/>
          <a:srcRect/>
          <a:stretch>
            <a:fillRect/>
          </a:stretch>
        </p:blipFill>
        <p:spPr bwMode="auto">
          <a:xfrm>
            <a:off x="838200" y="2326341"/>
            <a:ext cx="3429000" cy="240307"/>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12" name="Picture 2" descr="scrollwork-Top.png"/>
          <p:cNvPicPr>
            <a:picLocks noChangeAspect="1" noChangeArrowheads="1"/>
          </p:cNvPicPr>
          <p:nvPr/>
        </p:nvPicPr>
        <p:blipFill>
          <a:blip r:embed="rId2"/>
          <a:srcRect/>
          <a:stretch>
            <a:fillRect/>
          </a:stretch>
        </p:blipFill>
        <p:spPr bwMode="auto">
          <a:xfrm flipH="1">
            <a:off x="1752600" y="565897"/>
            <a:ext cx="742950" cy="361950"/>
          </a:xfrm>
          <a:prstGeom prst="rect">
            <a:avLst/>
          </a:prstGeom>
          <a:noFill/>
        </p:spPr>
      </p:pic>
      <p:pic>
        <p:nvPicPr>
          <p:cNvPr id="15" name="Picture 3" descr="scrollwork-Bottom.png"/>
          <p:cNvPicPr>
            <a:picLocks noChangeAspect="1" noChangeArrowheads="1"/>
          </p:cNvPicPr>
          <p:nvPr/>
        </p:nvPicPr>
        <p:blipFill>
          <a:blip r:embed="rId3"/>
          <a:srcRect/>
          <a:stretch>
            <a:fillRect/>
          </a:stretch>
        </p:blipFill>
        <p:spPr bwMode="auto">
          <a:xfrm flipH="1">
            <a:off x="1752600" y="4128247"/>
            <a:ext cx="742950" cy="361950"/>
          </a:xfrm>
          <a:prstGeom prst="rect">
            <a:avLst/>
          </a:prstGeom>
          <a:noFill/>
        </p:spPr>
      </p:pic>
      <p:pic>
        <p:nvPicPr>
          <p:cNvPr id="4099" name="Picture 3" descr="scrollwork-Bottom.png"/>
          <p:cNvPicPr>
            <a:picLocks noChangeAspect="1" noChangeArrowheads="1"/>
          </p:cNvPicPr>
          <p:nvPr/>
        </p:nvPicPr>
        <p:blipFill>
          <a:blip r:embed="rId3"/>
          <a:srcRect/>
          <a:stretch>
            <a:fillRect/>
          </a:stretch>
        </p:blipFill>
        <p:spPr bwMode="auto">
          <a:xfrm>
            <a:off x="6648450" y="4128247"/>
            <a:ext cx="742950" cy="361950"/>
          </a:xfrm>
          <a:prstGeom prst="rect">
            <a:avLst/>
          </a:prstGeom>
          <a:noFill/>
        </p:spPr>
      </p:pic>
      <p:pic>
        <p:nvPicPr>
          <p:cNvPr id="4098" name="Picture 2" descr="scrollwork-Top.png"/>
          <p:cNvPicPr>
            <a:picLocks noChangeAspect="1" noChangeArrowheads="1"/>
          </p:cNvPicPr>
          <p:nvPr/>
        </p:nvPicPr>
        <p:blipFill>
          <a:blip r:embed="rId2"/>
          <a:srcRect/>
          <a:stretch>
            <a:fillRect/>
          </a:stretch>
        </p:blipFill>
        <p:spPr bwMode="auto">
          <a:xfrm>
            <a:off x="6648450" y="565897"/>
            <a:ext cx="742950" cy="361950"/>
          </a:xfrm>
          <a:prstGeom prst="rect">
            <a:avLst/>
          </a:prstGeom>
          <a:noFill/>
        </p:spPr>
      </p:pic>
      <p:sp>
        <p:nvSpPr>
          <p:cNvPr id="2" name="Title 1"/>
          <p:cNvSpPr>
            <a:spLocks noGrp="1"/>
          </p:cNvSpPr>
          <p:nvPr>
            <p:ph type="title"/>
          </p:nvPr>
        </p:nvSpPr>
        <p:spPr>
          <a:xfrm>
            <a:off x="1280160" y="4406153"/>
            <a:ext cx="6583680" cy="784412"/>
          </a:xfrm>
        </p:spPr>
        <p:txBody>
          <a:bodyPr vert="horz" lIns="91440" tIns="45720" rIns="91440" bIns="45720" rtlCol="0" anchor="b">
            <a:noAutofit/>
          </a:bodyPr>
          <a:lstStyle>
            <a:lvl1pPr algn="ctr" defTabSz="914400" rtl="0" eaLnBrk="1" latinLnBrk="0" hangingPunct="1">
              <a:spcBef>
                <a:spcPct val="0"/>
              </a:spcBef>
              <a:buNone/>
              <a:defRPr lang="en-US" sz="3600" b="0" kern="1200" dirty="0">
                <a:solidFill>
                  <a:schemeClr val="tx1"/>
                </a:solidFill>
                <a:latin typeface="+mj-lt"/>
                <a:ea typeface="+mj-ea"/>
                <a:cs typeface="+mj-cs"/>
              </a:defRPr>
            </a:lvl1pPr>
          </a:lstStyle>
          <a:p>
            <a:r>
              <a:rPr lang="en-US" smtClean="0"/>
              <a:t>Click to edit Master title style</a:t>
            </a:r>
            <a:endParaRPr lang="en-US" dirty="0"/>
          </a:p>
        </p:txBody>
      </p:sp>
      <p:sp>
        <p:nvSpPr>
          <p:cNvPr id="3" name="Picture Placeholder 2"/>
          <p:cNvSpPr>
            <a:spLocks noGrp="1"/>
          </p:cNvSpPr>
          <p:nvPr>
            <p:ph type="pic" idx="1"/>
          </p:nvPr>
        </p:nvSpPr>
        <p:spPr>
          <a:xfrm>
            <a:off x="2286000" y="780826"/>
            <a:ext cx="4572000" cy="3467548"/>
          </a:xfrm>
          <a:solidFill>
            <a:schemeClr val="bg2"/>
          </a:solidFill>
          <a:ln w="127000">
            <a:solidFill>
              <a:schemeClr val="bg1"/>
            </a:solidFill>
            <a:miter lim="800000"/>
          </a:ln>
          <a:effectLst>
            <a:outerShdw blurRad="50800" dist="38100" dir="5400000" algn="t" rotWithShape="0">
              <a:prstClr val="black">
                <a:alpha val="25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38200" y="5446059"/>
            <a:ext cx="7543800" cy="609600"/>
          </a:xfrm>
        </p:spPr>
        <p:txBody>
          <a:bodyPr vert="horz" lIns="91440" tIns="45720" rIns="91440" bIns="45720" rtlCol="0">
            <a:normAutofit/>
          </a:bodyPr>
          <a:lstStyle>
            <a:lvl1pPr marL="0" indent="0" algn="ctr">
              <a:spcBef>
                <a:spcPts val="0"/>
              </a:spcBef>
              <a:buNone/>
              <a:defRPr lang="en-US" sz="1600" kern="1200" smtClean="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600"/>
              </a:spcBef>
              <a:buSzPct val="10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C2385BE4-A8F7-8A44-9BDE-DFEC517760F3}" type="datetimeFigureOut">
              <a:rPr lang="en-US" smtClean="0"/>
              <a:t>6/14/14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D9BD3-E57B-4194-A545-2804EB95D970}" type="slidenum">
              <a:rPr lang="en-US" smtClean="0"/>
              <a:t>‹#›</a:t>
            </a:fld>
            <a:endParaRPr lang="en-US"/>
          </a:p>
        </p:txBody>
      </p:sp>
      <p:pic>
        <p:nvPicPr>
          <p:cNvPr id="6146" name="Picture 2" descr="captionLongAccent.png"/>
          <p:cNvPicPr>
            <a:picLocks noChangeAspect="1" noChangeArrowheads="1"/>
          </p:cNvPicPr>
          <p:nvPr/>
        </p:nvPicPr>
        <p:blipFill>
          <a:blip r:embed="rId4"/>
          <a:srcRect/>
          <a:stretch>
            <a:fillRect/>
          </a:stretch>
        </p:blipFill>
        <p:spPr bwMode="auto">
          <a:xfrm>
            <a:off x="1390650" y="5204012"/>
            <a:ext cx="6362700" cy="247650"/>
          </a:xfrm>
          <a:prstGeom prst="rect">
            <a:avLst/>
          </a:prstGeom>
          <a:noFill/>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Pictures above Caption">
    <p:spTree>
      <p:nvGrpSpPr>
        <p:cNvPr id="1" name=""/>
        <p:cNvGrpSpPr/>
        <p:nvPr/>
      </p:nvGrpSpPr>
      <p:grpSpPr>
        <a:xfrm>
          <a:off x="0" y="0"/>
          <a:ext cx="0" cy="0"/>
          <a:chOff x="0" y="0"/>
          <a:chExt cx="0" cy="0"/>
        </a:xfrm>
      </p:grpSpPr>
      <p:pic>
        <p:nvPicPr>
          <p:cNvPr id="15" name="Picture 3" descr="scrollwork-Bottom.png"/>
          <p:cNvPicPr>
            <a:picLocks noChangeAspect="1" noChangeArrowheads="1"/>
          </p:cNvPicPr>
          <p:nvPr/>
        </p:nvPicPr>
        <p:blipFill>
          <a:blip r:embed="rId2"/>
          <a:srcRect/>
          <a:stretch>
            <a:fillRect/>
          </a:stretch>
        </p:blipFill>
        <p:spPr bwMode="auto">
          <a:xfrm flipH="1">
            <a:off x="993402" y="4128247"/>
            <a:ext cx="742950" cy="361950"/>
          </a:xfrm>
          <a:prstGeom prst="rect">
            <a:avLst/>
          </a:prstGeom>
          <a:noFill/>
        </p:spPr>
      </p:pic>
      <p:pic>
        <p:nvPicPr>
          <p:cNvPr id="4099" name="Picture 3" descr="scrollwork-Bottom.png"/>
          <p:cNvPicPr>
            <a:picLocks noChangeAspect="1" noChangeArrowheads="1"/>
          </p:cNvPicPr>
          <p:nvPr/>
        </p:nvPicPr>
        <p:blipFill>
          <a:blip r:embed="rId2"/>
          <a:srcRect/>
          <a:stretch>
            <a:fillRect/>
          </a:stretch>
        </p:blipFill>
        <p:spPr bwMode="auto">
          <a:xfrm>
            <a:off x="7407649" y="4128247"/>
            <a:ext cx="742950" cy="361950"/>
          </a:xfrm>
          <a:prstGeom prst="rect">
            <a:avLst/>
          </a:prstGeom>
          <a:noFill/>
        </p:spPr>
      </p:pic>
      <p:pic>
        <p:nvPicPr>
          <p:cNvPr id="12" name="Picture 2" descr="scrollwork-Top.png"/>
          <p:cNvPicPr>
            <a:picLocks noChangeAspect="1" noChangeArrowheads="1"/>
          </p:cNvPicPr>
          <p:nvPr/>
        </p:nvPicPr>
        <p:blipFill>
          <a:blip r:embed="rId3"/>
          <a:srcRect/>
          <a:stretch>
            <a:fillRect/>
          </a:stretch>
        </p:blipFill>
        <p:spPr bwMode="auto">
          <a:xfrm flipH="1">
            <a:off x="993402" y="565897"/>
            <a:ext cx="742950" cy="361950"/>
          </a:xfrm>
          <a:prstGeom prst="rect">
            <a:avLst/>
          </a:prstGeom>
          <a:noFill/>
        </p:spPr>
      </p:pic>
      <p:pic>
        <p:nvPicPr>
          <p:cNvPr id="4098" name="Picture 2" descr="scrollwork-Top.png"/>
          <p:cNvPicPr>
            <a:picLocks noChangeAspect="1" noChangeArrowheads="1"/>
          </p:cNvPicPr>
          <p:nvPr/>
        </p:nvPicPr>
        <p:blipFill>
          <a:blip r:embed="rId3"/>
          <a:srcRect/>
          <a:stretch>
            <a:fillRect/>
          </a:stretch>
        </p:blipFill>
        <p:spPr bwMode="auto">
          <a:xfrm>
            <a:off x="7407649" y="565897"/>
            <a:ext cx="742950" cy="361950"/>
          </a:xfrm>
          <a:prstGeom prst="rect">
            <a:avLst/>
          </a:prstGeom>
          <a:noFill/>
        </p:spPr>
      </p:pic>
      <p:sp>
        <p:nvSpPr>
          <p:cNvPr id="2" name="Title 1"/>
          <p:cNvSpPr>
            <a:spLocks noGrp="1"/>
          </p:cNvSpPr>
          <p:nvPr>
            <p:ph type="title"/>
          </p:nvPr>
        </p:nvSpPr>
        <p:spPr>
          <a:xfrm>
            <a:off x="1280160" y="4406153"/>
            <a:ext cx="6583680" cy="784412"/>
          </a:xfrm>
        </p:spPr>
        <p:txBody>
          <a:bodyPr vert="horz" lIns="91440" tIns="45720" rIns="91440" bIns="45720" rtlCol="0" anchor="b">
            <a:noAutofit/>
          </a:bodyPr>
          <a:lstStyle>
            <a:lvl1pPr algn="ctr" defTabSz="914400" rtl="0" eaLnBrk="1" latinLnBrk="0" hangingPunct="1">
              <a:spcBef>
                <a:spcPct val="0"/>
              </a:spcBef>
              <a:buNone/>
              <a:defRPr lang="en-US" sz="3600" b="0" kern="1200" dirty="0">
                <a:solidFill>
                  <a:schemeClr val="tx1"/>
                </a:solidFill>
                <a:latin typeface="+mj-lt"/>
                <a:ea typeface="+mj-ea"/>
                <a:cs typeface="+mj-cs"/>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780826"/>
            <a:ext cx="2743200" cy="3467548"/>
          </a:xfrm>
          <a:solidFill>
            <a:schemeClr val="bg2"/>
          </a:solidFill>
          <a:ln w="127000">
            <a:solidFill>
              <a:schemeClr val="bg1"/>
            </a:solidFill>
            <a:miter lim="800000"/>
          </a:ln>
          <a:effectLst>
            <a:outerShdw blurRad="50800" dist="38100" dir="5400000" algn="t" rotWithShape="0">
              <a:prstClr val="black">
                <a:alpha val="25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38200" y="5446059"/>
            <a:ext cx="7543800" cy="609600"/>
          </a:xfrm>
        </p:spPr>
        <p:txBody>
          <a:bodyPr vert="horz" lIns="91440" tIns="45720" rIns="91440" bIns="45720" rtlCol="0">
            <a:normAutofit/>
          </a:bodyPr>
          <a:lstStyle>
            <a:lvl1pPr marL="0" indent="0" algn="ctr">
              <a:spcBef>
                <a:spcPts val="0"/>
              </a:spcBef>
              <a:buNone/>
              <a:defRPr lang="en-US" sz="1600" kern="1200" smtClean="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600"/>
              </a:spcBef>
              <a:buSzPct val="10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C2385BE4-A8F7-8A44-9BDE-DFEC517760F3}" type="datetimeFigureOut">
              <a:rPr lang="en-US" smtClean="0"/>
              <a:t>6/14/14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8FCDE8-109C-2944-8ABD-07D4BE4DE28F}" type="slidenum">
              <a:rPr lang="en-US" smtClean="0"/>
              <a:t>‹#›</a:t>
            </a:fld>
            <a:endParaRPr lang="en-US"/>
          </a:p>
        </p:txBody>
      </p:sp>
      <p:pic>
        <p:nvPicPr>
          <p:cNvPr id="6146" name="Picture 2" descr="captionLongAccent.png"/>
          <p:cNvPicPr>
            <a:picLocks noChangeAspect="1" noChangeArrowheads="1"/>
          </p:cNvPicPr>
          <p:nvPr/>
        </p:nvPicPr>
        <p:blipFill>
          <a:blip r:embed="rId4"/>
          <a:srcRect/>
          <a:stretch>
            <a:fillRect/>
          </a:stretch>
        </p:blipFill>
        <p:spPr bwMode="auto">
          <a:xfrm>
            <a:off x="1390650" y="5204012"/>
            <a:ext cx="6362700" cy="247650"/>
          </a:xfrm>
          <a:prstGeom prst="rect">
            <a:avLst/>
          </a:prstGeom>
          <a:noFill/>
        </p:spPr>
      </p:pic>
      <p:sp>
        <p:nvSpPr>
          <p:cNvPr id="14" name="Picture Placeholder 2"/>
          <p:cNvSpPr>
            <a:spLocks noGrp="1"/>
          </p:cNvSpPr>
          <p:nvPr>
            <p:ph type="pic" idx="13"/>
          </p:nvPr>
        </p:nvSpPr>
        <p:spPr>
          <a:xfrm>
            <a:off x="4912659" y="780826"/>
            <a:ext cx="2743200" cy="3467548"/>
          </a:xfrm>
          <a:solidFill>
            <a:schemeClr val="bg2"/>
          </a:solidFill>
          <a:ln w="127000">
            <a:solidFill>
              <a:schemeClr val="bg1"/>
            </a:solidFill>
            <a:miter lim="800000"/>
          </a:ln>
          <a:effectLst>
            <a:outerShdw blurRad="50800" dist="38100" dir="5400000" algn="t" rotWithShape="0">
              <a:prstClr val="black">
                <a:alpha val="25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2" descr="pageAccent-Full.png"/>
          <p:cNvPicPr>
            <a:picLocks noChangeAspect="1" noChangeArrowheads="1"/>
          </p:cNvPicPr>
          <p:nvPr/>
        </p:nvPicPr>
        <p:blipFill>
          <a:blip r:embed="rId2"/>
          <a:srcRect/>
          <a:stretch>
            <a:fillRect/>
          </a:stretch>
        </p:blipFill>
        <p:spPr bwMode="auto">
          <a:xfrm>
            <a:off x="595313" y="1689847"/>
            <a:ext cx="7953375" cy="304800"/>
          </a:xfrm>
          <a:prstGeom prst="rect">
            <a:avLst/>
          </a:prstGeom>
          <a:noFill/>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2084294"/>
            <a:ext cx="7543800" cy="3639670"/>
          </a:xfrm>
        </p:spPr>
        <p:txBody>
          <a:bodyPr vert="eaVert"/>
          <a:lstStyle>
            <a:lvl5pPr>
              <a:defRPr/>
            </a:lvl5pPr>
            <a:lvl6pPr marL="2286000">
              <a:defRPr/>
            </a:lvl6pPr>
            <a:lvl7pPr marL="2286000">
              <a:defRPr/>
            </a:lvl7pPr>
            <a:lvl8pPr marL="2286000">
              <a:defRPr/>
            </a:lvl8pPr>
            <a:lvl9pPr marL="228600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2385BE4-A8F7-8A44-9BDE-DFEC517760F3}" type="datetimeFigureOut">
              <a:rPr lang="en-US" smtClean="0"/>
              <a:t>6/14/14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8FCDE8-109C-2944-8ABD-07D4BE4DE28F}"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922048"/>
            <a:ext cx="1676400" cy="481488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922048"/>
            <a:ext cx="5638800" cy="4814888"/>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2385BE4-A8F7-8A44-9BDE-DFEC517760F3}" type="datetimeFigureOut">
              <a:rPr lang="en-US" smtClean="0"/>
              <a:t>6/14/14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8FCDE8-109C-2944-8ABD-07D4BE4DE28F}" type="slidenum">
              <a:rPr lang="en-US" smtClean="0"/>
              <a:t>‹#›</a:t>
            </a:fld>
            <a:endParaRPr lang="en-US"/>
          </a:p>
        </p:txBody>
      </p:sp>
      <p:pic>
        <p:nvPicPr>
          <p:cNvPr id="5122" name="Picture 2" descr="verticalAccent.png"/>
          <p:cNvPicPr>
            <a:picLocks noChangeAspect="1" noChangeArrowheads="1"/>
          </p:cNvPicPr>
          <p:nvPr/>
        </p:nvPicPr>
        <p:blipFill>
          <a:blip r:embed="rId2"/>
          <a:srcRect/>
          <a:stretch>
            <a:fillRect/>
          </a:stretch>
        </p:blipFill>
        <p:spPr bwMode="auto">
          <a:xfrm>
            <a:off x="6626225" y="860612"/>
            <a:ext cx="247364" cy="4937760"/>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2385BE4-A8F7-8A44-9BDE-DFEC517760F3}" type="datetimeFigureOut">
              <a:rPr lang="en-US" smtClean="0"/>
              <a:t>6/14/14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8FCDE8-109C-2944-8ABD-07D4BE4DE28F}" type="slidenum">
              <a:rPr lang="en-US" smtClean="0"/>
              <a:t>‹#›</a:t>
            </a:fld>
            <a:endParaRPr lang="en-US"/>
          </a:p>
        </p:txBody>
      </p:sp>
      <p:pic>
        <p:nvPicPr>
          <p:cNvPr id="7" name="Picture 2" descr="pageAccent-Full.png"/>
          <p:cNvPicPr>
            <a:picLocks noChangeAspect="1" noChangeArrowheads="1"/>
          </p:cNvPicPr>
          <p:nvPr/>
        </p:nvPicPr>
        <p:blipFill>
          <a:blip r:embed="rId2"/>
          <a:srcRect/>
          <a:stretch>
            <a:fillRect/>
          </a:stretch>
        </p:blipFill>
        <p:spPr bwMode="auto">
          <a:xfrm>
            <a:off x="595313" y="1689847"/>
            <a:ext cx="7953375" cy="304800"/>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bg>
      <p:bgRef idx="1002">
        <a:schemeClr val="bg2"/>
      </p:bgRef>
    </p:bg>
    <p:spTree>
      <p:nvGrpSpPr>
        <p:cNvPr id="1" name=""/>
        <p:cNvGrpSpPr/>
        <p:nvPr/>
      </p:nvGrpSpPr>
      <p:grpSpPr>
        <a:xfrm>
          <a:off x="0" y="0"/>
          <a:ext cx="0" cy="0"/>
          <a:chOff x="0" y="0"/>
          <a:chExt cx="0" cy="0"/>
        </a:xfrm>
      </p:grpSpPr>
      <p:pic>
        <p:nvPicPr>
          <p:cNvPr id="8" name="Picture 7" descr="coverEmboss.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1102519" y="4038600"/>
            <a:ext cx="6938963" cy="1174376"/>
          </a:xfrm>
        </p:spPr>
        <p:txBody>
          <a:bodyPr anchor="b" anchorCtr="0">
            <a:noAutofit/>
          </a:bodyPr>
          <a:lstStyle>
            <a:lvl1pPr>
              <a:lnSpc>
                <a:spcPct val="95000"/>
              </a:lnSpc>
              <a:defRPr sz="5200"/>
            </a:lvl1pPr>
          </a:lstStyle>
          <a:p>
            <a:r>
              <a:rPr lang="en-US" smtClean="0"/>
              <a:t>Click to edit Master title style</a:t>
            </a:r>
            <a:endParaRPr lang="en-US" dirty="0"/>
          </a:p>
        </p:txBody>
      </p:sp>
      <p:sp>
        <p:nvSpPr>
          <p:cNvPr id="3" name="Subtitle 2"/>
          <p:cNvSpPr>
            <a:spLocks noGrp="1"/>
          </p:cNvSpPr>
          <p:nvPr>
            <p:ph type="subTitle" idx="1"/>
          </p:nvPr>
        </p:nvSpPr>
        <p:spPr>
          <a:xfrm>
            <a:off x="1102520" y="5212977"/>
            <a:ext cx="6938961" cy="775447"/>
          </a:xfrm>
        </p:spPr>
        <p:txBody>
          <a:bodyPr>
            <a:normAutofit/>
          </a:bodyPr>
          <a:lstStyle>
            <a:lvl1pPr marL="0" indent="0" algn="ctr">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5907741" y="6214969"/>
            <a:ext cx="2133600" cy="275478"/>
          </a:xfrm>
        </p:spPr>
        <p:txBody>
          <a:bodyPr/>
          <a:lstStyle>
            <a:lvl1pPr>
              <a:defRPr>
                <a:solidFill>
                  <a:schemeClr val="bg2">
                    <a:lumMod val="60000"/>
                    <a:lumOff val="40000"/>
                  </a:schemeClr>
                </a:solidFill>
              </a:defRPr>
            </a:lvl1pPr>
          </a:lstStyle>
          <a:p>
            <a:fld id="{C2385BE4-A8F7-8A44-9BDE-DFEC517760F3}" type="datetimeFigureOut">
              <a:rPr lang="en-US" smtClean="0"/>
              <a:t>6/14/14</a:t>
            </a:fld>
            <a:endParaRPr lang="en-US"/>
          </a:p>
        </p:txBody>
      </p:sp>
      <p:sp>
        <p:nvSpPr>
          <p:cNvPr id="5" name="Footer Placeholder 4"/>
          <p:cNvSpPr>
            <a:spLocks noGrp="1"/>
          </p:cNvSpPr>
          <p:nvPr>
            <p:ph type="ftr" sz="quarter" idx="11"/>
          </p:nvPr>
        </p:nvSpPr>
        <p:spPr>
          <a:xfrm>
            <a:off x="1102659" y="6214969"/>
            <a:ext cx="2895600" cy="275478"/>
          </a:xfrm>
        </p:spPr>
        <p:txBody>
          <a:bodyPr/>
          <a:lstStyle>
            <a:lvl1pPr>
              <a:defRPr>
                <a:solidFill>
                  <a:schemeClr val="bg2">
                    <a:lumMod val="60000"/>
                    <a:lumOff val="40000"/>
                  </a:schemeClr>
                </a:solidFill>
              </a:defRPr>
            </a:lvl1pPr>
          </a:lstStyle>
          <a:p>
            <a:endParaRPr lang="en-US"/>
          </a:p>
        </p:txBody>
      </p:sp>
      <p:sp>
        <p:nvSpPr>
          <p:cNvPr id="6" name="Slide Number Placeholder 5"/>
          <p:cNvSpPr>
            <a:spLocks noGrp="1"/>
          </p:cNvSpPr>
          <p:nvPr>
            <p:ph type="sldNum" sz="quarter" idx="12"/>
          </p:nvPr>
        </p:nvSpPr>
        <p:spPr>
          <a:xfrm>
            <a:off x="4343400" y="6214969"/>
            <a:ext cx="457200" cy="275478"/>
          </a:xfrm>
        </p:spPr>
        <p:txBody>
          <a:bodyPr/>
          <a:lstStyle>
            <a:lvl1pPr>
              <a:defRPr>
                <a:solidFill>
                  <a:schemeClr val="bg2">
                    <a:lumMod val="60000"/>
                    <a:lumOff val="40000"/>
                  </a:schemeClr>
                </a:solidFill>
              </a:defRPr>
            </a:lvl1pPr>
          </a:lstStyle>
          <a:p>
            <a:fld id="{8F8FCDE8-109C-2944-8ABD-07D4BE4DE28F}" type="slidenum">
              <a:rPr lang="en-US" smtClean="0"/>
              <a:t>‹#›</a:t>
            </a:fld>
            <a:endParaRPr lang="en-US"/>
          </a:p>
        </p:txBody>
      </p:sp>
      <p:pic>
        <p:nvPicPr>
          <p:cNvPr id="9" name="Picture 8" descr="coverAccentBottom.png"/>
          <p:cNvPicPr>
            <a:picLocks noChangeAspect="1"/>
          </p:cNvPicPr>
          <p:nvPr/>
        </p:nvPicPr>
        <p:blipFill>
          <a:blip r:embed="rId3"/>
          <a:stretch>
            <a:fillRect/>
          </a:stretch>
        </p:blipFill>
        <p:spPr>
          <a:xfrm>
            <a:off x="914400" y="3915801"/>
            <a:ext cx="7315200" cy="400705"/>
          </a:xfrm>
          <a:prstGeom prst="rect">
            <a:avLst/>
          </a:prstGeom>
        </p:spPr>
      </p:pic>
      <p:sp>
        <p:nvSpPr>
          <p:cNvPr id="11" name="Picture Placeholder 2"/>
          <p:cNvSpPr>
            <a:spLocks noGrp="1"/>
          </p:cNvSpPr>
          <p:nvPr>
            <p:ph type="pic" idx="13"/>
          </p:nvPr>
        </p:nvSpPr>
        <p:spPr>
          <a:xfrm>
            <a:off x="1188720" y="1004455"/>
            <a:ext cx="6766560" cy="2729345"/>
          </a:xfrm>
          <a:solidFill>
            <a:schemeClr val="bg2"/>
          </a:solidFill>
          <a:ln w="127000">
            <a:solidFill>
              <a:schemeClr val="tx1"/>
            </a:solidFill>
            <a:miter lim="800000"/>
          </a:ln>
          <a:effectLst>
            <a:outerShdw blurRad="50800" dist="38100" dir="5400000" algn="t" rotWithShape="0">
              <a:prstClr val="black">
                <a:alpha val="25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16012" y="1904998"/>
            <a:ext cx="6938964" cy="1582271"/>
          </a:xfrm>
        </p:spPr>
        <p:txBody>
          <a:bodyPr vert="horz" lIns="91440" tIns="45720" rIns="91440" bIns="45720" rtlCol="0" anchor="b" anchorCtr="0">
            <a:noAutofit/>
          </a:bodyPr>
          <a:lstStyle>
            <a:lvl1pPr algn="ctr" defTabSz="914400" rtl="0" eaLnBrk="1" latinLnBrk="0" hangingPunct="1">
              <a:lnSpc>
                <a:spcPct val="95000"/>
              </a:lnSpc>
              <a:spcBef>
                <a:spcPct val="0"/>
              </a:spcBef>
              <a:buNone/>
              <a:defRPr lang="en-US" sz="5600" kern="1200">
                <a:solidFill>
                  <a:schemeClr val="tx1"/>
                </a:solidFill>
                <a:latin typeface="+mj-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116012" y="3487271"/>
            <a:ext cx="6938960" cy="1143000"/>
          </a:xfrm>
        </p:spPr>
        <p:txBody>
          <a:bodyPr vert="horz" lIns="91440" tIns="45720" rIns="91440" bIns="45720" rtlCol="0">
            <a:normAutofit/>
          </a:bodyPr>
          <a:lstStyle>
            <a:lvl1pPr marL="0" indent="0" algn="ctr" defTabSz="914400" rtl="0" eaLnBrk="1" latinLnBrk="0" hangingPunct="1">
              <a:spcBef>
                <a:spcPts val="300"/>
              </a:spcBef>
              <a:buSzPct val="100000"/>
              <a:buFont typeface="Wingdings" pitchFamily="2" charset="2"/>
              <a:buNone/>
              <a:defRPr lang="en-US" sz="1800" kern="1200" smtClean="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385BE4-A8F7-8A44-9BDE-DFEC517760F3}" type="datetimeFigureOut">
              <a:rPr lang="en-US" smtClean="0"/>
              <a:t>6/14/14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8FCDE8-109C-2944-8ABD-07D4BE4DE28F}" type="slidenum">
              <a:rPr lang="en-US" smtClean="0"/>
              <a:t>‹#›</a:t>
            </a:fld>
            <a:endParaRPr lang="en-US"/>
          </a:p>
        </p:txBody>
      </p:sp>
      <p:pic>
        <p:nvPicPr>
          <p:cNvPr id="1026" name="Picture 2" descr="SectionAccentTop.png"/>
          <p:cNvPicPr>
            <a:picLocks noChangeAspect="1" noChangeArrowheads="1"/>
          </p:cNvPicPr>
          <p:nvPr/>
        </p:nvPicPr>
        <p:blipFill>
          <a:blip r:embed="rId2"/>
          <a:srcRect/>
          <a:stretch>
            <a:fillRect/>
          </a:stretch>
        </p:blipFill>
        <p:spPr bwMode="auto">
          <a:xfrm>
            <a:off x="914400" y="1618488"/>
            <a:ext cx="7315200" cy="356382"/>
          </a:xfrm>
          <a:prstGeom prst="rect">
            <a:avLst/>
          </a:prstGeom>
          <a:noFill/>
        </p:spPr>
      </p:pic>
      <p:pic>
        <p:nvPicPr>
          <p:cNvPr id="1027" name="Picture 3" descr="SectionAccentBottom.png"/>
          <p:cNvPicPr>
            <a:picLocks noChangeAspect="1" noChangeArrowheads="1"/>
          </p:cNvPicPr>
          <p:nvPr/>
        </p:nvPicPr>
        <p:blipFill>
          <a:blip r:embed="rId3"/>
          <a:srcRect/>
          <a:stretch>
            <a:fillRect/>
          </a:stretch>
        </p:blipFill>
        <p:spPr bwMode="auto">
          <a:xfrm>
            <a:off x="914400" y="4690872"/>
            <a:ext cx="7315200" cy="356382"/>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2" descr="pageAccent-Full.png"/>
          <p:cNvPicPr>
            <a:picLocks noChangeAspect="1" noChangeArrowheads="1"/>
          </p:cNvPicPr>
          <p:nvPr/>
        </p:nvPicPr>
        <p:blipFill>
          <a:blip r:embed="rId2"/>
          <a:srcRect/>
          <a:stretch>
            <a:fillRect/>
          </a:stretch>
        </p:blipFill>
        <p:spPr bwMode="auto">
          <a:xfrm>
            <a:off x="595313" y="1689847"/>
            <a:ext cx="7953375" cy="304800"/>
          </a:xfrm>
          <a:prstGeom prst="rect">
            <a:avLst/>
          </a:prstGeom>
          <a:noFill/>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084293"/>
            <a:ext cx="3429000" cy="3639312"/>
          </a:xfrm>
        </p:spPr>
        <p:txBody>
          <a:bodyPr>
            <a:normAutofit/>
          </a:bodyPr>
          <a:lstStyle>
            <a:lvl1pPr marL="282575" indent="-282575">
              <a:defRPr sz="2000"/>
            </a:lvl1pPr>
            <a:lvl2pPr marL="573088" indent="-282575">
              <a:defRPr sz="1800"/>
            </a:lvl2pPr>
            <a:lvl3pPr marL="855663" indent="-282575">
              <a:defRPr sz="1800"/>
            </a:lvl3pPr>
            <a:lvl4pPr marL="1146175" indent="-282575">
              <a:defRPr sz="1800"/>
            </a:lvl4pPr>
            <a:lvl5pPr marL="1430338" indent="-282575">
              <a:defRPr sz="1800"/>
            </a:lvl5pPr>
            <a:lvl6pPr marL="1712913" indent="-282575">
              <a:defRPr sz="1800"/>
            </a:lvl6pPr>
            <a:lvl7pPr marL="2003425" indent="-282575">
              <a:defRPr sz="1800"/>
            </a:lvl7pPr>
            <a:lvl8pPr marL="2286000" indent="-282575">
              <a:defRPr sz="1800"/>
            </a:lvl8pPr>
            <a:lvl9pPr marL="2568575" indent="-282575">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4926106" y="2084293"/>
            <a:ext cx="3429000" cy="3639312"/>
          </a:xfrm>
        </p:spPr>
        <p:txBody>
          <a:bodyPr>
            <a:normAutofit/>
          </a:bodyPr>
          <a:lstStyle>
            <a:lvl1pPr marL="282575" indent="-282575">
              <a:defRPr sz="2000"/>
            </a:lvl1pPr>
            <a:lvl2pPr marL="573088" indent="-282575">
              <a:defRPr sz="1800"/>
            </a:lvl2pPr>
            <a:lvl3pPr marL="855663" indent="-282575">
              <a:defRPr sz="1800"/>
            </a:lvl3pPr>
            <a:lvl4pPr marL="1146175" indent="-282575">
              <a:defRPr sz="1800"/>
            </a:lvl4pPr>
            <a:lvl5pPr marL="1430338" indent="-282575">
              <a:defRPr sz="1800"/>
            </a:lvl5pPr>
            <a:lvl6pPr marL="1712913" indent="-282575">
              <a:defRPr sz="1800"/>
            </a:lvl6pPr>
            <a:lvl7pPr marL="2005013" indent="-282575">
              <a:defRPr sz="1800"/>
            </a:lvl7pPr>
            <a:lvl8pPr marL="2287588" indent="-282575">
              <a:defRPr sz="1800"/>
            </a:lvl8pPr>
            <a:lvl9pPr marL="2568575" indent="-2809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2385BE4-A8F7-8A44-9BDE-DFEC517760F3}" type="datetimeFigureOut">
              <a:rPr lang="en-US" smtClean="0"/>
              <a:t>6/14/14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8FCDE8-109C-2944-8ABD-07D4BE4DE28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2" descr="pageAccent-Full.png"/>
          <p:cNvPicPr>
            <a:picLocks noChangeAspect="1" noChangeArrowheads="1"/>
          </p:cNvPicPr>
          <p:nvPr/>
        </p:nvPicPr>
        <p:blipFill>
          <a:blip r:embed="rId2"/>
          <a:srcRect/>
          <a:stretch>
            <a:fillRect/>
          </a:stretch>
        </p:blipFill>
        <p:spPr bwMode="auto">
          <a:xfrm>
            <a:off x="595313" y="1689847"/>
            <a:ext cx="7953375" cy="304800"/>
          </a:xfrm>
          <a:prstGeom prst="rect">
            <a:avLst/>
          </a:prstGeom>
          <a:noFill/>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181100" y="1839913"/>
            <a:ext cx="2743200" cy="903287"/>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8200" y="2971800"/>
            <a:ext cx="3429000" cy="2751804"/>
          </a:xfrm>
        </p:spPr>
        <p:txBody>
          <a:bodyPr>
            <a:normAutofit/>
          </a:bodyPr>
          <a:lstStyle>
            <a:lvl1pPr marL="282575" indent="-282575">
              <a:defRPr sz="1800"/>
            </a:lvl1pPr>
            <a:lvl2pPr marL="573088" indent="-282575">
              <a:defRPr sz="1800"/>
            </a:lvl2pPr>
            <a:lvl3pPr marL="855663" indent="-282575">
              <a:defRPr sz="1800"/>
            </a:lvl3pPr>
            <a:lvl4pPr marL="1146175" indent="-282575">
              <a:defRPr sz="1800"/>
            </a:lvl4pPr>
            <a:lvl5pPr marL="1430338" indent="-284163">
              <a:defRPr sz="1800"/>
            </a:lvl5pPr>
            <a:lvl6pPr marL="1712913" indent="-282575">
              <a:defRPr sz="1600"/>
            </a:lvl6pPr>
            <a:lvl7pPr marL="2003425" indent="-282575">
              <a:defRPr sz="1600"/>
            </a:lvl7pPr>
            <a:lvl8pPr marL="2286000" indent="-282575">
              <a:defRPr sz="1600"/>
            </a:lvl8pPr>
            <a:lvl9pPr marL="2568575" indent="-282575">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5269006" y="1839913"/>
            <a:ext cx="2743200" cy="903287"/>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26106" y="2971800"/>
            <a:ext cx="3429000" cy="2751804"/>
          </a:xfrm>
        </p:spPr>
        <p:txBody>
          <a:bodyPr>
            <a:normAutofit/>
          </a:bodyPr>
          <a:lstStyle>
            <a:lvl1pPr marL="282575" indent="-282575">
              <a:defRPr sz="1800"/>
            </a:lvl1pPr>
            <a:lvl2pPr marL="573088" indent="-282575">
              <a:defRPr sz="1800"/>
            </a:lvl2pPr>
            <a:lvl3pPr marL="855663" indent="-282575">
              <a:defRPr sz="1800"/>
            </a:lvl3pPr>
            <a:lvl4pPr marL="1146175" indent="-282575">
              <a:defRPr sz="1800"/>
            </a:lvl4pPr>
            <a:lvl5pPr marL="1430338" indent="-282575">
              <a:defRPr sz="1800"/>
            </a:lvl5pPr>
            <a:lvl6pPr marL="1712913" indent="-282575">
              <a:defRPr sz="1600"/>
            </a:lvl6pPr>
            <a:lvl7pPr marL="2003425" indent="-282575">
              <a:defRPr sz="1600"/>
            </a:lvl7pPr>
            <a:lvl8pPr marL="2286000" indent="-282575">
              <a:defRPr sz="1600"/>
            </a:lvl8pPr>
            <a:lvl9pPr marL="2568575" indent="-282575">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2385BE4-A8F7-8A44-9BDE-DFEC517760F3}" type="datetimeFigureOut">
              <a:rPr lang="en-US" smtClean="0"/>
              <a:t>6/14/14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8FCDE8-109C-2944-8ABD-07D4BE4DE28F}" type="slidenum">
              <a:rPr lang="en-US" smtClean="0"/>
              <a:t>‹#›</a:t>
            </a:fld>
            <a:endParaRPr lang="en-US"/>
          </a:p>
        </p:txBody>
      </p:sp>
      <p:pic>
        <p:nvPicPr>
          <p:cNvPr id="2050" name="Picture 2" descr="comparisonRule.png"/>
          <p:cNvPicPr>
            <a:picLocks noChangeAspect="1" noChangeArrowheads="1"/>
          </p:cNvPicPr>
          <p:nvPr/>
        </p:nvPicPr>
        <p:blipFill>
          <a:blip r:embed="rId3"/>
          <a:srcRect/>
          <a:stretch>
            <a:fillRect/>
          </a:stretch>
        </p:blipFill>
        <p:spPr bwMode="auto">
          <a:xfrm>
            <a:off x="1247775" y="2686050"/>
            <a:ext cx="2609850" cy="133350"/>
          </a:xfrm>
          <a:prstGeom prst="rect">
            <a:avLst/>
          </a:prstGeom>
          <a:noFill/>
        </p:spPr>
      </p:pic>
      <p:pic>
        <p:nvPicPr>
          <p:cNvPr id="12" name="Picture 2" descr="comparisonRule.png"/>
          <p:cNvPicPr>
            <a:picLocks noChangeAspect="1" noChangeArrowheads="1"/>
          </p:cNvPicPr>
          <p:nvPr/>
        </p:nvPicPr>
        <p:blipFill>
          <a:blip r:embed="rId3"/>
          <a:srcRect/>
          <a:stretch>
            <a:fillRect/>
          </a:stretch>
        </p:blipFill>
        <p:spPr bwMode="auto">
          <a:xfrm>
            <a:off x="5335681" y="2686050"/>
            <a:ext cx="2609850" cy="133350"/>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2" descr="pageAccent-Full.png"/>
          <p:cNvPicPr>
            <a:picLocks noChangeAspect="1" noChangeArrowheads="1"/>
          </p:cNvPicPr>
          <p:nvPr/>
        </p:nvPicPr>
        <p:blipFill>
          <a:blip r:embed="rId2"/>
          <a:srcRect/>
          <a:stretch>
            <a:fillRect/>
          </a:stretch>
        </p:blipFill>
        <p:spPr bwMode="auto">
          <a:xfrm>
            <a:off x="595313" y="1689847"/>
            <a:ext cx="7953375" cy="304800"/>
          </a:xfrm>
          <a:prstGeom prst="rect">
            <a:avLst/>
          </a:prstGeom>
          <a:noFill/>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385BE4-A8F7-8A44-9BDE-DFEC517760F3}" type="datetimeFigureOut">
              <a:rPr lang="en-US" smtClean="0"/>
              <a:t>6/14/14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8FCDE8-109C-2944-8ABD-07D4BE4DE28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385BE4-A8F7-8A44-9BDE-DFEC517760F3}" type="datetimeFigureOut">
              <a:rPr lang="en-US" smtClean="0"/>
              <a:t>6/14/14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8FCDE8-109C-2944-8ABD-07D4BE4DE28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914400"/>
            <a:ext cx="3429000" cy="1371600"/>
          </a:xfrm>
        </p:spPr>
        <p:txBody>
          <a:bodyPr anchor="b">
            <a:noAutofit/>
          </a:bodyPr>
          <a:lstStyle>
            <a:lvl1pPr algn="ctr">
              <a:defRPr sz="3600" b="0"/>
            </a:lvl1pPr>
          </a:lstStyle>
          <a:p>
            <a:r>
              <a:rPr lang="en-US" smtClean="0"/>
              <a:t>Click to edit Master title style</a:t>
            </a:r>
            <a:endParaRPr lang="en-US" dirty="0"/>
          </a:p>
        </p:txBody>
      </p:sp>
      <p:sp>
        <p:nvSpPr>
          <p:cNvPr id="3" name="Content Placeholder 2"/>
          <p:cNvSpPr>
            <a:spLocks noGrp="1"/>
          </p:cNvSpPr>
          <p:nvPr>
            <p:ph idx="1"/>
          </p:nvPr>
        </p:nvSpPr>
        <p:spPr>
          <a:xfrm>
            <a:off x="4926106" y="914400"/>
            <a:ext cx="3429000" cy="4815841"/>
          </a:xfrm>
        </p:spPr>
        <p:txBody>
          <a:bodyPr>
            <a:normAutofit/>
          </a:bodyPr>
          <a:lstStyle>
            <a:lvl1pPr marL="341313" indent="-341313">
              <a:defRPr sz="2200"/>
            </a:lvl1pPr>
            <a:lvl2pPr marL="631825" indent="-284163">
              <a:defRPr sz="2000"/>
            </a:lvl2pPr>
            <a:lvl3pPr marL="914400" indent="-284163">
              <a:defRPr sz="1800"/>
            </a:lvl3pPr>
            <a:lvl4pPr marL="1196975" indent="-284163">
              <a:defRPr sz="1800"/>
            </a:lvl4pPr>
            <a:lvl5pPr marL="1487488" indent="-284163">
              <a:defRPr sz="1800"/>
            </a:lvl5pPr>
            <a:lvl6pPr marL="1770063" indent="-284163">
              <a:defRPr sz="1800"/>
            </a:lvl6pPr>
            <a:lvl7pPr marL="2060575" indent="-284163">
              <a:defRPr sz="1800"/>
            </a:lvl7pPr>
            <a:lvl8pPr marL="2344738" indent="-284163">
              <a:defRPr sz="1800"/>
            </a:lvl8pPr>
            <a:lvl9pPr marL="2627313" indent="-2841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8200" y="2667001"/>
            <a:ext cx="3429000" cy="28956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385BE4-A8F7-8A44-9BDE-DFEC517760F3}" type="datetimeFigureOut">
              <a:rPr lang="en-US" smtClean="0"/>
              <a:t>6/14/14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pic>
        <p:nvPicPr>
          <p:cNvPr id="3074" name="Picture 2" descr="captionAccent.png"/>
          <p:cNvPicPr>
            <a:picLocks noChangeAspect="1" noChangeArrowheads="1"/>
          </p:cNvPicPr>
          <p:nvPr/>
        </p:nvPicPr>
        <p:blipFill>
          <a:blip r:embed="rId2"/>
          <a:srcRect/>
          <a:stretch>
            <a:fillRect/>
          </a:stretch>
        </p:blipFill>
        <p:spPr bwMode="auto">
          <a:xfrm>
            <a:off x="838200" y="2326341"/>
            <a:ext cx="3429000" cy="240307"/>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interiorEdging.png"/>
          <p:cNvPicPr>
            <a:picLocks noChangeAspect="1"/>
          </p:cNvPicPr>
          <p:nvPr/>
        </p:nvPicPr>
        <p:blipFill>
          <a:blip r:embed="rId16"/>
          <a:stretch>
            <a:fillRect/>
          </a:stretch>
        </p:blipFill>
        <p:spPr>
          <a:xfrm>
            <a:off x="0" y="0"/>
            <a:ext cx="9144000" cy="6858000"/>
          </a:xfrm>
          <a:prstGeom prst="rect">
            <a:avLst/>
          </a:prstGeom>
        </p:spPr>
      </p:pic>
      <p:sp>
        <p:nvSpPr>
          <p:cNvPr id="2" name="Title Placeholder 1"/>
          <p:cNvSpPr>
            <a:spLocks noGrp="1"/>
          </p:cNvSpPr>
          <p:nvPr>
            <p:ph type="title"/>
          </p:nvPr>
        </p:nvSpPr>
        <p:spPr>
          <a:xfrm>
            <a:off x="800100" y="381000"/>
            <a:ext cx="754380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2084294"/>
            <a:ext cx="6949440" cy="363967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53200" y="6118412"/>
            <a:ext cx="2133600" cy="275478"/>
          </a:xfrm>
          <a:prstGeom prst="rect">
            <a:avLst/>
          </a:prstGeom>
        </p:spPr>
        <p:txBody>
          <a:bodyPr vert="horz" lIns="91440" tIns="45720" rIns="91440" bIns="45720" rtlCol="0" anchor="ctr"/>
          <a:lstStyle>
            <a:lvl1pPr algn="r">
              <a:defRPr sz="1200">
                <a:solidFill>
                  <a:schemeClr val="tx1"/>
                </a:solidFill>
              </a:defRPr>
            </a:lvl1pPr>
          </a:lstStyle>
          <a:p>
            <a:fld id="{C2385BE4-A8F7-8A44-9BDE-DFEC517760F3}" type="datetimeFigureOut">
              <a:rPr lang="en-US" smtClean="0"/>
              <a:t>6/14/14</a:t>
            </a:fld>
            <a:endParaRPr lang="en-US"/>
          </a:p>
        </p:txBody>
      </p:sp>
      <p:sp>
        <p:nvSpPr>
          <p:cNvPr id="5" name="Footer Placeholder 4"/>
          <p:cNvSpPr>
            <a:spLocks noGrp="1"/>
          </p:cNvSpPr>
          <p:nvPr>
            <p:ph type="ftr" sz="quarter" idx="3"/>
          </p:nvPr>
        </p:nvSpPr>
        <p:spPr>
          <a:xfrm>
            <a:off x="457200" y="6118412"/>
            <a:ext cx="2895600" cy="275478"/>
          </a:xfrm>
          <a:prstGeom prst="rect">
            <a:avLst/>
          </a:prstGeom>
        </p:spPr>
        <p:txBody>
          <a:bodyPr vert="horz" lIns="91440" tIns="45720" rIns="91440" bIns="45720" rtlCol="0" anchor="ctr"/>
          <a:lstStyle>
            <a:lvl1pPr algn="l">
              <a:defRPr sz="1200">
                <a:solidFill>
                  <a:schemeClr val="tx1"/>
                </a:solidFill>
              </a:defRPr>
            </a:lvl1pPr>
          </a:lstStyle>
          <a:p>
            <a:endParaRPr lang="en-US"/>
          </a:p>
        </p:txBody>
      </p:sp>
      <p:sp>
        <p:nvSpPr>
          <p:cNvPr id="6" name="Slide Number Placeholder 5"/>
          <p:cNvSpPr>
            <a:spLocks noGrp="1"/>
          </p:cNvSpPr>
          <p:nvPr>
            <p:ph type="sldNum" sz="quarter" idx="4"/>
          </p:nvPr>
        </p:nvSpPr>
        <p:spPr>
          <a:xfrm>
            <a:off x="4343400" y="6118412"/>
            <a:ext cx="457200" cy="275478"/>
          </a:xfrm>
          <a:prstGeom prst="rect">
            <a:avLst/>
          </a:prstGeom>
        </p:spPr>
        <p:txBody>
          <a:bodyPr vert="horz" lIns="91440" tIns="45720" rIns="91440" bIns="45720" rtlCol="0" anchor="ctr"/>
          <a:lstStyle>
            <a:lvl1pPr algn="ctr">
              <a:defRPr sz="1200">
                <a:solidFill>
                  <a:schemeClr val="tx1"/>
                </a:solidFill>
              </a:defRPr>
            </a:lvl1pPr>
          </a:lstStyle>
          <a:p>
            <a:fld id="{8F8FCDE8-109C-2944-8ABD-07D4BE4DE28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Lst>
  <p:txStyles>
    <p:titleStyle>
      <a:lvl1pPr algn="ctr" defTabSz="914400" rtl="0" eaLnBrk="1" latinLnBrk="0" hangingPunct="1">
        <a:spcBef>
          <a:spcPct val="0"/>
        </a:spcBef>
        <a:buNone/>
        <a:defRPr sz="5600" kern="1200">
          <a:solidFill>
            <a:schemeClr val="tx1"/>
          </a:solidFill>
          <a:latin typeface="+mj-lt"/>
          <a:ea typeface="+mj-ea"/>
          <a:cs typeface="+mj-cs"/>
        </a:defRPr>
      </a:lvl1pPr>
    </p:titleStyle>
    <p:bodyStyle>
      <a:lvl1pPr marL="457200" indent="-457200" algn="l" defTabSz="914400" rtl="0" eaLnBrk="1" latinLnBrk="0" hangingPunct="1">
        <a:spcBef>
          <a:spcPts val="2000"/>
        </a:spcBef>
        <a:buSzPct val="100000"/>
        <a:buFont typeface="Wingdings" pitchFamily="2" charset="2"/>
        <a:buChar char=""/>
        <a:defRPr sz="2200" kern="1200">
          <a:solidFill>
            <a:schemeClr val="tx1"/>
          </a:solidFill>
          <a:latin typeface="+mn-lt"/>
          <a:ea typeface="+mn-ea"/>
          <a:cs typeface="+mn-cs"/>
        </a:defRPr>
      </a:lvl1pPr>
      <a:lvl2pPr marL="914400" indent="-457200" algn="l" defTabSz="914400" rtl="0" eaLnBrk="1" latinLnBrk="0" hangingPunct="1">
        <a:spcBef>
          <a:spcPts val="1500"/>
        </a:spcBef>
        <a:buClr>
          <a:schemeClr val="tx1">
            <a:lumMod val="60000"/>
            <a:lumOff val="40000"/>
          </a:schemeClr>
        </a:buClr>
        <a:buSzPct val="100000"/>
        <a:buFont typeface="Wingdings" pitchFamily="2" charset="2"/>
        <a:buChar char=""/>
        <a:defRPr sz="2000" kern="1200">
          <a:solidFill>
            <a:schemeClr val="tx1"/>
          </a:solidFill>
          <a:latin typeface="+mn-lt"/>
          <a:ea typeface="+mn-ea"/>
          <a:cs typeface="+mn-cs"/>
        </a:defRPr>
      </a:lvl2pPr>
      <a:lvl3pPr marL="1371600" indent="-457200" algn="l" defTabSz="914400" rtl="0" eaLnBrk="1" latinLnBrk="0" hangingPunct="1">
        <a:spcBef>
          <a:spcPts val="1500"/>
        </a:spcBef>
        <a:buSzPct val="100000"/>
        <a:buFont typeface="Wingdings" pitchFamily="2" charset="2"/>
        <a:buChar char=""/>
        <a:defRPr sz="1800" kern="1200">
          <a:solidFill>
            <a:schemeClr val="tx1"/>
          </a:solidFill>
          <a:latin typeface="+mn-lt"/>
          <a:ea typeface="+mn-ea"/>
          <a:cs typeface="+mn-cs"/>
        </a:defRPr>
      </a:lvl3pPr>
      <a:lvl4pPr marL="1828800" indent="-457200" algn="l" defTabSz="914400" rtl="0" eaLnBrk="1" latinLnBrk="0" hangingPunct="1">
        <a:spcBef>
          <a:spcPts val="1500"/>
        </a:spcBef>
        <a:buClr>
          <a:schemeClr val="tx1">
            <a:lumMod val="60000"/>
            <a:lumOff val="40000"/>
          </a:schemeClr>
        </a:buClr>
        <a:buSzPct val="100000"/>
        <a:buFont typeface="Wingdings" pitchFamily="2" charset="2"/>
        <a:buChar char=""/>
        <a:defRPr sz="1800" kern="1200">
          <a:solidFill>
            <a:schemeClr val="tx1"/>
          </a:solidFill>
          <a:latin typeface="+mn-lt"/>
          <a:ea typeface="+mn-ea"/>
          <a:cs typeface="+mn-cs"/>
        </a:defRPr>
      </a:lvl4pPr>
      <a:lvl5pPr marL="2286000" indent="-457200" algn="l" defTabSz="914400" rtl="0" eaLnBrk="1" latinLnBrk="0" hangingPunct="1">
        <a:spcBef>
          <a:spcPts val="1500"/>
        </a:spcBef>
        <a:buSzPct val="100000"/>
        <a:buFont typeface="Wingdings" pitchFamily="2" charset="2"/>
        <a:buChar char=""/>
        <a:defRPr sz="1800" kern="1200">
          <a:solidFill>
            <a:schemeClr val="tx1"/>
          </a:solidFill>
          <a:latin typeface="+mn-lt"/>
          <a:ea typeface="+mn-ea"/>
          <a:cs typeface="+mn-cs"/>
        </a:defRPr>
      </a:lvl5pPr>
      <a:lvl6pPr marL="2743200" indent="-457200" algn="l" defTabSz="914400" rtl="0" eaLnBrk="1" latinLnBrk="0" hangingPunct="1">
        <a:spcBef>
          <a:spcPts val="1500"/>
        </a:spcBef>
        <a:buClr>
          <a:schemeClr val="tx1">
            <a:lumMod val="60000"/>
            <a:lumOff val="40000"/>
          </a:schemeClr>
        </a:buClr>
        <a:buSzPct val="100000"/>
        <a:buFont typeface="Wingdings" pitchFamily="2" charset="2"/>
        <a:buChar char=""/>
        <a:tabLst/>
        <a:defRPr sz="1800" kern="1200">
          <a:solidFill>
            <a:schemeClr val="tx1"/>
          </a:solidFill>
          <a:latin typeface="+mn-lt"/>
          <a:ea typeface="+mn-ea"/>
          <a:cs typeface="+mn-cs"/>
        </a:defRPr>
      </a:lvl6pPr>
      <a:lvl7pPr marL="3200400" indent="-457200" algn="l" defTabSz="914400" rtl="0" eaLnBrk="1" latinLnBrk="0" hangingPunct="1">
        <a:spcBef>
          <a:spcPts val="1500"/>
        </a:spcBef>
        <a:buSzPct val="100000"/>
        <a:buFont typeface="Wingdings" pitchFamily="2" charset="2"/>
        <a:buChar char=""/>
        <a:tabLst/>
        <a:defRPr sz="1800" kern="1200" baseline="0">
          <a:solidFill>
            <a:schemeClr val="tx1"/>
          </a:solidFill>
          <a:latin typeface="+mn-lt"/>
          <a:ea typeface="+mn-ea"/>
          <a:cs typeface="+mn-cs"/>
        </a:defRPr>
      </a:lvl7pPr>
      <a:lvl8pPr marL="3657600" indent="-457200" algn="l" defTabSz="914400" rtl="0" eaLnBrk="1" latinLnBrk="0" hangingPunct="1">
        <a:spcBef>
          <a:spcPts val="1500"/>
        </a:spcBef>
        <a:buClr>
          <a:schemeClr val="tx1">
            <a:lumMod val="60000"/>
            <a:lumOff val="40000"/>
          </a:schemeClr>
        </a:buClr>
        <a:buSzPct val="100000"/>
        <a:buFont typeface="Wingdings" pitchFamily="2" charset="2"/>
        <a:buChar char=""/>
        <a:tabLst/>
        <a:defRPr sz="1800" kern="1200" baseline="0">
          <a:solidFill>
            <a:schemeClr val="tx1"/>
          </a:solidFill>
          <a:latin typeface="+mn-lt"/>
          <a:ea typeface="+mn-ea"/>
          <a:cs typeface="+mn-cs"/>
        </a:defRPr>
      </a:lvl8pPr>
      <a:lvl9pPr marL="4114800" indent="-457200" algn="l" defTabSz="914400" rtl="0" eaLnBrk="1" latinLnBrk="0" hangingPunct="1">
        <a:spcBef>
          <a:spcPts val="1500"/>
        </a:spcBef>
        <a:buSzPct val="100000"/>
        <a:buFont typeface="Wingdings" pitchFamily="2" charset="2"/>
        <a:buChar char=""/>
        <a:tabLst/>
        <a:defRPr sz="18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hyperlink" Target="http://www.gracelin.com/content.php?page=presskit" TargetMode="External"/><Relationship Id="rId3" Type="http://schemas.openxmlformats.org/officeDocument/2006/relationships/image" Target="../media/image1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6013" y="2315826"/>
            <a:ext cx="6938963" cy="1582271"/>
          </a:xfrm>
        </p:spPr>
        <p:txBody>
          <a:bodyPr>
            <a:normAutofit fontScale="90000"/>
          </a:bodyPr>
          <a:lstStyle/>
          <a:p>
            <a:r>
              <a:rPr lang="en-US" i="1" dirty="0" smtClean="0"/>
              <a:t>Where the Mountain Meets the Moon</a:t>
            </a:r>
            <a:endParaRPr lang="en-US" i="1" dirty="0"/>
          </a:p>
        </p:txBody>
      </p:sp>
      <p:sp>
        <p:nvSpPr>
          <p:cNvPr id="3" name="Subtitle 2"/>
          <p:cNvSpPr>
            <a:spLocks noGrp="1"/>
          </p:cNvSpPr>
          <p:nvPr>
            <p:ph type="subTitle" idx="1"/>
          </p:nvPr>
        </p:nvSpPr>
        <p:spPr>
          <a:xfrm>
            <a:off x="1116013" y="3898097"/>
            <a:ext cx="6938961" cy="1143000"/>
          </a:xfrm>
        </p:spPr>
        <p:txBody>
          <a:bodyPr/>
          <a:lstStyle/>
          <a:p>
            <a:r>
              <a:rPr lang="en-US" dirty="0" smtClean="0"/>
              <a:t>Grace Lin</a:t>
            </a:r>
            <a:endParaRPr lang="en-US" dirty="0"/>
          </a:p>
        </p:txBody>
      </p:sp>
    </p:spTree>
    <p:extLst>
      <p:ext uri="{BB962C8B-B14F-4D97-AF65-F5344CB8AC3E}">
        <p14:creationId xmlns:p14="http://schemas.microsoft.com/office/powerpoint/2010/main" val="155137326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6</a:t>
            </a:r>
            <a:endParaRPr lang="en-US" dirty="0"/>
          </a:p>
        </p:txBody>
      </p:sp>
      <p:sp>
        <p:nvSpPr>
          <p:cNvPr id="3" name="Content Placeholder 2"/>
          <p:cNvSpPr>
            <a:spLocks noGrp="1"/>
          </p:cNvSpPr>
          <p:nvPr>
            <p:ph sz="half" idx="1"/>
          </p:nvPr>
        </p:nvSpPr>
        <p:spPr/>
        <p:txBody>
          <a:bodyPr/>
          <a:lstStyle/>
          <a:p>
            <a:r>
              <a:rPr lang="en-US" dirty="0" smtClean="0"/>
              <a:t>foolish</a:t>
            </a:r>
            <a:endParaRPr lang="en-US" dirty="0"/>
          </a:p>
        </p:txBody>
      </p:sp>
      <p:sp>
        <p:nvSpPr>
          <p:cNvPr id="4" name="Content Placeholder 3"/>
          <p:cNvSpPr>
            <a:spLocks noGrp="1"/>
          </p:cNvSpPr>
          <p:nvPr>
            <p:ph sz="half" idx="2"/>
          </p:nvPr>
        </p:nvSpPr>
        <p:spPr/>
        <p:txBody>
          <a:bodyPr/>
          <a:lstStyle/>
          <a:p>
            <a:r>
              <a:rPr lang="en-US" dirty="0" smtClean="0"/>
              <a:t>Figurative Language</a:t>
            </a:r>
          </a:p>
          <a:p>
            <a:r>
              <a:rPr lang="en-US" dirty="0" smtClean="0"/>
              <a:t>What did </a:t>
            </a:r>
            <a:r>
              <a:rPr lang="en-US" dirty="0" err="1" smtClean="0"/>
              <a:t>Minli</a:t>
            </a:r>
            <a:r>
              <a:rPr lang="en-US" dirty="0" smtClean="0"/>
              <a:t> make using the items she had packed? </a:t>
            </a:r>
            <a:r>
              <a:rPr lang="en-US" dirty="0"/>
              <a:t>Were the items used as you thought they might be? </a:t>
            </a:r>
            <a:endParaRPr lang="en-US" dirty="0" smtClean="0"/>
          </a:p>
          <a:p>
            <a:r>
              <a:rPr lang="en-US" dirty="0" smtClean="0"/>
              <a:t>Are the children playing in the mud foolish, or is </a:t>
            </a:r>
            <a:r>
              <a:rPr lang="en-US" dirty="0" err="1" smtClean="0"/>
              <a:t>Minli</a:t>
            </a:r>
            <a:r>
              <a:rPr lang="en-US" dirty="0" smtClean="0"/>
              <a:t> foolish for leaving her family?</a:t>
            </a:r>
            <a:endParaRPr lang="en-US" dirty="0"/>
          </a:p>
        </p:txBody>
      </p:sp>
    </p:spTree>
    <p:extLst>
      <p:ext uri="{BB962C8B-B14F-4D97-AF65-F5344CB8AC3E}">
        <p14:creationId xmlns:p14="http://schemas.microsoft.com/office/powerpoint/2010/main" val="4089404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7</a:t>
            </a:r>
            <a:endParaRPr lang="en-US" dirty="0"/>
          </a:p>
        </p:txBody>
      </p:sp>
      <p:sp>
        <p:nvSpPr>
          <p:cNvPr id="3" name="Content Placeholder 2"/>
          <p:cNvSpPr>
            <a:spLocks noGrp="1"/>
          </p:cNvSpPr>
          <p:nvPr>
            <p:ph sz="half" idx="1"/>
          </p:nvPr>
        </p:nvSpPr>
        <p:spPr/>
        <p:txBody>
          <a:bodyPr/>
          <a:lstStyle/>
          <a:p>
            <a:r>
              <a:rPr lang="en-US" dirty="0" smtClean="0"/>
              <a:t>nimble</a:t>
            </a:r>
            <a:endParaRPr lang="en-US" dirty="0"/>
          </a:p>
        </p:txBody>
      </p:sp>
      <p:sp>
        <p:nvSpPr>
          <p:cNvPr id="4" name="Content Placeholder 3"/>
          <p:cNvSpPr>
            <a:spLocks noGrp="1"/>
          </p:cNvSpPr>
          <p:nvPr>
            <p:ph sz="half" idx="2"/>
          </p:nvPr>
        </p:nvSpPr>
        <p:spPr/>
        <p:txBody>
          <a:bodyPr/>
          <a:lstStyle/>
          <a:p>
            <a:r>
              <a:rPr lang="en-US" dirty="0" smtClean="0"/>
              <a:t>Figurative Language</a:t>
            </a:r>
          </a:p>
          <a:p>
            <a:r>
              <a:rPr lang="en-US" dirty="0" smtClean="0"/>
              <a:t>Character Development: Explain how each parent responded to </a:t>
            </a:r>
            <a:r>
              <a:rPr lang="en-US" dirty="0" err="1" smtClean="0"/>
              <a:t>Minli’s</a:t>
            </a:r>
            <a:r>
              <a:rPr lang="en-US" dirty="0" smtClean="0"/>
              <a:t> note.</a:t>
            </a:r>
          </a:p>
          <a:p>
            <a:r>
              <a:rPr lang="en-US" dirty="0" smtClean="0"/>
              <a:t>To whom do you think the footprints belong? On what do you base your answer?</a:t>
            </a:r>
            <a:endParaRPr lang="en-US" dirty="0"/>
          </a:p>
        </p:txBody>
      </p:sp>
    </p:spTree>
    <p:extLst>
      <p:ext uri="{BB962C8B-B14F-4D97-AF65-F5344CB8AC3E}">
        <p14:creationId xmlns:p14="http://schemas.microsoft.com/office/powerpoint/2010/main" val="922320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8</a:t>
            </a:r>
            <a:endParaRPr lang="en-US" dirty="0"/>
          </a:p>
        </p:txBody>
      </p:sp>
      <p:sp>
        <p:nvSpPr>
          <p:cNvPr id="3" name="Content Placeholder 2"/>
          <p:cNvSpPr>
            <a:spLocks noGrp="1"/>
          </p:cNvSpPr>
          <p:nvPr>
            <p:ph sz="half" idx="1"/>
          </p:nvPr>
        </p:nvSpPr>
        <p:spPr/>
        <p:txBody>
          <a:bodyPr/>
          <a:lstStyle/>
          <a:p>
            <a:r>
              <a:rPr lang="en-US" dirty="0" smtClean="0"/>
              <a:t>sparingly</a:t>
            </a:r>
          </a:p>
          <a:p>
            <a:r>
              <a:rPr lang="en-US" dirty="0" smtClean="0"/>
              <a:t>waded</a:t>
            </a:r>
          </a:p>
          <a:p>
            <a:r>
              <a:rPr lang="en-US" dirty="0" smtClean="0"/>
              <a:t>plaintively</a:t>
            </a:r>
            <a:endParaRPr lang="en-US" dirty="0"/>
          </a:p>
        </p:txBody>
      </p:sp>
      <p:sp>
        <p:nvSpPr>
          <p:cNvPr id="4" name="Content Placeholder 3"/>
          <p:cNvSpPr>
            <a:spLocks noGrp="1"/>
          </p:cNvSpPr>
          <p:nvPr>
            <p:ph sz="half" idx="2"/>
          </p:nvPr>
        </p:nvSpPr>
        <p:spPr/>
        <p:txBody>
          <a:bodyPr/>
          <a:lstStyle/>
          <a:p>
            <a:r>
              <a:rPr lang="en-US" dirty="0" smtClean="0"/>
              <a:t>Figurative Language</a:t>
            </a:r>
          </a:p>
          <a:p>
            <a:r>
              <a:rPr lang="en-US" dirty="0" smtClean="0"/>
              <a:t>Plot Development: How has the plot changed? </a:t>
            </a:r>
            <a:endParaRPr lang="en-US" dirty="0"/>
          </a:p>
          <a:p>
            <a:r>
              <a:rPr lang="en-US" dirty="0" smtClean="0"/>
              <a:t>Do you think it was wise for </a:t>
            </a:r>
            <a:r>
              <a:rPr lang="en-US" dirty="0" err="1" smtClean="0"/>
              <a:t>Minli</a:t>
            </a:r>
            <a:r>
              <a:rPr lang="en-US" dirty="0" smtClean="0"/>
              <a:t> to leave her journey to find the Never-Ending Mountain to go in search of where the salty water originated? Explain.</a:t>
            </a:r>
          </a:p>
          <a:p>
            <a:endParaRPr lang="en-US" dirty="0"/>
          </a:p>
        </p:txBody>
      </p:sp>
    </p:spTree>
    <p:extLst>
      <p:ext uri="{BB962C8B-B14F-4D97-AF65-F5344CB8AC3E}">
        <p14:creationId xmlns:p14="http://schemas.microsoft.com/office/powerpoint/2010/main" val="3680824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9</a:t>
            </a:r>
            <a:endParaRPr lang="en-US" dirty="0"/>
          </a:p>
        </p:txBody>
      </p:sp>
      <p:sp>
        <p:nvSpPr>
          <p:cNvPr id="3" name="Content Placeholder 2"/>
          <p:cNvSpPr>
            <a:spLocks noGrp="1"/>
          </p:cNvSpPr>
          <p:nvPr>
            <p:ph sz="half" idx="1"/>
          </p:nvPr>
        </p:nvSpPr>
        <p:spPr/>
        <p:txBody>
          <a:bodyPr/>
          <a:lstStyle/>
          <a:p>
            <a:r>
              <a:rPr lang="en-US" dirty="0" smtClean="0"/>
              <a:t>fury</a:t>
            </a:r>
          </a:p>
          <a:p>
            <a:r>
              <a:rPr lang="en-US" dirty="0" smtClean="0"/>
              <a:t>fatigue</a:t>
            </a:r>
            <a:endParaRPr lang="en-US" dirty="0"/>
          </a:p>
        </p:txBody>
      </p:sp>
      <p:sp>
        <p:nvSpPr>
          <p:cNvPr id="4" name="Content Placeholder 3"/>
          <p:cNvSpPr>
            <a:spLocks noGrp="1"/>
          </p:cNvSpPr>
          <p:nvPr>
            <p:ph sz="half" idx="2"/>
          </p:nvPr>
        </p:nvSpPr>
        <p:spPr/>
        <p:txBody>
          <a:bodyPr/>
          <a:lstStyle/>
          <a:p>
            <a:r>
              <a:rPr lang="en-US" dirty="0" smtClean="0"/>
              <a:t>Figurative Language</a:t>
            </a:r>
          </a:p>
          <a:p>
            <a:r>
              <a:rPr lang="en-US" dirty="0" smtClean="0"/>
              <a:t>Why do you think that Ba says that the stories may be impossible but not ridiculous? Explain.</a:t>
            </a:r>
          </a:p>
          <a:p>
            <a:r>
              <a:rPr lang="en-US" dirty="0" smtClean="0"/>
              <a:t>Who were Ma and Ba following? And, what do you think will happen now?</a:t>
            </a:r>
            <a:endParaRPr lang="en-US" dirty="0"/>
          </a:p>
        </p:txBody>
      </p:sp>
    </p:spTree>
    <p:extLst>
      <p:ext uri="{BB962C8B-B14F-4D97-AF65-F5344CB8AC3E}">
        <p14:creationId xmlns:p14="http://schemas.microsoft.com/office/powerpoint/2010/main" val="3676610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10</a:t>
            </a:r>
            <a:endParaRPr lang="en-US" dirty="0"/>
          </a:p>
        </p:txBody>
      </p:sp>
      <p:sp>
        <p:nvSpPr>
          <p:cNvPr id="3" name="Content Placeholder 2"/>
          <p:cNvSpPr>
            <a:spLocks noGrp="1"/>
          </p:cNvSpPr>
          <p:nvPr>
            <p:ph sz="half" idx="1"/>
          </p:nvPr>
        </p:nvSpPr>
        <p:spPr/>
        <p:txBody>
          <a:bodyPr/>
          <a:lstStyle/>
          <a:p>
            <a:r>
              <a:rPr lang="en-US" dirty="0" smtClean="0"/>
              <a:t>gaped</a:t>
            </a:r>
          </a:p>
          <a:p>
            <a:r>
              <a:rPr lang="en-US" dirty="0" smtClean="0"/>
              <a:t>unreasonable</a:t>
            </a:r>
            <a:endParaRPr lang="en-US" dirty="0"/>
          </a:p>
        </p:txBody>
      </p:sp>
      <p:sp>
        <p:nvSpPr>
          <p:cNvPr id="4" name="Content Placeholder 3"/>
          <p:cNvSpPr>
            <a:spLocks noGrp="1"/>
          </p:cNvSpPr>
          <p:nvPr>
            <p:ph sz="half" idx="2"/>
          </p:nvPr>
        </p:nvSpPr>
        <p:spPr/>
        <p:txBody>
          <a:bodyPr/>
          <a:lstStyle/>
          <a:p>
            <a:r>
              <a:rPr lang="en-US" dirty="0" smtClean="0"/>
              <a:t>Figurative Language</a:t>
            </a:r>
          </a:p>
          <a:p>
            <a:r>
              <a:rPr lang="en-US" dirty="0" smtClean="0"/>
              <a:t>Does this part of the story remind you of any other stories you have read or movies you have seen? If so, explain the connection.</a:t>
            </a:r>
          </a:p>
          <a:p>
            <a:r>
              <a:rPr lang="en-US" dirty="0" smtClean="0"/>
              <a:t>Plot Development: Explain what has happened in the plot.</a:t>
            </a:r>
            <a:endParaRPr lang="en-US" dirty="0"/>
          </a:p>
        </p:txBody>
      </p:sp>
    </p:spTree>
    <p:extLst>
      <p:ext uri="{BB962C8B-B14F-4D97-AF65-F5344CB8AC3E}">
        <p14:creationId xmlns:p14="http://schemas.microsoft.com/office/powerpoint/2010/main" val="3871810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11</a:t>
            </a:r>
            <a:endParaRPr lang="en-US" dirty="0"/>
          </a:p>
        </p:txBody>
      </p:sp>
      <p:sp>
        <p:nvSpPr>
          <p:cNvPr id="3" name="Content Placeholder 2"/>
          <p:cNvSpPr>
            <a:spLocks noGrp="1"/>
          </p:cNvSpPr>
          <p:nvPr>
            <p:ph sz="half" idx="1"/>
          </p:nvPr>
        </p:nvSpPr>
        <p:spPr/>
        <p:txBody>
          <a:bodyPr/>
          <a:lstStyle/>
          <a:p>
            <a:r>
              <a:rPr lang="en-US" dirty="0" smtClean="0"/>
              <a:t>bound</a:t>
            </a:r>
            <a:endParaRPr lang="en-US" dirty="0"/>
          </a:p>
        </p:txBody>
      </p:sp>
      <p:sp>
        <p:nvSpPr>
          <p:cNvPr id="4" name="Content Placeholder 3"/>
          <p:cNvSpPr>
            <a:spLocks noGrp="1"/>
          </p:cNvSpPr>
          <p:nvPr>
            <p:ph sz="half" idx="2"/>
          </p:nvPr>
        </p:nvSpPr>
        <p:spPr/>
        <p:txBody>
          <a:bodyPr/>
          <a:lstStyle/>
          <a:p>
            <a:r>
              <a:rPr lang="en-US" dirty="0" smtClean="0"/>
              <a:t>Plot Development: What has changed in the development of the story?</a:t>
            </a:r>
            <a:endParaRPr lang="en-US" dirty="0"/>
          </a:p>
        </p:txBody>
      </p:sp>
    </p:spTree>
    <p:extLst>
      <p:ext uri="{BB962C8B-B14F-4D97-AF65-F5344CB8AC3E}">
        <p14:creationId xmlns:p14="http://schemas.microsoft.com/office/powerpoint/2010/main" val="828106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Story of the Dragon</a:t>
            </a:r>
            <a:endParaRPr lang="en-US" dirty="0"/>
          </a:p>
        </p:txBody>
      </p:sp>
      <p:sp>
        <p:nvSpPr>
          <p:cNvPr id="3" name="Content Placeholder 2"/>
          <p:cNvSpPr>
            <a:spLocks noGrp="1"/>
          </p:cNvSpPr>
          <p:nvPr>
            <p:ph sz="half" idx="1"/>
          </p:nvPr>
        </p:nvSpPr>
        <p:spPr/>
        <p:txBody>
          <a:bodyPr/>
          <a:lstStyle/>
          <a:p>
            <a:r>
              <a:rPr lang="en-US" dirty="0" smtClean="0"/>
              <a:t>subdued</a:t>
            </a:r>
          </a:p>
          <a:p>
            <a:r>
              <a:rPr lang="en-US" dirty="0" smtClean="0"/>
              <a:t>conceited</a:t>
            </a:r>
          </a:p>
          <a:p>
            <a:r>
              <a:rPr lang="en-US" dirty="0" smtClean="0"/>
              <a:t>flaunt</a:t>
            </a:r>
          </a:p>
          <a:p>
            <a:r>
              <a:rPr lang="en-US" dirty="0" smtClean="0"/>
              <a:t>leering</a:t>
            </a:r>
            <a:endParaRPr lang="en-US" dirty="0"/>
          </a:p>
        </p:txBody>
      </p:sp>
      <p:sp>
        <p:nvSpPr>
          <p:cNvPr id="4" name="Content Placeholder 3"/>
          <p:cNvSpPr>
            <a:spLocks noGrp="1"/>
          </p:cNvSpPr>
          <p:nvPr>
            <p:ph sz="half" idx="2"/>
          </p:nvPr>
        </p:nvSpPr>
        <p:spPr/>
        <p:txBody>
          <a:bodyPr/>
          <a:lstStyle/>
          <a:p>
            <a:r>
              <a:rPr lang="en-US" dirty="0" smtClean="0"/>
              <a:t>Figurative Language</a:t>
            </a:r>
          </a:p>
          <a:p>
            <a:r>
              <a:rPr lang="en-US" dirty="0" smtClean="0"/>
              <a:t>What purpose does “The Story of the Dragon” serve? Explain.</a:t>
            </a:r>
            <a:endParaRPr lang="en-US" dirty="0"/>
          </a:p>
        </p:txBody>
      </p:sp>
    </p:spTree>
    <p:extLst>
      <p:ext uri="{BB962C8B-B14F-4D97-AF65-F5344CB8AC3E}">
        <p14:creationId xmlns:p14="http://schemas.microsoft.com/office/powerpoint/2010/main" val="353748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12</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haggard</a:t>
            </a:r>
          </a:p>
          <a:p>
            <a:r>
              <a:rPr lang="en-US" dirty="0" smtClean="0"/>
              <a:t>stammered</a:t>
            </a:r>
          </a:p>
          <a:p>
            <a:r>
              <a:rPr lang="en-US" dirty="0" smtClean="0"/>
              <a:t>inexplicably</a:t>
            </a:r>
            <a:endParaRPr lang="en-US" dirty="0"/>
          </a:p>
        </p:txBody>
      </p:sp>
      <p:sp>
        <p:nvSpPr>
          <p:cNvPr id="4" name="Content Placeholder 3"/>
          <p:cNvSpPr>
            <a:spLocks noGrp="1"/>
          </p:cNvSpPr>
          <p:nvPr>
            <p:ph sz="half" idx="2"/>
          </p:nvPr>
        </p:nvSpPr>
        <p:spPr/>
        <p:txBody>
          <a:bodyPr>
            <a:normAutofit lnSpcReduction="10000"/>
          </a:bodyPr>
          <a:lstStyle/>
          <a:p>
            <a:r>
              <a:rPr lang="en-US" dirty="0" smtClean="0"/>
              <a:t>Figurative Language</a:t>
            </a:r>
          </a:p>
          <a:p>
            <a:r>
              <a:rPr lang="en-US" dirty="0" smtClean="0"/>
              <a:t>Character Development</a:t>
            </a:r>
          </a:p>
          <a:p>
            <a:r>
              <a:rPr lang="en-US" dirty="0" smtClean="0"/>
              <a:t>Should Ma and Ba trust </a:t>
            </a:r>
            <a:r>
              <a:rPr lang="en-US" dirty="0" err="1" smtClean="0"/>
              <a:t>Minli</a:t>
            </a:r>
            <a:r>
              <a:rPr lang="en-US" dirty="0" smtClean="0"/>
              <a:t> to change their fortune? Can a small child do the impossible? Explain.</a:t>
            </a:r>
          </a:p>
          <a:p>
            <a:r>
              <a:rPr lang="en-US" dirty="0" smtClean="0"/>
              <a:t>What do you think the theme of the story may be? Use evidence to support your thinking.</a:t>
            </a:r>
            <a:endParaRPr lang="en-US" dirty="0"/>
          </a:p>
        </p:txBody>
      </p:sp>
    </p:spTree>
    <p:extLst>
      <p:ext uri="{BB962C8B-B14F-4D97-AF65-F5344CB8AC3E}">
        <p14:creationId xmlns:p14="http://schemas.microsoft.com/office/powerpoint/2010/main" val="3495769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The Story of the Goldfish Man</a:t>
            </a:r>
            <a:endParaRPr lang="en-US" sz="4400" dirty="0"/>
          </a:p>
        </p:txBody>
      </p:sp>
      <p:sp>
        <p:nvSpPr>
          <p:cNvPr id="3" name="Content Placeholder 2"/>
          <p:cNvSpPr>
            <a:spLocks noGrp="1"/>
          </p:cNvSpPr>
          <p:nvPr>
            <p:ph sz="half" idx="1"/>
          </p:nvPr>
        </p:nvSpPr>
        <p:spPr/>
        <p:txBody>
          <a:bodyPr/>
          <a:lstStyle/>
          <a:p>
            <a:r>
              <a:rPr lang="en-US" dirty="0" smtClean="0"/>
              <a:t>aromas</a:t>
            </a:r>
          </a:p>
          <a:p>
            <a:r>
              <a:rPr lang="en-US" dirty="0" smtClean="0"/>
              <a:t>delicacies</a:t>
            </a:r>
          </a:p>
          <a:p>
            <a:r>
              <a:rPr lang="en-US" dirty="0" smtClean="0"/>
              <a:t>ornate</a:t>
            </a:r>
          </a:p>
          <a:p>
            <a:r>
              <a:rPr lang="en-US" dirty="0" smtClean="0"/>
              <a:t>beckoned</a:t>
            </a:r>
          </a:p>
          <a:p>
            <a:r>
              <a:rPr lang="en-US" dirty="0" smtClean="0"/>
              <a:t>typhoon</a:t>
            </a:r>
            <a:endParaRPr lang="en-US" dirty="0"/>
          </a:p>
        </p:txBody>
      </p:sp>
      <p:sp>
        <p:nvSpPr>
          <p:cNvPr id="4" name="Content Placeholder 3"/>
          <p:cNvSpPr>
            <a:spLocks noGrp="1"/>
          </p:cNvSpPr>
          <p:nvPr>
            <p:ph sz="half" idx="2"/>
          </p:nvPr>
        </p:nvSpPr>
        <p:spPr/>
        <p:txBody>
          <a:bodyPr/>
          <a:lstStyle/>
          <a:p>
            <a:r>
              <a:rPr lang="en-US" dirty="0" smtClean="0"/>
              <a:t>Figurative Language</a:t>
            </a:r>
          </a:p>
          <a:p>
            <a:r>
              <a:rPr lang="en-US" dirty="0" smtClean="0"/>
              <a:t>What purpose does “The Story of the Goldfish Man” serve? Explain.</a:t>
            </a:r>
            <a:endParaRPr lang="en-US" dirty="0"/>
          </a:p>
        </p:txBody>
      </p:sp>
    </p:spTree>
    <p:extLst>
      <p:ext uri="{BB962C8B-B14F-4D97-AF65-F5344CB8AC3E}">
        <p14:creationId xmlns:p14="http://schemas.microsoft.com/office/powerpoint/2010/main" val="2177616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13</a:t>
            </a:r>
            <a:endParaRPr lang="en-US" dirty="0"/>
          </a:p>
        </p:txBody>
      </p:sp>
      <p:sp>
        <p:nvSpPr>
          <p:cNvPr id="3" name="Content Placeholder 2"/>
          <p:cNvSpPr>
            <a:spLocks noGrp="1"/>
          </p:cNvSpPr>
          <p:nvPr>
            <p:ph sz="half" idx="1"/>
          </p:nvPr>
        </p:nvSpPr>
        <p:spPr/>
        <p:txBody>
          <a:bodyPr/>
          <a:lstStyle/>
          <a:p>
            <a:r>
              <a:rPr lang="en-US" dirty="0" smtClean="0"/>
              <a:t>clamoring</a:t>
            </a:r>
            <a:endParaRPr lang="en-US" dirty="0"/>
          </a:p>
        </p:txBody>
      </p:sp>
      <p:sp>
        <p:nvSpPr>
          <p:cNvPr id="4" name="Content Placeholder 3"/>
          <p:cNvSpPr>
            <a:spLocks noGrp="1"/>
          </p:cNvSpPr>
          <p:nvPr>
            <p:ph sz="half" idx="2"/>
          </p:nvPr>
        </p:nvSpPr>
        <p:spPr/>
        <p:txBody>
          <a:bodyPr/>
          <a:lstStyle/>
          <a:p>
            <a:r>
              <a:rPr lang="en-US" dirty="0" smtClean="0"/>
              <a:t>Figurative Language</a:t>
            </a:r>
          </a:p>
          <a:p>
            <a:r>
              <a:rPr lang="en-US" dirty="0" smtClean="0"/>
              <a:t>What do you think </a:t>
            </a:r>
            <a:r>
              <a:rPr lang="en-US" dirty="0" err="1" smtClean="0"/>
              <a:t>Minli</a:t>
            </a:r>
            <a:r>
              <a:rPr lang="en-US" dirty="0" smtClean="0"/>
              <a:t> will do in order to get past the monkeys and back on her way to the Never-Ending Mountain? What would you do; would it be the same as </a:t>
            </a:r>
            <a:r>
              <a:rPr lang="en-US" dirty="0" err="1" smtClean="0"/>
              <a:t>Minli</a:t>
            </a:r>
            <a:r>
              <a:rPr lang="en-US" dirty="0" smtClean="0"/>
              <a:t>?</a:t>
            </a:r>
            <a:endParaRPr lang="en-US" dirty="0"/>
          </a:p>
        </p:txBody>
      </p:sp>
    </p:spTree>
    <p:extLst>
      <p:ext uri="{BB962C8B-B14F-4D97-AF65-F5344CB8AC3E}">
        <p14:creationId xmlns:p14="http://schemas.microsoft.com/office/powerpoint/2010/main" val="2321056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Grace Lin</a:t>
            </a:r>
            <a:endParaRPr lang="en-US" dirty="0"/>
          </a:p>
        </p:txBody>
      </p:sp>
      <p:sp>
        <p:nvSpPr>
          <p:cNvPr id="14" name="Text Placeholder 13"/>
          <p:cNvSpPr>
            <a:spLocks noGrp="1"/>
          </p:cNvSpPr>
          <p:nvPr>
            <p:ph type="body" sz="half" idx="2"/>
          </p:nvPr>
        </p:nvSpPr>
        <p:spPr/>
        <p:txBody>
          <a:bodyPr/>
          <a:lstStyle/>
          <a:p>
            <a:r>
              <a:rPr lang="en-US" dirty="0" smtClean="0"/>
              <a:t>Author Biography</a:t>
            </a:r>
            <a:endParaRPr lang="en-US" dirty="0"/>
          </a:p>
        </p:txBody>
      </p:sp>
      <p:pic>
        <p:nvPicPr>
          <p:cNvPr id="16" name="Picture 15">
            <a:hlinkClick r:id="rId2"/>
          </p:cNvPr>
          <p:cNvPicPr>
            <a:picLocks noChangeAspect="1"/>
          </p:cNvPicPr>
          <p:nvPr/>
        </p:nvPicPr>
        <p:blipFill>
          <a:blip r:embed="rId3"/>
          <a:stretch>
            <a:fillRect/>
          </a:stretch>
        </p:blipFill>
        <p:spPr>
          <a:xfrm>
            <a:off x="3068173" y="834711"/>
            <a:ext cx="3026646" cy="3571442"/>
          </a:xfrm>
          <a:prstGeom prst="rect">
            <a:avLst/>
          </a:prstGeom>
        </p:spPr>
      </p:pic>
    </p:spTree>
    <p:extLst>
      <p:ext uri="{BB962C8B-B14F-4D97-AF65-F5344CB8AC3E}">
        <p14:creationId xmlns:p14="http://schemas.microsoft.com/office/powerpoint/2010/main" val="97199621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14</a:t>
            </a:r>
            <a:endParaRPr lang="en-US" dirty="0"/>
          </a:p>
        </p:txBody>
      </p:sp>
      <p:sp>
        <p:nvSpPr>
          <p:cNvPr id="3" name="Content Placeholder 2"/>
          <p:cNvSpPr>
            <a:spLocks noGrp="1"/>
          </p:cNvSpPr>
          <p:nvPr>
            <p:ph sz="half" idx="1"/>
          </p:nvPr>
        </p:nvSpPr>
        <p:spPr/>
        <p:txBody>
          <a:bodyPr/>
          <a:lstStyle/>
          <a:p>
            <a:r>
              <a:rPr lang="en-US" dirty="0" smtClean="0"/>
              <a:t>slyly</a:t>
            </a:r>
            <a:endParaRPr lang="en-US" dirty="0"/>
          </a:p>
        </p:txBody>
      </p:sp>
      <p:sp>
        <p:nvSpPr>
          <p:cNvPr id="4" name="Content Placeholder 3"/>
          <p:cNvSpPr>
            <a:spLocks noGrp="1"/>
          </p:cNvSpPr>
          <p:nvPr>
            <p:ph sz="half" idx="2"/>
          </p:nvPr>
        </p:nvSpPr>
        <p:spPr/>
        <p:txBody>
          <a:bodyPr/>
          <a:lstStyle/>
          <a:p>
            <a:r>
              <a:rPr lang="en-US" dirty="0" smtClean="0"/>
              <a:t>Figurative Language</a:t>
            </a:r>
          </a:p>
          <a:p>
            <a:r>
              <a:rPr lang="en-US" dirty="0" smtClean="0"/>
              <a:t>Describe </a:t>
            </a:r>
            <a:r>
              <a:rPr lang="en-US" dirty="0" err="1" smtClean="0"/>
              <a:t>Minli’s</a:t>
            </a:r>
            <a:r>
              <a:rPr lang="en-US" dirty="0" smtClean="0"/>
              <a:t> plan to get past the monkeys. Is she foolish, as her mother had said she was? Explain using evidence from the story.</a:t>
            </a:r>
            <a:endParaRPr lang="en-US" dirty="0"/>
          </a:p>
        </p:txBody>
      </p:sp>
    </p:spTree>
    <p:extLst>
      <p:ext uri="{BB962C8B-B14F-4D97-AF65-F5344CB8AC3E}">
        <p14:creationId xmlns:p14="http://schemas.microsoft.com/office/powerpoint/2010/main" val="13986980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15</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r>
              <a:rPr lang="en-US" dirty="0" smtClean="0"/>
              <a:t>Figurative Language</a:t>
            </a:r>
          </a:p>
          <a:p>
            <a:r>
              <a:rPr lang="en-US" dirty="0" smtClean="0"/>
              <a:t>Character Development: Why is it that both </a:t>
            </a:r>
            <a:r>
              <a:rPr lang="en-US" dirty="0" err="1" smtClean="0"/>
              <a:t>Minli</a:t>
            </a:r>
            <a:r>
              <a:rPr lang="en-US" dirty="0" smtClean="0"/>
              <a:t> and Ba can hear fish talk, but Ma cannot?</a:t>
            </a:r>
          </a:p>
          <a:p>
            <a:r>
              <a:rPr lang="en-US" dirty="0" smtClean="0"/>
              <a:t>Do you think Ba and Ma will trust </a:t>
            </a:r>
            <a:r>
              <a:rPr lang="en-US" dirty="0" err="1" smtClean="0"/>
              <a:t>Minli</a:t>
            </a:r>
            <a:r>
              <a:rPr lang="en-US" dirty="0" smtClean="0"/>
              <a:t> and return home? On what do you base your position?</a:t>
            </a:r>
            <a:endParaRPr lang="en-US" dirty="0"/>
          </a:p>
        </p:txBody>
      </p:sp>
    </p:spTree>
    <p:extLst>
      <p:ext uri="{BB962C8B-B14F-4D97-AF65-F5344CB8AC3E}">
        <p14:creationId xmlns:p14="http://schemas.microsoft.com/office/powerpoint/2010/main" val="30829157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597" y="381000"/>
            <a:ext cx="8370449" cy="1371600"/>
          </a:xfrm>
        </p:spPr>
        <p:txBody>
          <a:bodyPr>
            <a:noAutofit/>
          </a:bodyPr>
          <a:lstStyle/>
          <a:p>
            <a:r>
              <a:rPr lang="en-US" sz="4400" dirty="0" smtClean="0"/>
              <a:t>The Story of the Paper of Happiness</a:t>
            </a:r>
            <a:endParaRPr lang="en-US" sz="4400" dirty="0"/>
          </a:p>
        </p:txBody>
      </p:sp>
      <p:sp>
        <p:nvSpPr>
          <p:cNvPr id="3" name="Content Placeholder 2"/>
          <p:cNvSpPr>
            <a:spLocks noGrp="1"/>
          </p:cNvSpPr>
          <p:nvPr>
            <p:ph sz="half" idx="1"/>
          </p:nvPr>
        </p:nvSpPr>
        <p:spPr/>
        <p:txBody>
          <a:bodyPr/>
          <a:lstStyle/>
          <a:p>
            <a:r>
              <a:rPr lang="en-US" dirty="0" smtClean="0"/>
              <a:t>cross</a:t>
            </a:r>
          </a:p>
          <a:p>
            <a:r>
              <a:rPr lang="en-US" dirty="0" smtClean="0"/>
              <a:t>bellowing</a:t>
            </a:r>
          </a:p>
          <a:p>
            <a:r>
              <a:rPr lang="en-US" dirty="0" smtClean="0"/>
              <a:t>emissary</a:t>
            </a:r>
          </a:p>
          <a:p>
            <a:r>
              <a:rPr lang="en-US" dirty="0" smtClean="0"/>
              <a:t>flailing</a:t>
            </a:r>
            <a:endParaRPr lang="en-US" dirty="0"/>
          </a:p>
        </p:txBody>
      </p:sp>
      <p:sp>
        <p:nvSpPr>
          <p:cNvPr id="4" name="Content Placeholder 3"/>
          <p:cNvSpPr>
            <a:spLocks noGrp="1"/>
          </p:cNvSpPr>
          <p:nvPr>
            <p:ph sz="half" idx="2"/>
          </p:nvPr>
        </p:nvSpPr>
        <p:spPr/>
        <p:txBody>
          <a:bodyPr/>
          <a:lstStyle/>
          <a:p>
            <a:r>
              <a:rPr lang="en-US" dirty="0" smtClean="0"/>
              <a:t>Figurative Language</a:t>
            </a:r>
          </a:p>
          <a:p>
            <a:r>
              <a:rPr lang="en-US" dirty="0" smtClean="0"/>
              <a:t>What purpose does “The Story of the Paper of Happiness” serve? Explain.</a:t>
            </a:r>
          </a:p>
          <a:p>
            <a:r>
              <a:rPr lang="en-US" dirty="0" smtClean="0"/>
              <a:t>What word do you think was written on the paper of happiness?</a:t>
            </a:r>
            <a:endParaRPr lang="en-US" dirty="0"/>
          </a:p>
        </p:txBody>
      </p:sp>
    </p:spTree>
    <p:extLst>
      <p:ext uri="{BB962C8B-B14F-4D97-AF65-F5344CB8AC3E}">
        <p14:creationId xmlns:p14="http://schemas.microsoft.com/office/powerpoint/2010/main" val="13853071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16</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r>
              <a:rPr lang="en-US" dirty="0" smtClean="0"/>
              <a:t>Figurative Language</a:t>
            </a:r>
          </a:p>
          <a:p>
            <a:r>
              <a:rPr lang="en-US" dirty="0" smtClean="0"/>
              <a:t>Do you think it is wise for </a:t>
            </a:r>
            <a:r>
              <a:rPr lang="en-US" dirty="0" err="1" smtClean="0"/>
              <a:t>Minli</a:t>
            </a:r>
            <a:r>
              <a:rPr lang="en-US" dirty="0" smtClean="0"/>
              <a:t> to continue on her quest when she has so little information to guide her? Explain. What would you do if you were </a:t>
            </a:r>
            <a:r>
              <a:rPr lang="en-US" dirty="0" err="1" smtClean="0"/>
              <a:t>Minli</a:t>
            </a:r>
            <a:r>
              <a:rPr lang="en-US" dirty="0" smtClean="0"/>
              <a:t>?</a:t>
            </a:r>
            <a:endParaRPr lang="en-US" dirty="0"/>
          </a:p>
        </p:txBody>
      </p:sp>
    </p:spTree>
    <p:extLst>
      <p:ext uri="{BB962C8B-B14F-4D97-AF65-F5344CB8AC3E}">
        <p14:creationId xmlns:p14="http://schemas.microsoft.com/office/powerpoint/2010/main" val="9335624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711" y="381000"/>
            <a:ext cx="8477763" cy="1371600"/>
          </a:xfrm>
        </p:spPr>
        <p:txBody>
          <a:bodyPr>
            <a:normAutofit fontScale="90000"/>
          </a:bodyPr>
          <a:lstStyle/>
          <a:p>
            <a:r>
              <a:rPr lang="en-US" dirty="0" smtClean="0"/>
              <a:t>The Story of the Dragon Gate</a:t>
            </a:r>
            <a:endParaRPr lang="en-US" dirty="0"/>
          </a:p>
        </p:txBody>
      </p:sp>
      <p:sp>
        <p:nvSpPr>
          <p:cNvPr id="3" name="Content Placeholder 2"/>
          <p:cNvSpPr>
            <a:spLocks noGrp="1"/>
          </p:cNvSpPr>
          <p:nvPr>
            <p:ph sz="half" idx="1"/>
          </p:nvPr>
        </p:nvSpPr>
        <p:spPr/>
        <p:txBody>
          <a:bodyPr/>
          <a:lstStyle/>
          <a:p>
            <a:r>
              <a:rPr lang="en-US" dirty="0" smtClean="0"/>
              <a:t>vast</a:t>
            </a:r>
          </a:p>
          <a:p>
            <a:r>
              <a:rPr lang="en-US" dirty="0" smtClean="0"/>
              <a:t>tiered</a:t>
            </a:r>
          </a:p>
          <a:p>
            <a:r>
              <a:rPr lang="en-US" dirty="0" smtClean="0"/>
              <a:t>placards</a:t>
            </a:r>
            <a:endParaRPr lang="en-US" dirty="0"/>
          </a:p>
        </p:txBody>
      </p:sp>
      <p:sp>
        <p:nvSpPr>
          <p:cNvPr id="4" name="Content Placeholder 3"/>
          <p:cNvSpPr>
            <a:spLocks noGrp="1"/>
          </p:cNvSpPr>
          <p:nvPr>
            <p:ph sz="half" idx="2"/>
          </p:nvPr>
        </p:nvSpPr>
        <p:spPr/>
        <p:txBody>
          <a:bodyPr/>
          <a:lstStyle/>
          <a:p>
            <a:r>
              <a:rPr lang="en-US" dirty="0" smtClean="0"/>
              <a:t>What purpose doe “The Story of the Dragon Gate” serve? Explain.</a:t>
            </a:r>
          </a:p>
          <a:p>
            <a:r>
              <a:rPr lang="en-US" dirty="0" smtClean="0"/>
              <a:t>Research the symbolism of dragons in Chinese culture.</a:t>
            </a:r>
            <a:endParaRPr lang="en-US" dirty="0"/>
          </a:p>
        </p:txBody>
      </p:sp>
    </p:spTree>
    <p:extLst>
      <p:ext uri="{BB962C8B-B14F-4D97-AF65-F5344CB8AC3E}">
        <p14:creationId xmlns:p14="http://schemas.microsoft.com/office/powerpoint/2010/main" val="6821956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17</a:t>
            </a:r>
            <a:endParaRPr lang="en-US" dirty="0"/>
          </a:p>
        </p:txBody>
      </p:sp>
      <p:sp>
        <p:nvSpPr>
          <p:cNvPr id="3" name="Content Placeholder 2"/>
          <p:cNvSpPr>
            <a:spLocks noGrp="1"/>
          </p:cNvSpPr>
          <p:nvPr>
            <p:ph sz="half" idx="1"/>
          </p:nvPr>
        </p:nvSpPr>
        <p:spPr/>
        <p:txBody>
          <a:bodyPr/>
          <a:lstStyle/>
          <a:p>
            <a:r>
              <a:rPr lang="en-US" dirty="0" smtClean="0"/>
              <a:t>bustling</a:t>
            </a:r>
          </a:p>
          <a:p>
            <a:r>
              <a:rPr lang="en-US" dirty="0" smtClean="0"/>
              <a:t>wares</a:t>
            </a:r>
          </a:p>
          <a:p>
            <a:r>
              <a:rPr lang="en-US" dirty="0" smtClean="0"/>
              <a:t>daunting</a:t>
            </a:r>
          </a:p>
          <a:p>
            <a:r>
              <a:rPr lang="en-US" dirty="0" smtClean="0"/>
              <a:t>wry</a:t>
            </a:r>
            <a:endParaRPr lang="en-US" dirty="0"/>
          </a:p>
        </p:txBody>
      </p:sp>
      <p:sp>
        <p:nvSpPr>
          <p:cNvPr id="4" name="Content Placeholder 3"/>
          <p:cNvSpPr>
            <a:spLocks noGrp="1"/>
          </p:cNvSpPr>
          <p:nvPr>
            <p:ph sz="half" idx="2"/>
          </p:nvPr>
        </p:nvSpPr>
        <p:spPr/>
        <p:txBody>
          <a:bodyPr/>
          <a:lstStyle/>
          <a:p>
            <a:r>
              <a:rPr lang="en-US" dirty="0" smtClean="0"/>
              <a:t>Figurative Language</a:t>
            </a:r>
          </a:p>
          <a:p>
            <a:r>
              <a:rPr lang="en-US" dirty="0" smtClean="0"/>
              <a:t>How will </a:t>
            </a:r>
            <a:r>
              <a:rPr lang="en-US" dirty="0" err="1" smtClean="0"/>
              <a:t>Minli</a:t>
            </a:r>
            <a:r>
              <a:rPr lang="en-US" dirty="0" smtClean="0"/>
              <a:t> overcome the obstacle of getting into the Inner City? On what do you base your answer?</a:t>
            </a:r>
            <a:endParaRPr lang="en-US" dirty="0"/>
          </a:p>
        </p:txBody>
      </p:sp>
    </p:spTree>
    <p:extLst>
      <p:ext uri="{BB962C8B-B14F-4D97-AF65-F5344CB8AC3E}">
        <p14:creationId xmlns:p14="http://schemas.microsoft.com/office/powerpoint/2010/main" val="22189305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18</a:t>
            </a:r>
            <a:endParaRPr lang="en-US" dirty="0"/>
          </a:p>
        </p:txBody>
      </p:sp>
      <p:sp>
        <p:nvSpPr>
          <p:cNvPr id="3" name="Content Placeholder 2"/>
          <p:cNvSpPr>
            <a:spLocks noGrp="1"/>
          </p:cNvSpPr>
          <p:nvPr>
            <p:ph sz="half" idx="1"/>
          </p:nvPr>
        </p:nvSpPr>
        <p:spPr/>
        <p:txBody>
          <a:bodyPr/>
          <a:lstStyle/>
          <a:p>
            <a:r>
              <a:rPr lang="en-US" dirty="0" smtClean="0"/>
              <a:t>crude</a:t>
            </a:r>
          </a:p>
          <a:p>
            <a:r>
              <a:rPr lang="en-US" dirty="0" smtClean="0"/>
              <a:t>sprawled</a:t>
            </a:r>
            <a:endParaRPr lang="en-US" dirty="0"/>
          </a:p>
        </p:txBody>
      </p:sp>
      <p:sp>
        <p:nvSpPr>
          <p:cNvPr id="4" name="Content Placeholder 3"/>
          <p:cNvSpPr>
            <a:spLocks noGrp="1"/>
          </p:cNvSpPr>
          <p:nvPr>
            <p:ph sz="half" idx="2"/>
          </p:nvPr>
        </p:nvSpPr>
        <p:spPr/>
        <p:txBody>
          <a:bodyPr/>
          <a:lstStyle/>
          <a:p>
            <a:r>
              <a:rPr lang="en-US" dirty="0" smtClean="0"/>
              <a:t>Figurative Language</a:t>
            </a:r>
          </a:p>
          <a:p>
            <a:r>
              <a:rPr lang="en-US" dirty="0" smtClean="0"/>
              <a:t>Plot Development: Describe the major events thus far in the story.</a:t>
            </a:r>
          </a:p>
          <a:p>
            <a:r>
              <a:rPr lang="en-US" dirty="0" smtClean="0"/>
              <a:t>Who do you think is the Buffalo Boy’s friend? On what do you base your answer?</a:t>
            </a:r>
            <a:endParaRPr lang="en-US" dirty="0"/>
          </a:p>
        </p:txBody>
      </p:sp>
    </p:spTree>
    <p:extLst>
      <p:ext uri="{BB962C8B-B14F-4D97-AF65-F5344CB8AC3E}">
        <p14:creationId xmlns:p14="http://schemas.microsoft.com/office/powerpoint/2010/main" val="16856044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Story of the Buffalo Boy’s Friend</a:t>
            </a:r>
            <a:endParaRPr lang="en-US" dirty="0"/>
          </a:p>
        </p:txBody>
      </p:sp>
      <p:sp>
        <p:nvSpPr>
          <p:cNvPr id="3" name="Content Placeholder 2"/>
          <p:cNvSpPr>
            <a:spLocks noGrp="1"/>
          </p:cNvSpPr>
          <p:nvPr>
            <p:ph sz="half" idx="1"/>
          </p:nvPr>
        </p:nvSpPr>
        <p:spPr/>
        <p:txBody>
          <a:bodyPr/>
          <a:lstStyle/>
          <a:p>
            <a:r>
              <a:rPr lang="en-US" dirty="0" smtClean="0"/>
              <a:t>lumbering</a:t>
            </a:r>
            <a:endParaRPr lang="en-US" dirty="0"/>
          </a:p>
        </p:txBody>
      </p:sp>
      <p:sp>
        <p:nvSpPr>
          <p:cNvPr id="4" name="Content Placeholder 3"/>
          <p:cNvSpPr>
            <a:spLocks noGrp="1"/>
          </p:cNvSpPr>
          <p:nvPr>
            <p:ph sz="half" idx="2"/>
          </p:nvPr>
        </p:nvSpPr>
        <p:spPr/>
        <p:txBody>
          <a:bodyPr/>
          <a:lstStyle/>
          <a:p>
            <a:r>
              <a:rPr lang="en-US" dirty="0" smtClean="0"/>
              <a:t>Figurative Language</a:t>
            </a:r>
          </a:p>
          <a:p>
            <a:r>
              <a:rPr lang="en-US" dirty="0" smtClean="0"/>
              <a:t>What purpose does “The Story of the Buffalo Boy’s Friend” serve? Explain.</a:t>
            </a:r>
            <a:endParaRPr lang="en-US" dirty="0"/>
          </a:p>
        </p:txBody>
      </p:sp>
    </p:spTree>
    <p:extLst>
      <p:ext uri="{BB962C8B-B14F-4D97-AF65-F5344CB8AC3E}">
        <p14:creationId xmlns:p14="http://schemas.microsoft.com/office/powerpoint/2010/main" val="9292628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19</a:t>
            </a:r>
            <a:endParaRPr lang="en-US" dirty="0"/>
          </a:p>
        </p:txBody>
      </p:sp>
      <p:sp>
        <p:nvSpPr>
          <p:cNvPr id="3" name="Content Placeholder 2"/>
          <p:cNvSpPr>
            <a:spLocks noGrp="1"/>
          </p:cNvSpPr>
          <p:nvPr>
            <p:ph sz="half" idx="1"/>
          </p:nvPr>
        </p:nvSpPr>
        <p:spPr/>
        <p:txBody>
          <a:bodyPr/>
          <a:lstStyle/>
          <a:p>
            <a:r>
              <a:rPr lang="en-US" dirty="0" smtClean="0"/>
              <a:t>intently</a:t>
            </a:r>
          </a:p>
          <a:p>
            <a:r>
              <a:rPr lang="en-US" dirty="0" smtClean="0"/>
              <a:t>abundance</a:t>
            </a:r>
            <a:endParaRPr lang="en-US" dirty="0"/>
          </a:p>
        </p:txBody>
      </p:sp>
      <p:sp>
        <p:nvSpPr>
          <p:cNvPr id="4" name="Content Placeholder 3"/>
          <p:cNvSpPr>
            <a:spLocks noGrp="1"/>
          </p:cNvSpPr>
          <p:nvPr>
            <p:ph sz="half" idx="2"/>
          </p:nvPr>
        </p:nvSpPr>
        <p:spPr/>
        <p:txBody>
          <a:bodyPr/>
          <a:lstStyle/>
          <a:p>
            <a:r>
              <a:rPr lang="en-US" dirty="0" smtClean="0"/>
              <a:t>Figurative Language</a:t>
            </a:r>
          </a:p>
          <a:p>
            <a:r>
              <a:rPr lang="en-US" dirty="0" smtClean="0"/>
              <a:t>What connection do you think the Buffalo Boy’s friend has with the development of the plot?</a:t>
            </a:r>
            <a:endParaRPr lang="en-US" dirty="0"/>
          </a:p>
        </p:txBody>
      </p:sp>
    </p:spTree>
    <p:extLst>
      <p:ext uri="{BB962C8B-B14F-4D97-AF65-F5344CB8AC3E}">
        <p14:creationId xmlns:p14="http://schemas.microsoft.com/office/powerpoint/2010/main" val="6142069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20</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r>
              <a:rPr lang="en-US" dirty="0" smtClean="0"/>
              <a:t>Figurative Language</a:t>
            </a:r>
          </a:p>
          <a:p>
            <a:r>
              <a:rPr lang="en-US" dirty="0" smtClean="0"/>
              <a:t>Character Development: Explain the changes taking place in Ma’s character.</a:t>
            </a:r>
            <a:endParaRPr lang="en-US" dirty="0"/>
          </a:p>
        </p:txBody>
      </p:sp>
    </p:spTree>
    <p:extLst>
      <p:ext uri="{BB962C8B-B14F-4D97-AF65-F5344CB8AC3E}">
        <p14:creationId xmlns:p14="http://schemas.microsoft.com/office/powerpoint/2010/main" val="2018955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Chapter 1</a:t>
            </a:r>
            <a:endParaRPr lang="en-US" dirty="0"/>
          </a:p>
        </p:txBody>
      </p:sp>
      <p:sp>
        <p:nvSpPr>
          <p:cNvPr id="6" name="Content Placeholder 5"/>
          <p:cNvSpPr>
            <a:spLocks noGrp="1"/>
          </p:cNvSpPr>
          <p:nvPr>
            <p:ph sz="half" idx="1"/>
          </p:nvPr>
        </p:nvSpPr>
        <p:spPr/>
        <p:txBody>
          <a:bodyPr>
            <a:normAutofit fontScale="92500" lnSpcReduction="20000"/>
          </a:bodyPr>
          <a:lstStyle/>
          <a:p>
            <a:r>
              <a:rPr lang="en-US" dirty="0" smtClean="0"/>
              <a:t>coax</a:t>
            </a:r>
          </a:p>
          <a:p>
            <a:r>
              <a:rPr lang="en-US" dirty="0" smtClean="0"/>
              <a:t>impulsive</a:t>
            </a:r>
          </a:p>
          <a:p>
            <a:r>
              <a:rPr lang="en-US" dirty="0" smtClean="0"/>
              <a:t>meager</a:t>
            </a:r>
          </a:p>
        </p:txBody>
      </p:sp>
      <p:sp>
        <p:nvSpPr>
          <p:cNvPr id="7" name="Content Placeholder 6"/>
          <p:cNvSpPr>
            <a:spLocks noGrp="1"/>
          </p:cNvSpPr>
          <p:nvPr>
            <p:ph sz="half" idx="2"/>
          </p:nvPr>
        </p:nvSpPr>
        <p:spPr/>
        <p:txBody>
          <a:bodyPr>
            <a:normAutofit fontScale="92500" lnSpcReduction="20000"/>
          </a:bodyPr>
          <a:lstStyle/>
          <a:p>
            <a:r>
              <a:rPr lang="en-US" dirty="0" smtClean="0"/>
              <a:t>Figurative Language: Keep a chart of the different types of figurative language used throughout the story.</a:t>
            </a:r>
          </a:p>
          <a:p>
            <a:r>
              <a:rPr lang="en-US" dirty="0" smtClean="0"/>
              <a:t>Character Development: Keep a chart of the main characters in the story. Use evidence to support each character’s development.</a:t>
            </a:r>
          </a:p>
          <a:p>
            <a:r>
              <a:rPr lang="en-US" dirty="0" smtClean="0"/>
              <a:t>Using evidence from the text, explain how </a:t>
            </a:r>
            <a:r>
              <a:rPr lang="en-US" dirty="0" err="1" smtClean="0"/>
              <a:t>Minli</a:t>
            </a:r>
            <a:r>
              <a:rPr lang="en-US" dirty="0" smtClean="0"/>
              <a:t> contrasts with her surroundings.</a:t>
            </a:r>
            <a:endParaRPr lang="en-US" dirty="0"/>
          </a:p>
        </p:txBody>
      </p:sp>
    </p:spTree>
    <p:extLst>
      <p:ext uri="{BB962C8B-B14F-4D97-AF65-F5344CB8AC3E}">
        <p14:creationId xmlns:p14="http://schemas.microsoft.com/office/powerpoint/2010/main" val="4810505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21</a:t>
            </a:r>
            <a:endParaRPr lang="en-US" dirty="0"/>
          </a:p>
        </p:txBody>
      </p:sp>
      <p:sp>
        <p:nvSpPr>
          <p:cNvPr id="3" name="Content Placeholder 2"/>
          <p:cNvSpPr>
            <a:spLocks noGrp="1"/>
          </p:cNvSpPr>
          <p:nvPr>
            <p:ph sz="half" idx="1"/>
          </p:nvPr>
        </p:nvSpPr>
        <p:spPr/>
        <p:txBody>
          <a:bodyPr/>
          <a:lstStyle/>
          <a:p>
            <a:r>
              <a:rPr lang="en-US" dirty="0" smtClean="0"/>
              <a:t>arrays</a:t>
            </a:r>
          </a:p>
          <a:p>
            <a:r>
              <a:rPr lang="en-US" dirty="0" smtClean="0"/>
              <a:t>stingy</a:t>
            </a:r>
          </a:p>
          <a:p>
            <a:r>
              <a:rPr lang="en-US" dirty="0" smtClean="0"/>
              <a:t>cascaded</a:t>
            </a:r>
          </a:p>
          <a:p>
            <a:r>
              <a:rPr lang="en-US" dirty="0" smtClean="0"/>
              <a:t>luscious</a:t>
            </a:r>
            <a:endParaRPr lang="en-US" dirty="0"/>
          </a:p>
        </p:txBody>
      </p:sp>
      <p:sp>
        <p:nvSpPr>
          <p:cNvPr id="4" name="Content Placeholder 3"/>
          <p:cNvSpPr>
            <a:spLocks noGrp="1"/>
          </p:cNvSpPr>
          <p:nvPr>
            <p:ph sz="half" idx="2"/>
          </p:nvPr>
        </p:nvSpPr>
        <p:spPr/>
        <p:txBody>
          <a:bodyPr/>
          <a:lstStyle/>
          <a:p>
            <a:r>
              <a:rPr lang="en-US" dirty="0" smtClean="0"/>
              <a:t>Figurative Language</a:t>
            </a:r>
          </a:p>
          <a:p>
            <a:r>
              <a:rPr lang="en-US" dirty="0" smtClean="0"/>
              <a:t>Why do you suppose the king disguised himself as a beggar? Does this scene remind you of any other stories you have read or movies you have seen? If so, explain the connection.</a:t>
            </a:r>
          </a:p>
        </p:txBody>
      </p:sp>
    </p:spTree>
    <p:extLst>
      <p:ext uri="{BB962C8B-B14F-4D97-AF65-F5344CB8AC3E}">
        <p14:creationId xmlns:p14="http://schemas.microsoft.com/office/powerpoint/2010/main" val="29616468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22</a:t>
            </a:r>
            <a:endParaRPr lang="en-US" dirty="0"/>
          </a:p>
        </p:txBody>
      </p:sp>
      <p:sp>
        <p:nvSpPr>
          <p:cNvPr id="3" name="Content Placeholder 2"/>
          <p:cNvSpPr>
            <a:spLocks noGrp="1"/>
          </p:cNvSpPr>
          <p:nvPr>
            <p:ph sz="half" idx="1"/>
          </p:nvPr>
        </p:nvSpPr>
        <p:spPr/>
        <p:txBody>
          <a:bodyPr/>
          <a:lstStyle/>
          <a:p>
            <a:r>
              <a:rPr lang="en-US" dirty="0" smtClean="0"/>
              <a:t>tattered</a:t>
            </a:r>
          </a:p>
          <a:p>
            <a:r>
              <a:rPr lang="en-US" dirty="0" smtClean="0"/>
              <a:t>radiant</a:t>
            </a:r>
          </a:p>
          <a:p>
            <a:r>
              <a:rPr lang="en-US" dirty="0" smtClean="0"/>
              <a:t>kowtow</a:t>
            </a:r>
          </a:p>
          <a:p>
            <a:r>
              <a:rPr lang="en-US" dirty="0" smtClean="0"/>
              <a:t>benefactor</a:t>
            </a:r>
          </a:p>
          <a:p>
            <a:r>
              <a:rPr lang="en-US" dirty="0" smtClean="0"/>
              <a:t>commune</a:t>
            </a:r>
          </a:p>
          <a:p>
            <a:r>
              <a:rPr lang="en-US" dirty="0" smtClean="0"/>
              <a:t>courtiers</a:t>
            </a:r>
            <a:endParaRPr lang="en-US" dirty="0"/>
          </a:p>
        </p:txBody>
      </p:sp>
      <p:sp>
        <p:nvSpPr>
          <p:cNvPr id="4" name="Content Placeholder 3"/>
          <p:cNvSpPr>
            <a:spLocks noGrp="1"/>
          </p:cNvSpPr>
          <p:nvPr>
            <p:ph sz="half" idx="2"/>
          </p:nvPr>
        </p:nvSpPr>
        <p:spPr/>
        <p:txBody>
          <a:bodyPr/>
          <a:lstStyle/>
          <a:p>
            <a:r>
              <a:rPr lang="en-US" dirty="0"/>
              <a:t>Figurative </a:t>
            </a:r>
            <a:r>
              <a:rPr lang="en-US" dirty="0" smtClean="0"/>
              <a:t>Language</a:t>
            </a:r>
          </a:p>
          <a:p>
            <a:r>
              <a:rPr lang="en-US" dirty="0" smtClean="0"/>
              <a:t>Plot Development: Describe the major changes in events in the development of the plot.</a:t>
            </a:r>
            <a:endParaRPr lang="en-US" dirty="0"/>
          </a:p>
          <a:p>
            <a:endParaRPr lang="en-US" dirty="0"/>
          </a:p>
        </p:txBody>
      </p:sp>
    </p:spTree>
    <p:extLst>
      <p:ext uri="{BB962C8B-B14F-4D97-AF65-F5344CB8AC3E}">
        <p14:creationId xmlns:p14="http://schemas.microsoft.com/office/powerpoint/2010/main" val="17982021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23</a:t>
            </a:r>
            <a:endParaRPr lang="en-US" dirty="0"/>
          </a:p>
        </p:txBody>
      </p:sp>
      <p:sp>
        <p:nvSpPr>
          <p:cNvPr id="3" name="Content Placeholder 2"/>
          <p:cNvSpPr>
            <a:spLocks noGrp="1"/>
          </p:cNvSpPr>
          <p:nvPr>
            <p:ph sz="half" idx="1"/>
          </p:nvPr>
        </p:nvSpPr>
        <p:spPr/>
        <p:txBody>
          <a:bodyPr/>
          <a:lstStyle/>
          <a:p>
            <a:r>
              <a:rPr lang="en-US" dirty="0" smtClean="0"/>
              <a:t>revered</a:t>
            </a:r>
          </a:p>
          <a:p>
            <a:r>
              <a:rPr lang="en-US" dirty="0" smtClean="0"/>
              <a:t>serene</a:t>
            </a:r>
            <a:endParaRPr lang="en-US" dirty="0"/>
          </a:p>
        </p:txBody>
      </p:sp>
      <p:sp>
        <p:nvSpPr>
          <p:cNvPr id="4" name="Content Placeholder 3"/>
          <p:cNvSpPr>
            <a:spLocks noGrp="1"/>
          </p:cNvSpPr>
          <p:nvPr>
            <p:ph sz="half" idx="2"/>
          </p:nvPr>
        </p:nvSpPr>
        <p:spPr/>
        <p:txBody>
          <a:bodyPr/>
          <a:lstStyle/>
          <a:p>
            <a:r>
              <a:rPr lang="en-US" dirty="0"/>
              <a:t>Figurative Language</a:t>
            </a:r>
          </a:p>
          <a:p>
            <a:r>
              <a:rPr lang="en-US" dirty="0" smtClean="0"/>
              <a:t>Plot Development: Explain the king’s connection to the stories that Ba would tell </a:t>
            </a:r>
            <a:r>
              <a:rPr lang="en-US" dirty="0" err="1" smtClean="0"/>
              <a:t>Minli</a:t>
            </a:r>
            <a:r>
              <a:rPr lang="en-US" dirty="0" smtClean="0"/>
              <a:t>. Now think about how Ma and Ba felt about those stories. Do you think those stories are impossible and ridiculous?</a:t>
            </a:r>
            <a:endParaRPr lang="en-US" dirty="0"/>
          </a:p>
        </p:txBody>
      </p:sp>
    </p:spTree>
    <p:extLst>
      <p:ext uri="{BB962C8B-B14F-4D97-AF65-F5344CB8AC3E}">
        <p14:creationId xmlns:p14="http://schemas.microsoft.com/office/powerpoint/2010/main" val="22648439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The Unknown Part of the Story of the Old Man of the Moon</a:t>
            </a:r>
            <a:endParaRPr lang="en-US" sz="4400" dirty="0"/>
          </a:p>
        </p:txBody>
      </p:sp>
      <p:sp>
        <p:nvSpPr>
          <p:cNvPr id="3" name="Content Placeholder 2"/>
          <p:cNvSpPr>
            <a:spLocks noGrp="1"/>
          </p:cNvSpPr>
          <p:nvPr>
            <p:ph sz="half" idx="1"/>
          </p:nvPr>
        </p:nvSpPr>
        <p:spPr/>
        <p:txBody>
          <a:bodyPr>
            <a:normAutofit lnSpcReduction="10000"/>
          </a:bodyPr>
          <a:lstStyle/>
          <a:p>
            <a:r>
              <a:rPr lang="en-US" dirty="0" smtClean="0"/>
              <a:t>dumbfounded</a:t>
            </a:r>
            <a:endParaRPr lang="en-US" dirty="0"/>
          </a:p>
        </p:txBody>
      </p:sp>
      <p:sp>
        <p:nvSpPr>
          <p:cNvPr id="4" name="Content Placeholder 3"/>
          <p:cNvSpPr>
            <a:spLocks noGrp="1"/>
          </p:cNvSpPr>
          <p:nvPr>
            <p:ph sz="half" idx="2"/>
          </p:nvPr>
        </p:nvSpPr>
        <p:spPr/>
        <p:txBody>
          <a:bodyPr>
            <a:normAutofit lnSpcReduction="10000"/>
          </a:bodyPr>
          <a:lstStyle/>
          <a:p>
            <a:r>
              <a:rPr lang="en-US" dirty="0"/>
              <a:t>Figurative Language</a:t>
            </a:r>
          </a:p>
          <a:p>
            <a:r>
              <a:rPr lang="en-US" dirty="0" smtClean="0"/>
              <a:t>What do you think the Old Man of the Moon meant when he said the paper was on its way to Magistrate Tiger when he borrowed it? Think back to what has transpired in the story thus far.</a:t>
            </a:r>
          </a:p>
          <a:p>
            <a:r>
              <a:rPr lang="en-US" dirty="0" smtClean="0"/>
              <a:t>What purpose does this story serve?</a:t>
            </a:r>
            <a:endParaRPr lang="en-US" dirty="0"/>
          </a:p>
        </p:txBody>
      </p:sp>
    </p:spTree>
    <p:extLst>
      <p:ext uri="{BB962C8B-B14F-4D97-AF65-F5344CB8AC3E}">
        <p14:creationId xmlns:p14="http://schemas.microsoft.com/office/powerpoint/2010/main" val="25557474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24</a:t>
            </a:r>
            <a:endParaRPr lang="en-US" dirty="0"/>
          </a:p>
        </p:txBody>
      </p:sp>
      <p:sp>
        <p:nvSpPr>
          <p:cNvPr id="3" name="Content Placeholder 2"/>
          <p:cNvSpPr>
            <a:spLocks noGrp="1"/>
          </p:cNvSpPr>
          <p:nvPr>
            <p:ph sz="half" idx="1"/>
          </p:nvPr>
        </p:nvSpPr>
        <p:spPr/>
        <p:txBody>
          <a:bodyPr>
            <a:normAutofit/>
          </a:bodyPr>
          <a:lstStyle/>
          <a:p>
            <a:r>
              <a:rPr lang="en-US" dirty="0" smtClean="0"/>
              <a:t>scrutinizing</a:t>
            </a:r>
          </a:p>
          <a:p>
            <a:r>
              <a:rPr lang="en-US" dirty="0" smtClean="0"/>
              <a:t>corrupt</a:t>
            </a:r>
            <a:endParaRPr lang="en-US" dirty="0"/>
          </a:p>
        </p:txBody>
      </p:sp>
      <p:sp>
        <p:nvSpPr>
          <p:cNvPr id="4" name="Content Placeholder 3"/>
          <p:cNvSpPr>
            <a:spLocks noGrp="1"/>
          </p:cNvSpPr>
          <p:nvPr>
            <p:ph sz="half" idx="2"/>
          </p:nvPr>
        </p:nvSpPr>
        <p:spPr/>
        <p:txBody>
          <a:bodyPr>
            <a:normAutofit/>
          </a:bodyPr>
          <a:lstStyle/>
          <a:p>
            <a:r>
              <a:rPr lang="en-US" dirty="0"/>
              <a:t>Figurative Language</a:t>
            </a:r>
          </a:p>
          <a:p>
            <a:r>
              <a:rPr lang="en-US" dirty="0" smtClean="0"/>
              <a:t>Describe the connection made in this chapter to </a:t>
            </a:r>
            <a:r>
              <a:rPr lang="en-US" dirty="0" err="1" smtClean="0"/>
              <a:t>Minli’s</a:t>
            </a:r>
            <a:r>
              <a:rPr lang="en-US" dirty="0" smtClean="0"/>
              <a:t> journey.</a:t>
            </a:r>
          </a:p>
        </p:txBody>
      </p:sp>
    </p:spTree>
    <p:extLst>
      <p:ext uri="{BB962C8B-B14F-4D97-AF65-F5344CB8AC3E}">
        <p14:creationId xmlns:p14="http://schemas.microsoft.com/office/powerpoint/2010/main" val="39708127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String of Destiny</a:t>
            </a:r>
            <a:endParaRPr lang="en-US" dirty="0"/>
          </a:p>
        </p:txBody>
      </p:sp>
      <p:sp>
        <p:nvSpPr>
          <p:cNvPr id="3" name="Content Placeholder 2"/>
          <p:cNvSpPr>
            <a:spLocks noGrp="1"/>
          </p:cNvSpPr>
          <p:nvPr>
            <p:ph sz="half" idx="1"/>
          </p:nvPr>
        </p:nvSpPr>
        <p:spPr/>
        <p:txBody>
          <a:bodyPr/>
          <a:lstStyle/>
          <a:p>
            <a:r>
              <a:rPr lang="en-US" dirty="0" smtClean="0"/>
              <a:t>turbulent</a:t>
            </a:r>
          </a:p>
          <a:p>
            <a:r>
              <a:rPr lang="en-US" dirty="0" smtClean="0"/>
              <a:t>direst</a:t>
            </a:r>
          </a:p>
          <a:p>
            <a:r>
              <a:rPr lang="en-US" dirty="0" smtClean="0"/>
              <a:t>renounced</a:t>
            </a:r>
          </a:p>
          <a:p>
            <a:r>
              <a:rPr lang="en-US" dirty="0" smtClean="0"/>
              <a:t>exiled</a:t>
            </a:r>
            <a:endParaRPr lang="en-US" dirty="0"/>
          </a:p>
        </p:txBody>
      </p:sp>
      <p:sp>
        <p:nvSpPr>
          <p:cNvPr id="4" name="Content Placeholder 3"/>
          <p:cNvSpPr>
            <a:spLocks noGrp="1"/>
          </p:cNvSpPr>
          <p:nvPr>
            <p:ph sz="half" idx="2"/>
          </p:nvPr>
        </p:nvSpPr>
        <p:spPr/>
        <p:txBody>
          <a:bodyPr/>
          <a:lstStyle/>
          <a:p>
            <a:r>
              <a:rPr lang="en-US" dirty="0"/>
              <a:t>Figurative Language</a:t>
            </a:r>
          </a:p>
          <a:p>
            <a:r>
              <a:rPr lang="en-US" dirty="0" smtClean="0"/>
              <a:t>What purpose does this story serve? Explain.</a:t>
            </a:r>
            <a:endParaRPr lang="en-US" dirty="0"/>
          </a:p>
        </p:txBody>
      </p:sp>
    </p:spTree>
    <p:extLst>
      <p:ext uri="{BB962C8B-B14F-4D97-AF65-F5344CB8AC3E}">
        <p14:creationId xmlns:p14="http://schemas.microsoft.com/office/powerpoint/2010/main" val="7327848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25</a:t>
            </a:r>
            <a:endParaRPr lang="en-US" dirty="0"/>
          </a:p>
        </p:txBody>
      </p:sp>
      <p:sp>
        <p:nvSpPr>
          <p:cNvPr id="3" name="Content Placeholder 2"/>
          <p:cNvSpPr>
            <a:spLocks noGrp="1"/>
          </p:cNvSpPr>
          <p:nvPr>
            <p:ph sz="half" idx="1"/>
          </p:nvPr>
        </p:nvSpPr>
        <p:spPr/>
        <p:txBody>
          <a:bodyPr/>
          <a:lstStyle/>
          <a:p>
            <a:r>
              <a:rPr lang="en-US" dirty="0" smtClean="0"/>
              <a:t>faith</a:t>
            </a:r>
            <a:endParaRPr lang="en-US" dirty="0"/>
          </a:p>
        </p:txBody>
      </p:sp>
      <p:sp>
        <p:nvSpPr>
          <p:cNvPr id="4" name="Content Placeholder 3"/>
          <p:cNvSpPr>
            <a:spLocks noGrp="1"/>
          </p:cNvSpPr>
          <p:nvPr>
            <p:ph sz="half" idx="2"/>
          </p:nvPr>
        </p:nvSpPr>
        <p:spPr/>
        <p:txBody>
          <a:bodyPr/>
          <a:lstStyle/>
          <a:p>
            <a:r>
              <a:rPr lang="en-US" dirty="0"/>
              <a:t>Figurative </a:t>
            </a:r>
            <a:r>
              <a:rPr lang="en-US" dirty="0" smtClean="0"/>
              <a:t>Language</a:t>
            </a:r>
          </a:p>
          <a:p>
            <a:r>
              <a:rPr lang="en-US" dirty="0" smtClean="0"/>
              <a:t>Character Development</a:t>
            </a:r>
            <a:endParaRPr lang="en-US" dirty="0"/>
          </a:p>
          <a:p>
            <a:r>
              <a:rPr lang="en-US" dirty="0" smtClean="0"/>
              <a:t>Why do you suppose Ba thinks the word written on the paper of happiness is </a:t>
            </a:r>
            <a:r>
              <a:rPr lang="en-US" i="1" dirty="0" smtClean="0"/>
              <a:t>faith</a:t>
            </a:r>
            <a:r>
              <a:rPr lang="en-US" dirty="0" smtClean="0"/>
              <a:t>? </a:t>
            </a:r>
          </a:p>
          <a:p>
            <a:r>
              <a:rPr lang="en-US" dirty="0" smtClean="0"/>
              <a:t>Which character in the story has had the most faith? Explain your choice.</a:t>
            </a:r>
            <a:endParaRPr lang="en-US" dirty="0"/>
          </a:p>
        </p:txBody>
      </p:sp>
    </p:spTree>
    <p:extLst>
      <p:ext uri="{BB962C8B-B14F-4D97-AF65-F5344CB8AC3E}">
        <p14:creationId xmlns:p14="http://schemas.microsoft.com/office/powerpoint/2010/main" val="29018664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26</a:t>
            </a:r>
            <a:endParaRPr lang="en-US" dirty="0"/>
          </a:p>
        </p:txBody>
      </p:sp>
      <p:sp>
        <p:nvSpPr>
          <p:cNvPr id="3" name="Content Placeholder 2"/>
          <p:cNvSpPr>
            <a:spLocks noGrp="1"/>
          </p:cNvSpPr>
          <p:nvPr>
            <p:ph sz="half" idx="1"/>
          </p:nvPr>
        </p:nvSpPr>
        <p:spPr/>
        <p:txBody>
          <a:bodyPr/>
          <a:lstStyle/>
          <a:p>
            <a:r>
              <a:rPr lang="en-US" dirty="0" smtClean="0"/>
              <a:t>pagoda</a:t>
            </a:r>
            <a:endParaRPr lang="en-US" dirty="0"/>
          </a:p>
        </p:txBody>
      </p:sp>
      <p:sp>
        <p:nvSpPr>
          <p:cNvPr id="4" name="Content Placeholder 3"/>
          <p:cNvSpPr>
            <a:spLocks noGrp="1"/>
          </p:cNvSpPr>
          <p:nvPr>
            <p:ph sz="half" idx="2"/>
          </p:nvPr>
        </p:nvSpPr>
        <p:spPr/>
        <p:txBody>
          <a:bodyPr/>
          <a:lstStyle/>
          <a:p>
            <a:r>
              <a:rPr lang="en-US" dirty="0"/>
              <a:t>Figurative Language</a:t>
            </a:r>
          </a:p>
          <a:p>
            <a:r>
              <a:rPr lang="en-US" dirty="0"/>
              <a:t>So which ‘borrowed line’ is </a:t>
            </a:r>
            <a:r>
              <a:rPr lang="en-US" i="1" dirty="0"/>
              <a:t>the </a:t>
            </a:r>
            <a:r>
              <a:rPr lang="en-US" dirty="0"/>
              <a:t>borrowed line: the one the lions gave to Dragon or the one the king gave to </a:t>
            </a:r>
            <a:r>
              <a:rPr lang="en-US" dirty="0" err="1"/>
              <a:t>Minli</a:t>
            </a:r>
            <a:r>
              <a:rPr lang="en-US" dirty="0"/>
              <a:t>? Explain your answer using evidence from the story to support your thinking</a:t>
            </a:r>
            <a:r>
              <a:rPr lang="en-US" dirty="0" smtClean="0"/>
              <a:t>.</a:t>
            </a:r>
            <a:endParaRPr lang="en-US" dirty="0"/>
          </a:p>
        </p:txBody>
      </p:sp>
    </p:spTree>
    <p:extLst>
      <p:ext uri="{BB962C8B-B14F-4D97-AF65-F5344CB8AC3E}">
        <p14:creationId xmlns:p14="http://schemas.microsoft.com/office/powerpoint/2010/main" val="39460831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27</a:t>
            </a:r>
            <a:endParaRPr lang="en-US" dirty="0"/>
          </a:p>
        </p:txBody>
      </p:sp>
      <p:sp>
        <p:nvSpPr>
          <p:cNvPr id="3" name="Content Placeholder 2"/>
          <p:cNvSpPr>
            <a:spLocks noGrp="1"/>
          </p:cNvSpPr>
          <p:nvPr>
            <p:ph sz="half" idx="1"/>
          </p:nvPr>
        </p:nvSpPr>
        <p:spPr/>
        <p:txBody>
          <a:bodyPr/>
          <a:lstStyle/>
          <a:p>
            <a:r>
              <a:rPr lang="en-US" dirty="0" smtClean="0"/>
              <a:t>barren</a:t>
            </a:r>
          </a:p>
          <a:p>
            <a:r>
              <a:rPr lang="en-US" dirty="0" smtClean="0"/>
              <a:t>stark</a:t>
            </a:r>
            <a:endParaRPr lang="en-US" dirty="0"/>
          </a:p>
        </p:txBody>
      </p:sp>
      <p:sp>
        <p:nvSpPr>
          <p:cNvPr id="4" name="Content Placeholder 3"/>
          <p:cNvSpPr>
            <a:spLocks noGrp="1"/>
          </p:cNvSpPr>
          <p:nvPr>
            <p:ph sz="half" idx="2"/>
          </p:nvPr>
        </p:nvSpPr>
        <p:spPr/>
        <p:txBody>
          <a:bodyPr/>
          <a:lstStyle/>
          <a:p>
            <a:r>
              <a:rPr lang="en-US" dirty="0"/>
              <a:t>Figurative Language</a:t>
            </a:r>
          </a:p>
          <a:p>
            <a:r>
              <a:rPr lang="en-US" dirty="0" smtClean="0"/>
              <a:t>Plot Development: Describe the newest event in the development of the plot.</a:t>
            </a:r>
          </a:p>
          <a:p>
            <a:r>
              <a:rPr lang="en-US" dirty="0" smtClean="0"/>
              <a:t>Research the symbolism of tigers in Chinese culture.</a:t>
            </a:r>
            <a:endParaRPr lang="en-US" dirty="0"/>
          </a:p>
        </p:txBody>
      </p:sp>
    </p:spTree>
    <p:extLst>
      <p:ext uri="{BB962C8B-B14F-4D97-AF65-F5344CB8AC3E}">
        <p14:creationId xmlns:p14="http://schemas.microsoft.com/office/powerpoint/2010/main" val="22294729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28</a:t>
            </a:r>
            <a:endParaRPr lang="en-US" dirty="0"/>
          </a:p>
        </p:txBody>
      </p:sp>
      <p:sp>
        <p:nvSpPr>
          <p:cNvPr id="3" name="Content Placeholder 2"/>
          <p:cNvSpPr>
            <a:spLocks noGrp="1"/>
          </p:cNvSpPr>
          <p:nvPr>
            <p:ph sz="half" idx="1"/>
          </p:nvPr>
        </p:nvSpPr>
        <p:spPr/>
        <p:txBody>
          <a:bodyPr/>
          <a:lstStyle/>
          <a:p>
            <a:r>
              <a:rPr lang="en-US" dirty="0" smtClean="0"/>
              <a:t>wavered</a:t>
            </a:r>
          </a:p>
          <a:p>
            <a:r>
              <a:rPr lang="en-US" dirty="0" smtClean="0"/>
              <a:t>faltered</a:t>
            </a:r>
          </a:p>
          <a:p>
            <a:r>
              <a:rPr lang="en-US" dirty="0" smtClean="0"/>
              <a:t>implored</a:t>
            </a:r>
            <a:endParaRPr lang="en-US" dirty="0"/>
          </a:p>
        </p:txBody>
      </p:sp>
      <p:sp>
        <p:nvSpPr>
          <p:cNvPr id="4" name="Content Placeholder 3"/>
          <p:cNvSpPr>
            <a:spLocks noGrp="1"/>
          </p:cNvSpPr>
          <p:nvPr>
            <p:ph sz="half" idx="2"/>
          </p:nvPr>
        </p:nvSpPr>
        <p:spPr/>
        <p:txBody>
          <a:bodyPr/>
          <a:lstStyle/>
          <a:p>
            <a:r>
              <a:rPr lang="en-US" dirty="0"/>
              <a:t>Figurative Language</a:t>
            </a:r>
          </a:p>
          <a:p>
            <a:r>
              <a:rPr lang="en-US" dirty="0" smtClean="0"/>
              <a:t>Do you think that the moon will watch over </a:t>
            </a:r>
            <a:r>
              <a:rPr lang="en-US" dirty="0" err="1" smtClean="0"/>
              <a:t>Minli</a:t>
            </a:r>
            <a:r>
              <a:rPr lang="en-US" dirty="0" smtClean="0"/>
              <a:t> as Ba and Ma requested? On what evidence do you base your answer?</a:t>
            </a:r>
            <a:endParaRPr lang="en-US" dirty="0"/>
          </a:p>
        </p:txBody>
      </p:sp>
    </p:spTree>
    <p:extLst>
      <p:ext uri="{BB962C8B-B14F-4D97-AF65-F5344CB8AC3E}">
        <p14:creationId xmlns:p14="http://schemas.microsoft.com/office/powerpoint/2010/main" val="261602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940" y="381000"/>
            <a:ext cx="8441992" cy="1371600"/>
          </a:xfrm>
        </p:spPr>
        <p:txBody>
          <a:bodyPr>
            <a:normAutofit fontScale="90000"/>
          </a:bodyPr>
          <a:lstStyle/>
          <a:p>
            <a:r>
              <a:rPr lang="en-US" dirty="0" smtClean="0"/>
              <a:t>The Story of Fruitless Mountain</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reverence</a:t>
            </a:r>
          </a:p>
          <a:p>
            <a:r>
              <a:rPr lang="en-US" dirty="0" smtClean="0"/>
              <a:t>overwhelmed</a:t>
            </a:r>
          </a:p>
          <a:p>
            <a:r>
              <a:rPr lang="en-US" dirty="0" smtClean="0"/>
              <a:t>indignant</a:t>
            </a:r>
          </a:p>
          <a:p>
            <a:r>
              <a:rPr lang="en-US" dirty="0" smtClean="0"/>
              <a:t>resentfully</a:t>
            </a:r>
          </a:p>
          <a:p>
            <a:r>
              <a:rPr lang="en-US" dirty="0" smtClean="0"/>
              <a:t>despair</a:t>
            </a:r>
          </a:p>
          <a:p>
            <a:r>
              <a:rPr lang="en-US" dirty="0" smtClean="0"/>
              <a:t>withered</a:t>
            </a:r>
          </a:p>
          <a:p>
            <a:r>
              <a:rPr lang="en-US" dirty="0" smtClean="0"/>
              <a:t>anguish</a:t>
            </a:r>
            <a:endParaRPr lang="en-US" dirty="0"/>
          </a:p>
        </p:txBody>
      </p:sp>
      <p:sp>
        <p:nvSpPr>
          <p:cNvPr id="4" name="Content Placeholder 3"/>
          <p:cNvSpPr>
            <a:spLocks noGrp="1"/>
          </p:cNvSpPr>
          <p:nvPr>
            <p:ph sz="half" idx="2"/>
          </p:nvPr>
        </p:nvSpPr>
        <p:spPr/>
        <p:txBody>
          <a:bodyPr>
            <a:normAutofit lnSpcReduction="10000"/>
          </a:bodyPr>
          <a:lstStyle/>
          <a:p>
            <a:r>
              <a:rPr lang="en-US" dirty="0" smtClean="0"/>
              <a:t>What purpose does “The Story of Fruitless Mountain”  serve? Explain using evidence from the story.</a:t>
            </a:r>
          </a:p>
          <a:p>
            <a:r>
              <a:rPr lang="en-US" dirty="0" smtClean="0"/>
              <a:t>Map Skills: Locate and label the five rivers mentioned in this story.</a:t>
            </a:r>
            <a:endParaRPr lang="en-US" dirty="0"/>
          </a:p>
        </p:txBody>
      </p:sp>
    </p:spTree>
    <p:extLst>
      <p:ext uri="{BB962C8B-B14F-4D97-AF65-F5344CB8AC3E}">
        <p14:creationId xmlns:p14="http://schemas.microsoft.com/office/powerpoint/2010/main" val="12360288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29</a:t>
            </a:r>
            <a:endParaRPr lang="en-US" dirty="0"/>
          </a:p>
        </p:txBody>
      </p:sp>
      <p:sp>
        <p:nvSpPr>
          <p:cNvPr id="3" name="Content Placeholder 2"/>
          <p:cNvSpPr>
            <a:spLocks noGrp="1"/>
          </p:cNvSpPr>
          <p:nvPr>
            <p:ph sz="half" idx="1"/>
          </p:nvPr>
        </p:nvSpPr>
        <p:spPr/>
        <p:txBody>
          <a:bodyPr>
            <a:normAutofit/>
          </a:bodyPr>
          <a:lstStyle/>
          <a:p>
            <a:r>
              <a:rPr lang="en-US" dirty="0" smtClean="0"/>
              <a:t>glower</a:t>
            </a:r>
          </a:p>
          <a:p>
            <a:r>
              <a:rPr lang="en-US" dirty="0" smtClean="0"/>
              <a:t>malevolence</a:t>
            </a:r>
          </a:p>
          <a:p>
            <a:r>
              <a:rPr lang="en-US" dirty="0" smtClean="0"/>
              <a:t>viciousness</a:t>
            </a:r>
          </a:p>
          <a:p>
            <a:r>
              <a:rPr lang="en-US" dirty="0" smtClean="0"/>
              <a:t>malicious</a:t>
            </a:r>
          </a:p>
          <a:p>
            <a:r>
              <a:rPr lang="en-US" dirty="0" smtClean="0"/>
              <a:t>huskily</a:t>
            </a:r>
          </a:p>
          <a:p>
            <a:r>
              <a:rPr lang="en-US" dirty="0" smtClean="0"/>
              <a:t>grimaced</a:t>
            </a:r>
          </a:p>
        </p:txBody>
      </p:sp>
      <p:sp>
        <p:nvSpPr>
          <p:cNvPr id="4" name="Content Placeholder 3"/>
          <p:cNvSpPr>
            <a:spLocks noGrp="1"/>
          </p:cNvSpPr>
          <p:nvPr>
            <p:ph sz="half" idx="2"/>
          </p:nvPr>
        </p:nvSpPr>
        <p:spPr/>
        <p:txBody>
          <a:bodyPr>
            <a:normAutofit/>
          </a:bodyPr>
          <a:lstStyle/>
          <a:p>
            <a:r>
              <a:rPr lang="en-US" dirty="0"/>
              <a:t>Figurative Language</a:t>
            </a:r>
          </a:p>
          <a:p>
            <a:r>
              <a:rPr lang="en-US" dirty="0" smtClean="0"/>
              <a:t>Plot Development: Describe the newest events in the development of the plot.</a:t>
            </a:r>
          </a:p>
          <a:p>
            <a:r>
              <a:rPr lang="en-US" dirty="0" smtClean="0"/>
              <a:t>What does the color yellow symbolize?</a:t>
            </a:r>
            <a:endParaRPr lang="en-US" dirty="0"/>
          </a:p>
        </p:txBody>
      </p:sp>
    </p:spTree>
    <p:extLst>
      <p:ext uri="{BB962C8B-B14F-4D97-AF65-F5344CB8AC3E}">
        <p14:creationId xmlns:p14="http://schemas.microsoft.com/office/powerpoint/2010/main" val="38682186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30</a:t>
            </a:r>
            <a:endParaRPr lang="en-US" dirty="0"/>
          </a:p>
        </p:txBody>
      </p:sp>
      <p:sp>
        <p:nvSpPr>
          <p:cNvPr id="3" name="Content Placeholder 2"/>
          <p:cNvSpPr>
            <a:spLocks noGrp="1"/>
          </p:cNvSpPr>
          <p:nvPr>
            <p:ph sz="half" idx="1"/>
          </p:nvPr>
        </p:nvSpPr>
        <p:spPr/>
        <p:txBody>
          <a:bodyPr/>
          <a:lstStyle/>
          <a:p>
            <a:r>
              <a:rPr lang="en-US" dirty="0" smtClean="0"/>
              <a:t>cowered</a:t>
            </a:r>
          </a:p>
          <a:p>
            <a:r>
              <a:rPr lang="en-US" dirty="0" smtClean="0"/>
              <a:t>quivering</a:t>
            </a:r>
          </a:p>
          <a:p>
            <a:r>
              <a:rPr lang="en-US" dirty="0" smtClean="0"/>
              <a:t>sheepish</a:t>
            </a:r>
          </a:p>
          <a:p>
            <a:r>
              <a:rPr lang="en-US" dirty="0" smtClean="0"/>
              <a:t>seething</a:t>
            </a:r>
            <a:endParaRPr lang="en-US" dirty="0"/>
          </a:p>
        </p:txBody>
      </p:sp>
      <p:sp>
        <p:nvSpPr>
          <p:cNvPr id="4" name="Content Placeholder 3"/>
          <p:cNvSpPr>
            <a:spLocks noGrp="1"/>
          </p:cNvSpPr>
          <p:nvPr>
            <p:ph sz="half" idx="2"/>
          </p:nvPr>
        </p:nvSpPr>
        <p:spPr/>
        <p:txBody>
          <a:bodyPr/>
          <a:lstStyle/>
          <a:p>
            <a:r>
              <a:rPr lang="en-US" dirty="0"/>
              <a:t>Figurative Language</a:t>
            </a:r>
          </a:p>
          <a:p>
            <a:r>
              <a:rPr lang="en-US" dirty="0" smtClean="0"/>
              <a:t>Why do you think the little girl is lying to the tiger?</a:t>
            </a:r>
          </a:p>
          <a:p>
            <a:r>
              <a:rPr lang="en-US" dirty="0" smtClean="0"/>
              <a:t>Make connection between this tiger and other tigers mentioned in this novel.</a:t>
            </a:r>
            <a:endParaRPr lang="en-US" dirty="0"/>
          </a:p>
        </p:txBody>
      </p:sp>
    </p:spTree>
    <p:extLst>
      <p:ext uri="{BB962C8B-B14F-4D97-AF65-F5344CB8AC3E}">
        <p14:creationId xmlns:p14="http://schemas.microsoft.com/office/powerpoint/2010/main" val="20233254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483" y="381000"/>
            <a:ext cx="8406220" cy="1371600"/>
          </a:xfrm>
        </p:spPr>
        <p:txBody>
          <a:bodyPr>
            <a:normAutofit fontScale="90000"/>
          </a:bodyPr>
          <a:lstStyle/>
          <a:p>
            <a:r>
              <a:rPr lang="en-US" dirty="0" smtClean="0"/>
              <a:t>The Story the Girl Told the Green Tiger</a:t>
            </a:r>
            <a:endParaRPr lang="en-US" dirty="0"/>
          </a:p>
        </p:txBody>
      </p:sp>
      <p:sp>
        <p:nvSpPr>
          <p:cNvPr id="3" name="Content Placeholder 2"/>
          <p:cNvSpPr>
            <a:spLocks noGrp="1"/>
          </p:cNvSpPr>
          <p:nvPr>
            <p:ph sz="half" idx="1"/>
          </p:nvPr>
        </p:nvSpPr>
        <p:spPr/>
        <p:txBody>
          <a:bodyPr/>
          <a:lstStyle/>
          <a:p>
            <a:r>
              <a:rPr lang="en-US" dirty="0" smtClean="0"/>
              <a:t>defy</a:t>
            </a:r>
          </a:p>
          <a:p>
            <a:r>
              <a:rPr lang="en-US" dirty="0" smtClean="0"/>
              <a:t>pathetic</a:t>
            </a:r>
            <a:endParaRPr lang="en-US" dirty="0"/>
          </a:p>
        </p:txBody>
      </p:sp>
      <p:sp>
        <p:nvSpPr>
          <p:cNvPr id="4" name="Content Placeholder 3"/>
          <p:cNvSpPr>
            <a:spLocks noGrp="1"/>
          </p:cNvSpPr>
          <p:nvPr>
            <p:ph sz="half" idx="2"/>
          </p:nvPr>
        </p:nvSpPr>
        <p:spPr/>
        <p:txBody>
          <a:bodyPr/>
          <a:lstStyle/>
          <a:p>
            <a:r>
              <a:rPr lang="en-US" dirty="0"/>
              <a:t>Figurative Language</a:t>
            </a:r>
          </a:p>
          <a:p>
            <a:r>
              <a:rPr lang="en-US" dirty="0" smtClean="0"/>
              <a:t>What purpose does this story serve?</a:t>
            </a:r>
            <a:endParaRPr lang="en-US" dirty="0"/>
          </a:p>
        </p:txBody>
      </p:sp>
    </p:spTree>
    <p:extLst>
      <p:ext uri="{BB962C8B-B14F-4D97-AF65-F5344CB8AC3E}">
        <p14:creationId xmlns:p14="http://schemas.microsoft.com/office/powerpoint/2010/main" val="23020242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31</a:t>
            </a:r>
            <a:endParaRPr lang="en-US" dirty="0"/>
          </a:p>
        </p:txBody>
      </p:sp>
      <p:sp>
        <p:nvSpPr>
          <p:cNvPr id="3" name="Content Placeholder 2"/>
          <p:cNvSpPr>
            <a:spLocks noGrp="1"/>
          </p:cNvSpPr>
          <p:nvPr>
            <p:ph sz="half" idx="1"/>
          </p:nvPr>
        </p:nvSpPr>
        <p:spPr/>
        <p:txBody>
          <a:bodyPr/>
          <a:lstStyle/>
          <a:p>
            <a:r>
              <a:rPr lang="en-US" dirty="0" smtClean="0"/>
              <a:t>scarcely</a:t>
            </a:r>
          </a:p>
          <a:p>
            <a:r>
              <a:rPr lang="en-US" dirty="0" smtClean="0"/>
              <a:t>faltered</a:t>
            </a:r>
          </a:p>
          <a:p>
            <a:r>
              <a:rPr lang="en-US" dirty="0" smtClean="0"/>
              <a:t>wrath</a:t>
            </a:r>
          </a:p>
          <a:p>
            <a:r>
              <a:rPr lang="en-US" dirty="0" smtClean="0"/>
              <a:t>mocking</a:t>
            </a:r>
          </a:p>
          <a:p>
            <a:r>
              <a:rPr lang="en-US" dirty="0" smtClean="0"/>
              <a:t>frenzy</a:t>
            </a:r>
            <a:endParaRPr lang="en-US" dirty="0"/>
          </a:p>
        </p:txBody>
      </p:sp>
      <p:sp>
        <p:nvSpPr>
          <p:cNvPr id="4" name="Content Placeholder 3"/>
          <p:cNvSpPr>
            <a:spLocks noGrp="1"/>
          </p:cNvSpPr>
          <p:nvPr>
            <p:ph sz="half" idx="2"/>
          </p:nvPr>
        </p:nvSpPr>
        <p:spPr/>
        <p:txBody>
          <a:bodyPr/>
          <a:lstStyle/>
          <a:p>
            <a:r>
              <a:rPr lang="en-US" dirty="0"/>
              <a:t>Figurative Language</a:t>
            </a:r>
          </a:p>
          <a:p>
            <a:r>
              <a:rPr lang="en-US" dirty="0" smtClean="0"/>
              <a:t>Plot Development: Describe how the girl defeated the Green Tiger.</a:t>
            </a:r>
            <a:endParaRPr lang="en-US" dirty="0"/>
          </a:p>
        </p:txBody>
      </p:sp>
    </p:spTree>
    <p:extLst>
      <p:ext uri="{BB962C8B-B14F-4D97-AF65-F5344CB8AC3E}">
        <p14:creationId xmlns:p14="http://schemas.microsoft.com/office/powerpoint/2010/main" val="26756629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32</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r>
              <a:rPr lang="en-US" dirty="0"/>
              <a:t>Figurative Language</a:t>
            </a:r>
          </a:p>
          <a:p>
            <a:r>
              <a:rPr lang="en-US" dirty="0" smtClean="0"/>
              <a:t>Plot Development: Describe the newest events in the development of the plot.</a:t>
            </a:r>
          </a:p>
          <a:p>
            <a:r>
              <a:rPr lang="en-US" dirty="0" smtClean="0"/>
              <a:t>What do you think will happen to Dragon? Is there any foreshadowing that helps you form your opinion? If so, cite it as evidence.</a:t>
            </a:r>
            <a:endParaRPr lang="en-US" dirty="0"/>
          </a:p>
        </p:txBody>
      </p:sp>
    </p:spTree>
    <p:extLst>
      <p:ext uri="{BB962C8B-B14F-4D97-AF65-F5344CB8AC3E}">
        <p14:creationId xmlns:p14="http://schemas.microsoft.com/office/powerpoint/2010/main" val="14029025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33</a:t>
            </a:r>
            <a:endParaRPr lang="en-US" dirty="0"/>
          </a:p>
        </p:txBody>
      </p:sp>
      <p:sp>
        <p:nvSpPr>
          <p:cNvPr id="3" name="Content Placeholder 2"/>
          <p:cNvSpPr>
            <a:spLocks noGrp="1"/>
          </p:cNvSpPr>
          <p:nvPr>
            <p:ph sz="half" idx="1"/>
          </p:nvPr>
        </p:nvSpPr>
        <p:spPr/>
        <p:txBody>
          <a:bodyPr/>
          <a:lstStyle/>
          <a:p>
            <a:r>
              <a:rPr lang="en-US" dirty="0" smtClean="0"/>
              <a:t>rasping</a:t>
            </a:r>
          </a:p>
          <a:p>
            <a:r>
              <a:rPr lang="en-US" dirty="0" smtClean="0"/>
              <a:t>winced</a:t>
            </a:r>
            <a:endParaRPr lang="en-US" dirty="0"/>
          </a:p>
        </p:txBody>
      </p:sp>
      <p:sp>
        <p:nvSpPr>
          <p:cNvPr id="4" name="Content Placeholder 3"/>
          <p:cNvSpPr>
            <a:spLocks noGrp="1"/>
          </p:cNvSpPr>
          <p:nvPr>
            <p:ph sz="half" idx="2"/>
          </p:nvPr>
        </p:nvSpPr>
        <p:spPr/>
        <p:txBody>
          <a:bodyPr/>
          <a:lstStyle/>
          <a:p>
            <a:r>
              <a:rPr lang="en-US" dirty="0"/>
              <a:t>Figurative Language</a:t>
            </a:r>
          </a:p>
          <a:p>
            <a:r>
              <a:rPr lang="en-US" dirty="0" smtClean="0"/>
              <a:t>Plot Development: Describe the newest event in the development of the plot.</a:t>
            </a:r>
          </a:p>
          <a:p>
            <a:r>
              <a:rPr lang="en-US" dirty="0" smtClean="0"/>
              <a:t>Would you leave Dragon with the old man? Explain.</a:t>
            </a:r>
            <a:endParaRPr lang="en-US" dirty="0"/>
          </a:p>
        </p:txBody>
      </p:sp>
    </p:spTree>
    <p:extLst>
      <p:ext uri="{BB962C8B-B14F-4D97-AF65-F5344CB8AC3E}">
        <p14:creationId xmlns:p14="http://schemas.microsoft.com/office/powerpoint/2010/main" val="34878595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34</a:t>
            </a:r>
            <a:endParaRPr lang="en-US" dirty="0"/>
          </a:p>
        </p:txBody>
      </p:sp>
      <p:sp>
        <p:nvSpPr>
          <p:cNvPr id="3" name="Content Placeholder 2"/>
          <p:cNvSpPr>
            <a:spLocks noGrp="1"/>
          </p:cNvSpPr>
          <p:nvPr>
            <p:ph sz="half" idx="1"/>
          </p:nvPr>
        </p:nvSpPr>
        <p:spPr/>
        <p:txBody>
          <a:bodyPr/>
          <a:lstStyle/>
          <a:p>
            <a:r>
              <a:rPr lang="en-US" dirty="0" smtClean="0"/>
              <a:t>hewed</a:t>
            </a:r>
            <a:endParaRPr lang="en-US" dirty="0"/>
          </a:p>
        </p:txBody>
      </p:sp>
      <p:sp>
        <p:nvSpPr>
          <p:cNvPr id="4" name="Content Placeholder 3"/>
          <p:cNvSpPr>
            <a:spLocks noGrp="1"/>
          </p:cNvSpPr>
          <p:nvPr>
            <p:ph sz="half" idx="2"/>
          </p:nvPr>
        </p:nvSpPr>
        <p:spPr/>
        <p:txBody>
          <a:bodyPr/>
          <a:lstStyle/>
          <a:p>
            <a:r>
              <a:rPr lang="en-US" dirty="0"/>
              <a:t>Figurative Language</a:t>
            </a:r>
          </a:p>
          <a:p>
            <a:r>
              <a:rPr lang="en-US" dirty="0" smtClean="0"/>
              <a:t>Draw a picture of the setting of the Village of Moon Rain. Be sure to use details from the story to help you with drawing details in your picture.</a:t>
            </a:r>
            <a:endParaRPr lang="en-US" dirty="0"/>
          </a:p>
        </p:txBody>
      </p:sp>
    </p:spTree>
    <p:extLst>
      <p:ext uri="{BB962C8B-B14F-4D97-AF65-F5344CB8AC3E}">
        <p14:creationId xmlns:p14="http://schemas.microsoft.com/office/powerpoint/2010/main" val="10163628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Story of the Village of the Moon Rain</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r>
              <a:rPr lang="en-US" dirty="0"/>
              <a:t>Figurative Language</a:t>
            </a:r>
          </a:p>
          <a:p>
            <a:r>
              <a:rPr lang="en-US" dirty="0" smtClean="0"/>
              <a:t>What purpose does this story serve? Explain.</a:t>
            </a:r>
            <a:endParaRPr lang="en-US" dirty="0"/>
          </a:p>
        </p:txBody>
      </p:sp>
    </p:spTree>
    <p:extLst>
      <p:ext uri="{BB962C8B-B14F-4D97-AF65-F5344CB8AC3E}">
        <p14:creationId xmlns:p14="http://schemas.microsoft.com/office/powerpoint/2010/main" val="20381756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35</a:t>
            </a:r>
            <a:endParaRPr lang="en-US" dirty="0"/>
          </a:p>
        </p:txBody>
      </p:sp>
      <p:sp>
        <p:nvSpPr>
          <p:cNvPr id="3" name="Content Placeholder 2"/>
          <p:cNvSpPr>
            <a:spLocks noGrp="1"/>
          </p:cNvSpPr>
          <p:nvPr>
            <p:ph sz="half" idx="1"/>
          </p:nvPr>
        </p:nvSpPr>
        <p:spPr/>
        <p:txBody>
          <a:bodyPr/>
          <a:lstStyle/>
          <a:p>
            <a:r>
              <a:rPr lang="en-US" dirty="0" smtClean="0"/>
              <a:t>appalled</a:t>
            </a:r>
            <a:endParaRPr lang="en-US" dirty="0"/>
          </a:p>
        </p:txBody>
      </p:sp>
      <p:sp>
        <p:nvSpPr>
          <p:cNvPr id="4" name="Content Placeholder 3"/>
          <p:cNvSpPr>
            <a:spLocks noGrp="1"/>
          </p:cNvSpPr>
          <p:nvPr>
            <p:ph sz="half" idx="2"/>
          </p:nvPr>
        </p:nvSpPr>
        <p:spPr/>
        <p:txBody>
          <a:bodyPr/>
          <a:lstStyle/>
          <a:p>
            <a:r>
              <a:rPr lang="en-US" dirty="0"/>
              <a:t>Figurative Language</a:t>
            </a:r>
          </a:p>
          <a:p>
            <a:r>
              <a:rPr lang="en-US" dirty="0" smtClean="0"/>
              <a:t>Why do you think the fish no longer speaks to Ba?</a:t>
            </a:r>
            <a:endParaRPr lang="en-US" dirty="0"/>
          </a:p>
        </p:txBody>
      </p:sp>
    </p:spTree>
    <p:extLst>
      <p:ext uri="{BB962C8B-B14F-4D97-AF65-F5344CB8AC3E}">
        <p14:creationId xmlns:p14="http://schemas.microsoft.com/office/powerpoint/2010/main" val="7448260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36</a:t>
            </a:r>
            <a:endParaRPr lang="en-US" dirty="0"/>
          </a:p>
        </p:txBody>
      </p:sp>
      <p:sp>
        <p:nvSpPr>
          <p:cNvPr id="3" name="Content Placeholder 2"/>
          <p:cNvSpPr>
            <a:spLocks noGrp="1"/>
          </p:cNvSpPr>
          <p:nvPr>
            <p:ph sz="half" idx="1"/>
          </p:nvPr>
        </p:nvSpPr>
        <p:spPr/>
        <p:txBody>
          <a:bodyPr/>
          <a:lstStyle/>
          <a:p>
            <a:r>
              <a:rPr lang="en-US" dirty="0" smtClean="0"/>
              <a:t>clamor</a:t>
            </a:r>
          </a:p>
          <a:p>
            <a:r>
              <a:rPr lang="en-US" dirty="0" smtClean="0"/>
              <a:t>banished</a:t>
            </a:r>
          </a:p>
          <a:p>
            <a:r>
              <a:rPr lang="en-US" dirty="0" smtClean="0"/>
              <a:t>devotion</a:t>
            </a:r>
            <a:endParaRPr lang="en-US" dirty="0"/>
          </a:p>
        </p:txBody>
      </p:sp>
      <p:sp>
        <p:nvSpPr>
          <p:cNvPr id="4" name="Content Placeholder 3"/>
          <p:cNvSpPr>
            <a:spLocks noGrp="1"/>
          </p:cNvSpPr>
          <p:nvPr>
            <p:ph sz="half" idx="2"/>
          </p:nvPr>
        </p:nvSpPr>
        <p:spPr/>
        <p:txBody>
          <a:bodyPr/>
          <a:lstStyle/>
          <a:p>
            <a:r>
              <a:rPr lang="en-US" dirty="0"/>
              <a:t>Figurative Language</a:t>
            </a:r>
          </a:p>
          <a:p>
            <a:r>
              <a:rPr lang="en-US" dirty="0" smtClean="0"/>
              <a:t>How do you think the people of the Village of Moon Rain discovered that tea cured the Green Tiger’s poison?</a:t>
            </a:r>
            <a:endParaRPr lang="en-US" dirty="0"/>
          </a:p>
        </p:txBody>
      </p:sp>
    </p:spTree>
    <p:extLst>
      <p:ext uri="{BB962C8B-B14F-4D97-AF65-F5344CB8AC3E}">
        <p14:creationId xmlns:p14="http://schemas.microsoft.com/office/powerpoint/2010/main" val="1303014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grueling</a:t>
            </a:r>
          </a:p>
          <a:p>
            <a:r>
              <a:rPr lang="en-US" dirty="0" smtClean="0"/>
              <a:t>painstakingly</a:t>
            </a:r>
          </a:p>
          <a:p>
            <a:r>
              <a:rPr lang="en-US" dirty="0" smtClean="0"/>
              <a:t>weariness</a:t>
            </a:r>
          </a:p>
          <a:p>
            <a:r>
              <a:rPr lang="en-US" dirty="0" smtClean="0"/>
              <a:t>enviously</a:t>
            </a:r>
            <a:endParaRPr lang="en-US" dirty="0"/>
          </a:p>
        </p:txBody>
      </p:sp>
      <p:sp>
        <p:nvSpPr>
          <p:cNvPr id="4" name="Content Placeholder 3"/>
          <p:cNvSpPr>
            <a:spLocks noGrp="1"/>
          </p:cNvSpPr>
          <p:nvPr>
            <p:ph sz="half" idx="2"/>
          </p:nvPr>
        </p:nvSpPr>
        <p:spPr/>
        <p:txBody>
          <a:bodyPr>
            <a:normAutofit lnSpcReduction="10000"/>
          </a:bodyPr>
          <a:lstStyle/>
          <a:p>
            <a:r>
              <a:rPr lang="en-US" dirty="0" smtClean="0"/>
              <a:t>Figurative Language</a:t>
            </a:r>
          </a:p>
          <a:p>
            <a:r>
              <a:rPr lang="en-US" dirty="0" smtClean="0"/>
              <a:t>Character Development</a:t>
            </a:r>
          </a:p>
          <a:p>
            <a:r>
              <a:rPr lang="en-US" dirty="0" smtClean="0"/>
              <a:t>Do you think it was wise of </a:t>
            </a:r>
            <a:r>
              <a:rPr lang="en-US" dirty="0" err="1" smtClean="0"/>
              <a:t>Minli</a:t>
            </a:r>
            <a:r>
              <a:rPr lang="en-US" dirty="0" smtClean="0"/>
              <a:t> to purchase a goldfish when she and her family are so poor? Do you think it will bring her great fortune? How do you think her parents will react? Explain your thinking by making connections to and using evidence from the story. </a:t>
            </a:r>
            <a:endParaRPr lang="en-US" dirty="0"/>
          </a:p>
        </p:txBody>
      </p:sp>
    </p:spTree>
    <p:extLst>
      <p:ext uri="{BB962C8B-B14F-4D97-AF65-F5344CB8AC3E}">
        <p14:creationId xmlns:p14="http://schemas.microsoft.com/office/powerpoint/2010/main" val="13048859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Story of the Green Tiger and the Tea</a:t>
            </a:r>
            <a:endParaRPr lang="en-US" dirty="0"/>
          </a:p>
        </p:txBody>
      </p:sp>
      <p:sp>
        <p:nvSpPr>
          <p:cNvPr id="3" name="Content Placeholder 2"/>
          <p:cNvSpPr>
            <a:spLocks noGrp="1"/>
          </p:cNvSpPr>
          <p:nvPr>
            <p:ph sz="half" idx="1"/>
          </p:nvPr>
        </p:nvSpPr>
        <p:spPr/>
        <p:txBody>
          <a:bodyPr/>
          <a:lstStyle/>
          <a:p>
            <a:r>
              <a:rPr lang="en-US" dirty="0" smtClean="0"/>
              <a:t>tormented</a:t>
            </a:r>
          </a:p>
          <a:p>
            <a:r>
              <a:rPr lang="en-US" dirty="0" smtClean="0"/>
              <a:t>vulnerable</a:t>
            </a:r>
          </a:p>
          <a:p>
            <a:r>
              <a:rPr lang="en-US" dirty="0" smtClean="0"/>
              <a:t>penance</a:t>
            </a:r>
            <a:endParaRPr lang="en-US" dirty="0"/>
          </a:p>
        </p:txBody>
      </p:sp>
      <p:sp>
        <p:nvSpPr>
          <p:cNvPr id="4" name="Content Placeholder 3"/>
          <p:cNvSpPr>
            <a:spLocks noGrp="1"/>
          </p:cNvSpPr>
          <p:nvPr>
            <p:ph sz="half" idx="2"/>
          </p:nvPr>
        </p:nvSpPr>
        <p:spPr/>
        <p:txBody>
          <a:bodyPr/>
          <a:lstStyle/>
          <a:p>
            <a:r>
              <a:rPr lang="en-US" dirty="0"/>
              <a:t>Figurative Language</a:t>
            </a:r>
          </a:p>
          <a:p>
            <a:r>
              <a:rPr lang="en-US" dirty="0" smtClean="0"/>
              <a:t>What purpose does this story serve?</a:t>
            </a:r>
            <a:endParaRPr lang="en-US" dirty="0"/>
          </a:p>
        </p:txBody>
      </p:sp>
    </p:spTree>
    <p:extLst>
      <p:ext uri="{BB962C8B-B14F-4D97-AF65-F5344CB8AC3E}">
        <p14:creationId xmlns:p14="http://schemas.microsoft.com/office/powerpoint/2010/main" val="36735049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37</a:t>
            </a:r>
            <a:endParaRPr lang="en-US" dirty="0"/>
          </a:p>
        </p:txBody>
      </p:sp>
      <p:sp>
        <p:nvSpPr>
          <p:cNvPr id="3" name="Content Placeholder 2"/>
          <p:cNvSpPr>
            <a:spLocks noGrp="1"/>
          </p:cNvSpPr>
          <p:nvPr>
            <p:ph sz="half" idx="1"/>
          </p:nvPr>
        </p:nvSpPr>
        <p:spPr/>
        <p:txBody>
          <a:bodyPr/>
          <a:lstStyle/>
          <a:p>
            <a:r>
              <a:rPr lang="en-US" dirty="0" smtClean="0"/>
              <a:t>alert</a:t>
            </a:r>
          </a:p>
          <a:p>
            <a:r>
              <a:rPr lang="en-US" dirty="0" smtClean="0"/>
              <a:t>hesitant</a:t>
            </a:r>
            <a:endParaRPr lang="en-US" dirty="0"/>
          </a:p>
        </p:txBody>
      </p:sp>
      <p:sp>
        <p:nvSpPr>
          <p:cNvPr id="4" name="Content Placeholder 3"/>
          <p:cNvSpPr>
            <a:spLocks noGrp="1"/>
          </p:cNvSpPr>
          <p:nvPr>
            <p:ph sz="half" idx="2"/>
          </p:nvPr>
        </p:nvSpPr>
        <p:spPr/>
        <p:txBody>
          <a:bodyPr/>
          <a:lstStyle/>
          <a:p>
            <a:r>
              <a:rPr lang="en-US" dirty="0"/>
              <a:t>Figurative Language</a:t>
            </a:r>
          </a:p>
          <a:p>
            <a:r>
              <a:rPr lang="en-US" dirty="0" smtClean="0"/>
              <a:t>Describe the act of kindness that Dragon and </a:t>
            </a:r>
            <a:r>
              <a:rPr lang="en-US" dirty="0" err="1" smtClean="0"/>
              <a:t>Minli</a:t>
            </a:r>
            <a:r>
              <a:rPr lang="en-US" dirty="0" smtClean="0"/>
              <a:t> encounter in this chapter.</a:t>
            </a:r>
            <a:endParaRPr lang="en-US" dirty="0"/>
          </a:p>
        </p:txBody>
      </p:sp>
    </p:spTree>
    <p:extLst>
      <p:ext uri="{BB962C8B-B14F-4D97-AF65-F5344CB8AC3E}">
        <p14:creationId xmlns:p14="http://schemas.microsoft.com/office/powerpoint/2010/main" val="17789256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38</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r>
              <a:rPr lang="en-US" dirty="0" smtClean="0"/>
              <a:t>Figurative Language</a:t>
            </a:r>
          </a:p>
          <a:p>
            <a:r>
              <a:rPr lang="en-US" dirty="0" smtClean="0"/>
              <a:t>Has anyone ever seen the Old Man of the Moon?</a:t>
            </a:r>
            <a:endParaRPr lang="en-US" dirty="0"/>
          </a:p>
        </p:txBody>
      </p:sp>
    </p:spTree>
    <p:extLst>
      <p:ext uri="{BB962C8B-B14F-4D97-AF65-F5344CB8AC3E}">
        <p14:creationId xmlns:p14="http://schemas.microsoft.com/office/powerpoint/2010/main" val="17841946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597" y="381000"/>
            <a:ext cx="8352563" cy="1371600"/>
          </a:xfrm>
        </p:spPr>
        <p:txBody>
          <a:bodyPr>
            <a:normAutofit fontScale="90000"/>
          </a:bodyPr>
          <a:lstStyle/>
          <a:p>
            <a:r>
              <a:rPr lang="en-US" dirty="0" smtClean="0"/>
              <a:t>The Story of Da-A-Fu’s Ancestors</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r>
              <a:rPr lang="en-US" dirty="0" smtClean="0"/>
              <a:t>Figurative Language</a:t>
            </a:r>
          </a:p>
          <a:p>
            <a:r>
              <a:rPr lang="en-US" dirty="0" smtClean="0"/>
              <a:t>What purpose does this story serve? Explain.</a:t>
            </a:r>
            <a:endParaRPr lang="en-US" dirty="0"/>
          </a:p>
        </p:txBody>
      </p:sp>
    </p:spTree>
    <p:extLst>
      <p:ext uri="{BB962C8B-B14F-4D97-AF65-F5344CB8AC3E}">
        <p14:creationId xmlns:p14="http://schemas.microsoft.com/office/powerpoint/2010/main" val="26213156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39</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gorge</a:t>
            </a:r>
          </a:p>
          <a:p>
            <a:r>
              <a:rPr lang="en-US" dirty="0" smtClean="0"/>
              <a:t>chagrined</a:t>
            </a:r>
          </a:p>
          <a:p>
            <a:r>
              <a:rPr lang="en-US" dirty="0" smtClean="0"/>
              <a:t>succession</a:t>
            </a:r>
            <a:endParaRPr lang="en-US" dirty="0"/>
          </a:p>
        </p:txBody>
      </p:sp>
      <p:sp>
        <p:nvSpPr>
          <p:cNvPr id="4" name="Content Placeholder 3"/>
          <p:cNvSpPr>
            <a:spLocks noGrp="1"/>
          </p:cNvSpPr>
          <p:nvPr>
            <p:ph sz="half" idx="2"/>
          </p:nvPr>
        </p:nvSpPr>
        <p:spPr/>
        <p:txBody>
          <a:bodyPr>
            <a:normAutofit fontScale="92500" lnSpcReduction="20000"/>
          </a:bodyPr>
          <a:lstStyle/>
          <a:p>
            <a:r>
              <a:rPr lang="en-US" dirty="0" smtClean="0"/>
              <a:t>Figurative Language</a:t>
            </a:r>
          </a:p>
          <a:p>
            <a:r>
              <a:rPr lang="en-US" dirty="0" smtClean="0"/>
              <a:t>Why do you think A-Fu and Da-Fu do not want to change their fortune and see the Old Man of the Moon? And why does their decision confuse </a:t>
            </a:r>
            <a:r>
              <a:rPr lang="en-US" dirty="0" err="1" smtClean="0"/>
              <a:t>Minli</a:t>
            </a:r>
            <a:r>
              <a:rPr lang="en-US" dirty="0" smtClean="0"/>
              <a:t>?</a:t>
            </a:r>
          </a:p>
          <a:p>
            <a:r>
              <a:rPr lang="en-US" dirty="0" smtClean="0"/>
              <a:t>If you had a chance to read from the Book of Fortune and meet the Old Man of the Moon, would you do it? Why or why not?</a:t>
            </a:r>
            <a:endParaRPr lang="en-US" dirty="0"/>
          </a:p>
        </p:txBody>
      </p:sp>
    </p:spTree>
    <p:extLst>
      <p:ext uri="{BB962C8B-B14F-4D97-AF65-F5344CB8AC3E}">
        <p14:creationId xmlns:p14="http://schemas.microsoft.com/office/powerpoint/2010/main" val="5426474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40</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r>
              <a:rPr lang="en-US" dirty="0"/>
              <a:t>Figurative Language</a:t>
            </a:r>
          </a:p>
          <a:p>
            <a:r>
              <a:rPr lang="en-US" dirty="0" smtClean="0"/>
              <a:t>Character Development: Describe how Ma is changing as a result of </a:t>
            </a:r>
            <a:r>
              <a:rPr lang="en-US" dirty="0" err="1" smtClean="0"/>
              <a:t>Minli</a:t>
            </a:r>
            <a:r>
              <a:rPr lang="en-US" dirty="0" smtClean="0"/>
              <a:t> being gone.</a:t>
            </a:r>
          </a:p>
          <a:p>
            <a:r>
              <a:rPr lang="en-US" dirty="0" smtClean="0"/>
              <a:t>Why do you think Ba can hear the fish speaking again?</a:t>
            </a:r>
            <a:endParaRPr lang="en-US" dirty="0"/>
          </a:p>
        </p:txBody>
      </p:sp>
    </p:spTree>
    <p:extLst>
      <p:ext uri="{BB962C8B-B14F-4D97-AF65-F5344CB8AC3E}">
        <p14:creationId xmlns:p14="http://schemas.microsoft.com/office/powerpoint/2010/main" val="31744672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Story of Dragon’s Pearl</a:t>
            </a:r>
            <a:endParaRPr lang="en-US" dirty="0"/>
          </a:p>
        </p:txBody>
      </p:sp>
      <p:sp>
        <p:nvSpPr>
          <p:cNvPr id="3" name="Content Placeholder 2"/>
          <p:cNvSpPr>
            <a:spLocks noGrp="1"/>
          </p:cNvSpPr>
          <p:nvPr>
            <p:ph sz="half" idx="1"/>
          </p:nvPr>
        </p:nvSpPr>
        <p:spPr/>
        <p:txBody>
          <a:bodyPr numCol="2">
            <a:normAutofit/>
          </a:bodyPr>
          <a:lstStyle/>
          <a:p>
            <a:r>
              <a:rPr lang="en-US" dirty="0" smtClean="0"/>
              <a:t>frantic</a:t>
            </a:r>
          </a:p>
          <a:p>
            <a:r>
              <a:rPr lang="en-US" dirty="0" smtClean="0"/>
              <a:t>vain</a:t>
            </a:r>
          </a:p>
          <a:p>
            <a:r>
              <a:rPr lang="en-US" dirty="0" smtClean="0"/>
              <a:t>heralded</a:t>
            </a:r>
          </a:p>
          <a:p>
            <a:r>
              <a:rPr lang="en-US" dirty="0" smtClean="0"/>
              <a:t>impetuously</a:t>
            </a:r>
          </a:p>
          <a:p>
            <a:r>
              <a:rPr lang="en-US" dirty="0" smtClean="0"/>
              <a:t>fawning</a:t>
            </a:r>
          </a:p>
          <a:p>
            <a:r>
              <a:rPr lang="en-US" dirty="0" smtClean="0"/>
              <a:t>pompous</a:t>
            </a:r>
          </a:p>
          <a:p>
            <a:r>
              <a:rPr lang="en-US" dirty="0" smtClean="0"/>
              <a:t>evading</a:t>
            </a:r>
          </a:p>
          <a:p>
            <a:r>
              <a:rPr lang="en-US" dirty="0" smtClean="0"/>
              <a:t>flamboyant</a:t>
            </a:r>
          </a:p>
          <a:p>
            <a:r>
              <a:rPr lang="en-US" dirty="0" smtClean="0"/>
              <a:t>agitated</a:t>
            </a:r>
            <a:endParaRPr lang="en-US" dirty="0"/>
          </a:p>
        </p:txBody>
      </p:sp>
      <p:sp>
        <p:nvSpPr>
          <p:cNvPr id="4" name="Content Placeholder 3"/>
          <p:cNvSpPr>
            <a:spLocks noGrp="1"/>
          </p:cNvSpPr>
          <p:nvPr>
            <p:ph sz="half" idx="2"/>
          </p:nvPr>
        </p:nvSpPr>
        <p:spPr/>
        <p:txBody>
          <a:bodyPr>
            <a:normAutofit/>
          </a:bodyPr>
          <a:lstStyle/>
          <a:p>
            <a:r>
              <a:rPr lang="en-US" dirty="0"/>
              <a:t>Figurative Language</a:t>
            </a:r>
          </a:p>
          <a:p>
            <a:r>
              <a:rPr lang="en-US" dirty="0" smtClean="0"/>
              <a:t>What purpose does this story serve? Explain.</a:t>
            </a:r>
            <a:endParaRPr lang="en-US" dirty="0"/>
          </a:p>
        </p:txBody>
      </p:sp>
    </p:spTree>
    <p:extLst>
      <p:ext uri="{BB962C8B-B14F-4D97-AF65-F5344CB8AC3E}">
        <p14:creationId xmlns:p14="http://schemas.microsoft.com/office/powerpoint/2010/main" val="12685893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41</a:t>
            </a:r>
            <a:endParaRPr lang="en-US" dirty="0"/>
          </a:p>
        </p:txBody>
      </p:sp>
      <p:sp>
        <p:nvSpPr>
          <p:cNvPr id="3" name="Content Placeholder 2"/>
          <p:cNvSpPr>
            <a:spLocks noGrp="1"/>
          </p:cNvSpPr>
          <p:nvPr>
            <p:ph sz="half" idx="1"/>
          </p:nvPr>
        </p:nvSpPr>
        <p:spPr/>
        <p:txBody>
          <a:bodyPr/>
          <a:lstStyle/>
          <a:p>
            <a:r>
              <a:rPr lang="en-US" dirty="0" smtClean="0"/>
              <a:t>loom</a:t>
            </a:r>
            <a:endParaRPr lang="en-US" dirty="0"/>
          </a:p>
        </p:txBody>
      </p:sp>
      <p:sp>
        <p:nvSpPr>
          <p:cNvPr id="4" name="Content Placeholder 3"/>
          <p:cNvSpPr>
            <a:spLocks noGrp="1"/>
          </p:cNvSpPr>
          <p:nvPr>
            <p:ph sz="half" idx="2"/>
          </p:nvPr>
        </p:nvSpPr>
        <p:spPr/>
        <p:txBody>
          <a:bodyPr/>
          <a:lstStyle/>
          <a:p>
            <a:r>
              <a:rPr lang="en-US" dirty="0"/>
              <a:t>Figurative Language</a:t>
            </a:r>
          </a:p>
          <a:p>
            <a:r>
              <a:rPr lang="en-US" dirty="0" smtClean="0"/>
              <a:t>What does the bridge symbolize?</a:t>
            </a:r>
            <a:endParaRPr lang="en-US" dirty="0"/>
          </a:p>
        </p:txBody>
      </p:sp>
    </p:spTree>
    <p:extLst>
      <p:ext uri="{BB962C8B-B14F-4D97-AF65-F5344CB8AC3E}">
        <p14:creationId xmlns:p14="http://schemas.microsoft.com/office/powerpoint/2010/main" val="6155824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42</a:t>
            </a:r>
            <a:endParaRPr lang="en-US" dirty="0"/>
          </a:p>
        </p:txBody>
      </p:sp>
      <p:sp>
        <p:nvSpPr>
          <p:cNvPr id="3" name="Content Placeholder 2"/>
          <p:cNvSpPr>
            <a:spLocks noGrp="1"/>
          </p:cNvSpPr>
          <p:nvPr>
            <p:ph sz="half" idx="1"/>
          </p:nvPr>
        </p:nvSpPr>
        <p:spPr/>
        <p:txBody>
          <a:bodyPr>
            <a:normAutofit fontScale="85000" lnSpcReduction="20000"/>
          </a:bodyPr>
          <a:lstStyle/>
          <a:p>
            <a:endParaRPr lang="en-US"/>
          </a:p>
        </p:txBody>
      </p:sp>
      <p:sp>
        <p:nvSpPr>
          <p:cNvPr id="4" name="Content Placeholder 3"/>
          <p:cNvSpPr>
            <a:spLocks noGrp="1"/>
          </p:cNvSpPr>
          <p:nvPr>
            <p:ph sz="half" idx="2"/>
          </p:nvPr>
        </p:nvSpPr>
        <p:spPr/>
        <p:txBody>
          <a:bodyPr>
            <a:normAutofit fontScale="85000" lnSpcReduction="20000"/>
          </a:bodyPr>
          <a:lstStyle/>
          <a:p>
            <a:r>
              <a:rPr lang="en-US" dirty="0"/>
              <a:t>Figurative Language</a:t>
            </a:r>
          </a:p>
          <a:p>
            <a:r>
              <a:rPr lang="en-US" dirty="0" err="1" smtClean="0"/>
              <a:t>Minli</a:t>
            </a:r>
            <a:r>
              <a:rPr lang="en-US" dirty="0" smtClean="0"/>
              <a:t> finally makes it to the top of Never-Ending Mountain. There is a white rabbit there to lead her to the Old Man of the Moon to ask her questions. Make a connection to any other stories you have read or movies you have seen.</a:t>
            </a:r>
          </a:p>
          <a:p>
            <a:r>
              <a:rPr lang="en-US" dirty="0" smtClean="0"/>
              <a:t>Research the symbolism of white rabbits.</a:t>
            </a:r>
          </a:p>
          <a:p>
            <a:r>
              <a:rPr lang="en-US" dirty="0" smtClean="0"/>
              <a:t>What discovery does </a:t>
            </a:r>
            <a:r>
              <a:rPr lang="en-US" dirty="0" err="1" smtClean="0"/>
              <a:t>Minli</a:t>
            </a:r>
            <a:r>
              <a:rPr lang="en-US" dirty="0" smtClean="0"/>
              <a:t> make from listening to “The Story of Wu Kang”?</a:t>
            </a:r>
            <a:endParaRPr lang="en-US" dirty="0"/>
          </a:p>
        </p:txBody>
      </p:sp>
    </p:spTree>
    <p:extLst>
      <p:ext uri="{BB962C8B-B14F-4D97-AF65-F5344CB8AC3E}">
        <p14:creationId xmlns:p14="http://schemas.microsoft.com/office/powerpoint/2010/main" val="30168146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Story of Wu Kang</a:t>
            </a:r>
            <a:endParaRPr lang="en-US" dirty="0"/>
          </a:p>
        </p:txBody>
      </p:sp>
      <p:sp>
        <p:nvSpPr>
          <p:cNvPr id="3" name="Content Placeholder 2"/>
          <p:cNvSpPr>
            <a:spLocks noGrp="1"/>
          </p:cNvSpPr>
          <p:nvPr>
            <p:ph sz="half" idx="1"/>
          </p:nvPr>
        </p:nvSpPr>
        <p:spPr/>
        <p:txBody>
          <a:bodyPr/>
          <a:lstStyle/>
          <a:p>
            <a:r>
              <a:rPr lang="en-US" dirty="0" smtClean="0"/>
              <a:t>thrived</a:t>
            </a:r>
          </a:p>
          <a:p>
            <a:r>
              <a:rPr lang="en-US" dirty="0" smtClean="0"/>
              <a:t>flourished</a:t>
            </a:r>
          </a:p>
          <a:p>
            <a:r>
              <a:rPr lang="en-US" dirty="0" smtClean="0"/>
              <a:t>contentment</a:t>
            </a:r>
            <a:endParaRPr lang="en-US" dirty="0"/>
          </a:p>
        </p:txBody>
      </p:sp>
      <p:sp>
        <p:nvSpPr>
          <p:cNvPr id="4" name="Content Placeholder 3"/>
          <p:cNvSpPr>
            <a:spLocks noGrp="1"/>
          </p:cNvSpPr>
          <p:nvPr>
            <p:ph sz="half" idx="2"/>
          </p:nvPr>
        </p:nvSpPr>
        <p:spPr/>
        <p:txBody>
          <a:bodyPr/>
          <a:lstStyle/>
          <a:p>
            <a:r>
              <a:rPr lang="en-US" dirty="0"/>
              <a:t>Figurative Language</a:t>
            </a:r>
          </a:p>
          <a:p>
            <a:r>
              <a:rPr lang="en-US" dirty="0" smtClean="0"/>
              <a:t>What purpose does this story serve? Explain.</a:t>
            </a:r>
            <a:endParaRPr lang="en-US" dirty="0"/>
          </a:p>
        </p:txBody>
      </p:sp>
    </p:spTree>
    <p:extLst>
      <p:ext uri="{BB962C8B-B14F-4D97-AF65-F5344CB8AC3E}">
        <p14:creationId xmlns:p14="http://schemas.microsoft.com/office/powerpoint/2010/main" val="2157045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3</a:t>
            </a:r>
            <a:endParaRPr lang="en-US" dirty="0"/>
          </a:p>
        </p:txBody>
      </p:sp>
      <p:sp>
        <p:nvSpPr>
          <p:cNvPr id="3" name="Content Placeholder 2"/>
          <p:cNvSpPr>
            <a:spLocks noGrp="1"/>
          </p:cNvSpPr>
          <p:nvPr>
            <p:ph sz="half" idx="1"/>
          </p:nvPr>
        </p:nvSpPr>
        <p:spPr/>
        <p:txBody>
          <a:bodyPr/>
          <a:lstStyle/>
          <a:p>
            <a:r>
              <a:rPr lang="en-US" dirty="0" smtClean="0"/>
              <a:t>bitterness</a:t>
            </a:r>
          </a:p>
          <a:p>
            <a:r>
              <a:rPr lang="en-US" dirty="0" smtClean="0"/>
              <a:t>stony</a:t>
            </a:r>
            <a:endParaRPr lang="en-US" dirty="0"/>
          </a:p>
        </p:txBody>
      </p:sp>
      <p:sp>
        <p:nvSpPr>
          <p:cNvPr id="4" name="Content Placeholder 3"/>
          <p:cNvSpPr>
            <a:spLocks noGrp="1"/>
          </p:cNvSpPr>
          <p:nvPr>
            <p:ph sz="half" idx="2"/>
          </p:nvPr>
        </p:nvSpPr>
        <p:spPr/>
        <p:txBody>
          <a:bodyPr/>
          <a:lstStyle/>
          <a:p>
            <a:r>
              <a:rPr lang="en-US" dirty="0" smtClean="0"/>
              <a:t>Character Development</a:t>
            </a:r>
          </a:p>
          <a:p>
            <a:r>
              <a:rPr lang="en-US" dirty="0" smtClean="0"/>
              <a:t>Stories are an important part of </a:t>
            </a:r>
            <a:r>
              <a:rPr lang="en-US" dirty="0" err="1" smtClean="0"/>
              <a:t>Minli’s</a:t>
            </a:r>
            <a:r>
              <a:rPr lang="en-US" dirty="0" smtClean="0"/>
              <a:t> life. What does Ma think about stories? Why do you think she feels that way? Are your parents more like Ma or like Ba?</a:t>
            </a:r>
            <a:endParaRPr lang="en-US" dirty="0"/>
          </a:p>
        </p:txBody>
      </p:sp>
    </p:spTree>
    <p:extLst>
      <p:ext uri="{BB962C8B-B14F-4D97-AF65-F5344CB8AC3E}">
        <p14:creationId xmlns:p14="http://schemas.microsoft.com/office/powerpoint/2010/main" val="17663759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43</a:t>
            </a:r>
            <a:endParaRPr lang="en-US" dirty="0"/>
          </a:p>
        </p:txBody>
      </p:sp>
      <p:sp>
        <p:nvSpPr>
          <p:cNvPr id="3" name="Content Placeholder 2"/>
          <p:cNvSpPr>
            <a:spLocks noGrp="1"/>
          </p:cNvSpPr>
          <p:nvPr>
            <p:ph sz="half" idx="1"/>
          </p:nvPr>
        </p:nvSpPr>
        <p:spPr/>
        <p:txBody>
          <a:bodyPr>
            <a:normAutofit fontScale="85000" lnSpcReduction="10000"/>
          </a:bodyPr>
          <a:lstStyle/>
          <a:p>
            <a:endParaRPr lang="en-US"/>
          </a:p>
        </p:txBody>
      </p:sp>
      <p:sp>
        <p:nvSpPr>
          <p:cNvPr id="4" name="Content Placeholder 3"/>
          <p:cNvSpPr>
            <a:spLocks noGrp="1"/>
          </p:cNvSpPr>
          <p:nvPr>
            <p:ph sz="half" idx="2"/>
          </p:nvPr>
        </p:nvSpPr>
        <p:spPr/>
        <p:txBody>
          <a:bodyPr>
            <a:normAutofit fontScale="85000" lnSpcReduction="10000"/>
          </a:bodyPr>
          <a:lstStyle/>
          <a:p>
            <a:r>
              <a:rPr lang="en-US" dirty="0"/>
              <a:t>Figurative Language</a:t>
            </a:r>
          </a:p>
          <a:p>
            <a:r>
              <a:rPr lang="en-US" dirty="0" smtClean="0"/>
              <a:t>Read halfway through page 248, and then </a:t>
            </a:r>
            <a:r>
              <a:rPr lang="en-US" dirty="0" smtClean="0">
                <a:solidFill>
                  <a:srgbClr val="FF0000"/>
                </a:solidFill>
              </a:rPr>
              <a:t>STOP! </a:t>
            </a:r>
            <a:r>
              <a:rPr lang="en-US" dirty="0" smtClean="0"/>
              <a:t>If you were </a:t>
            </a:r>
            <a:r>
              <a:rPr lang="en-US" dirty="0" err="1" smtClean="0"/>
              <a:t>Minli</a:t>
            </a:r>
            <a:r>
              <a:rPr lang="en-US" dirty="0" smtClean="0"/>
              <a:t> and could only ask one question of the Old Man of the Moon, which question would you ask? Explain.</a:t>
            </a:r>
            <a:r>
              <a:rPr lang="en-US" dirty="0"/>
              <a:t> </a:t>
            </a:r>
            <a:r>
              <a:rPr lang="en-US" dirty="0" smtClean="0"/>
              <a:t>Now continue reading.</a:t>
            </a:r>
          </a:p>
          <a:p>
            <a:r>
              <a:rPr lang="en-US" dirty="0" smtClean="0"/>
              <a:t>Now you know what word is written on the page that was torn from the Book of Fortune. Do you think it </a:t>
            </a:r>
            <a:r>
              <a:rPr lang="en-US" dirty="0" smtClean="0"/>
              <a:t>has always been the same word? And why was </a:t>
            </a:r>
            <a:r>
              <a:rPr lang="en-US" dirty="0" err="1" smtClean="0"/>
              <a:t>Minli</a:t>
            </a:r>
            <a:r>
              <a:rPr lang="en-US" dirty="0" smtClean="0"/>
              <a:t> able to read it now, but not before?</a:t>
            </a:r>
            <a:endParaRPr lang="en-US" dirty="0" smtClean="0"/>
          </a:p>
        </p:txBody>
      </p:sp>
    </p:spTree>
    <p:extLst>
      <p:ext uri="{BB962C8B-B14F-4D97-AF65-F5344CB8AC3E}">
        <p14:creationId xmlns:p14="http://schemas.microsoft.com/office/powerpoint/2010/main" val="4240621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44</a:t>
            </a:r>
            <a:endParaRPr lang="en-US" dirty="0"/>
          </a:p>
        </p:txBody>
      </p:sp>
      <p:sp>
        <p:nvSpPr>
          <p:cNvPr id="3" name="Content Placeholder 2"/>
          <p:cNvSpPr>
            <a:spLocks noGrp="1"/>
          </p:cNvSpPr>
          <p:nvPr>
            <p:ph sz="half" idx="1"/>
          </p:nvPr>
        </p:nvSpPr>
        <p:spPr/>
        <p:txBody>
          <a:bodyPr>
            <a:normAutofit fontScale="92500" lnSpcReduction="10000"/>
          </a:bodyPr>
          <a:lstStyle/>
          <a:p>
            <a:endParaRPr lang="en-US"/>
          </a:p>
        </p:txBody>
      </p:sp>
      <p:sp>
        <p:nvSpPr>
          <p:cNvPr id="4" name="Content Placeholder 3"/>
          <p:cNvSpPr>
            <a:spLocks noGrp="1"/>
          </p:cNvSpPr>
          <p:nvPr>
            <p:ph sz="half" idx="2"/>
          </p:nvPr>
        </p:nvSpPr>
        <p:spPr/>
        <p:txBody>
          <a:bodyPr>
            <a:normAutofit fontScale="92500" lnSpcReduction="10000"/>
          </a:bodyPr>
          <a:lstStyle/>
          <a:p>
            <a:r>
              <a:rPr lang="en-US" dirty="0"/>
              <a:t>Figurative Language</a:t>
            </a:r>
          </a:p>
          <a:p>
            <a:r>
              <a:rPr lang="en-US" dirty="0" smtClean="0"/>
              <a:t>Character Development: How has Ma changed since </a:t>
            </a:r>
            <a:r>
              <a:rPr lang="en-US" dirty="0" err="1" smtClean="0"/>
              <a:t>Minli</a:t>
            </a:r>
            <a:r>
              <a:rPr lang="en-US" dirty="0" smtClean="0"/>
              <a:t> has been gone?</a:t>
            </a:r>
          </a:p>
          <a:p>
            <a:r>
              <a:rPr lang="en-US" dirty="0" smtClean="0"/>
              <a:t>What story do you think Ma will tell Ba? On what do you base your response?</a:t>
            </a:r>
          </a:p>
          <a:p>
            <a:r>
              <a:rPr lang="en-US" dirty="0" smtClean="0"/>
              <a:t>Why is it that Ma can now hear the fish when she could not before? What has changed?</a:t>
            </a:r>
            <a:endParaRPr lang="en-US" dirty="0"/>
          </a:p>
        </p:txBody>
      </p:sp>
    </p:spTree>
    <p:extLst>
      <p:ext uri="{BB962C8B-B14F-4D97-AF65-F5344CB8AC3E}">
        <p14:creationId xmlns:p14="http://schemas.microsoft.com/office/powerpoint/2010/main" val="8295317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Story that Ma Told</a:t>
            </a:r>
            <a:endParaRPr lang="en-US" dirty="0"/>
          </a:p>
        </p:txBody>
      </p:sp>
      <p:sp>
        <p:nvSpPr>
          <p:cNvPr id="3" name="Content Placeholder 2"/>
          <p:cNvSpPr>
            <a:spLocks noGrp="1"/>
          </p:cNvSpPr>
          <p:nvPr>
            <p:ph sz="half" idx="1"/>
          </p:nvPr>
        </p:nvSpPr>
        <p:spPr/>
        <p:txBody>
          <a:bodyPr/>
          <a:lstStyle/>
          <a:p>
            <a:r>
              <a:rPr lang="en-US" dirty="0" smtClean="0"/>
              <a:t>begrudged</a:t>
            </a:r>
          </a:p>
          <a:p>
            <a:r>
              <a:rPr lang="en-US" dirty="0" smtClean="0"/>
              <a:t>sulked</a:t>
            </a:r>
          </a:p>
          <a:p>
            <a:r>
              <a:rPr lang="en-US" dirty="0" smtClean="0"/>
              <a:t>modest</a:t>
            </a:r>
          </a:p>
          <a:p>
            <a:r>
              <a:rPr lang="en-US" dirty="0" smtClean="0"/>
              <a:t>stifling</a:t>
            </a:r>
            <a:endParaRPr lang="en-US" dirty="0"/>
          </a:p>
        </p:txBody>
      </p:sp>
      <p:sp>
        <p:nvSpPr>
          <p:cNvPr id="4" name="Content Placeholder 3"/>
          <p:cNvSpPr>
            <a:spLocks noGrp="1"/>
          </p:cNvSpPr>
          <p:nvPr>
            <p:ph sz="half" idx="2"/>
          </p:nvPr>
        </p:nvSpPr>
        <p:spPr/>
        <p:txBody>
          <a:bodyPr/>
          <a:lstStyle/>
          <a:p>
            <a:r>
              <a:rPr lang="en-US" dirty="0"/>
              <a:t>Figurative Language</a:t>
            </a:r>
          </a:p>
          <a:p>
            <a:r>
              <a:rPr lang="en-US" dirty="0" smtClean="0"/>
              <a:t>What purpose does this story serve? Explain.</a:t>
            </a:r>
            <a:endParaRPr lang="en-US" dirty="0"/>
          </a:p>
        </p:txBody>
      </p:sp>
    </p:spTree>
    <p:extLst>
      <p:ext uri="{BB962C8B-B14F-4D97-AF65-F5344CB8AC3E}">
        <p14:creationId xmlns:p14="http://schemas.microsoft.com/office/powerpoint/2010/main" val="42623224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45</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r>
              <a:rPr lang="en-US" dirty="0"/>
              <a:t>Figurative Language</a:t>
            </a:r>
          </a:p>
          <a:p>
            <a:r>
              <a:rPr lang="en-US" dirty="0" smtClean="0"/>
              <a:t>What has </a:t>
            </a:r>
            <a:r>
              <a:rPr lang="en-US" dirty="0" err="1" smtClean="0"/>
              <a:t>Minli</a:t>
            </a:r>
            <a:r>
              <a:rPr lang="en-US" dirty="0" smtClean="0"/>
              <a:t> discovered about fortune? Explain using evidence from the story.</a:t>
            </a:r>
          </a:p>
          <a:p>
            <a:r>
              <a:rPr lang="en-US" dirty="0" smtClean="0"/>
              <a:t>Do you think her fortune has changed? Explain.</a:t>
            </a:r>
          </a:p>
          <a:p>
            <a:r>
              <a:rPr lang="en-US" dirty="0" smtClean="0"/>
              <a:t>What wil</a:t>
            </a:r>
            <a:r>
              <a:rPr lang="en-US" dirty="0" smtClean="0"/>
              <a:t>l </a:t>
            </a:r>
            <a:r>
              <a:rPr lang="en-US" dirty="0" err="1" smtClean="0"/>
              <a:t>Minli</a:t>
            </a:r>
            <a:r>
              <a:rPr lang="en-US" dirty="0" smtClean="0"/>
              <a:t> do now?</a:t>
            </a:r>
            <a:endParaRPr lang="en-US" dirty="0"/>
          </a:p>
        </p:txBody>
      </p:sp>
    </p:spTree>
    <p:extLst>
      <p:ext uri="{BB962C8B-B14F-4D97-AF65-F5344CB8AC3E}">
        <p14:creationId xmlns:p14="http://schemas.microsoft.com/office/powerpoint/2010/main" val="23575814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a:t>
            </a:r>
            <a:r>
              <a:rPr lang="en-US" dirty="0" smtClean="0"/>
              <a:t>46</a:t>
            </a:r>
            <a:endParaRPr lang="en-US" dirty="0"/>
          </a:p>
        </p:txBody>
      </p:sp>
      <p:sp>
        <p:nvSpPr>
          <p:cNvPr id="3" name="Content Placeholder 2"/>
          <p:cNvSpPr>
            <a:spLocks noGrp="1"/>
          </p:cNvSpPr>
          <p:nvPr>
            <p:ph sz="half" idx="1"/>
          </p:nvPr>
        </p:nvSpPr>
        <p:spPr/>
        <p:txBody>
          <a:bodyPr/>
          <a:lstStyle/>
          <a:p>
            <a:r>
              <a:rPr lang="en-US" dirty="0" smtClean="0"/>
              <a:t>labyrinth</a:t>
            </a:r>
          </a:p>
          <a:p>
            <a:r>
              <a:rPr lang="en-US" dirty="0" smtClean="0"/>
              <a:t>coquettish</a:t>
            </a:r>
          </a:p>
          <a:p>
            <a:r>
              <a:rPr lang="en-US" dirty="0" smtClean="0"/>
              <a:t>sparse</a:t>
            </a:r>
            <a:endParaRPr lang="en-US" dirty="0"/>
          </a:p>
        </p:txBody>
      </p:sp>
      <p:sp>
        <p:nvSpPr>
          <p:cNvPr id="4" name="Content Placeholder 3"/>
          <p:cNvSpPr>
            <a:spLocks noGrp="1"/>
          </p:cNvSpPr>
          <p:nvPr>
            <p:ph sz="half" idx="2"/>
          </p:nvPr>
        </p:nvSpPr>
        <p:spPr/>
        <p:txBody>
          <a:bodyPr/>
          <a:lstStyle/>
          <a:p>
            <a:r>
              <a:rPr lang="en-US" dirty="0"/>
              <a:t>Figurative Language</a:t>
            </a:r>
          </a:p>
          <a:p>
            <a:r>
              <a:rPr lang="en-US" dirty="0" smtClean="0"/>
              <a:t>Why do you think Drago</a:t>
            </a:r>
            <a:r>
              <a:rPr lang="en-US" dirty="0" smtClean="0"/>
              <a:t>n wanted to stay on Fruitless Mountain? Explain.</a:t>
            </a:r>
          </a:p>
          <a:p>
            <a:r>
              <a:rPr lang="en-US" dirty="0" smtClean="0"/>
              <a:t>Why did </a:t>
            </a:r>
            <a:r>
              <a:rPr lang="en-US" dirty="0" err="1" smtClean="0"/>
              <a:t>Minli</a:t>
            </a:r>
            <a:r>
              <a:rPr lang="en-US" dirty="0" smtClean="0"/>
              <a:t> go to bed when she got home, instead of waking her parents? </a:t>
            </a:r>
            <a:endParaRPr lang="en-US" dirty="0"/>
          </a:p>
        </p:txBody>
      </p:sp>
    </p:spTree>
    <p:extLst>
      <p:ext uri="{BB962C8B-B14F-4D97-AF65-F5344CB8AC3E}">
        <p14:creationId xmlns:p14="http://schemas.microsoft.com/office/powerpoint/2010/main" val="39866931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47</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caressed</a:t>
            </a:r>
            <a:endParaRPr lang="en-US" dirty="0"/>
          </a:p>
        </p:txBody>
      </p:sp>
      <p:sp>
        <p:nvSpPr>
          <p:cNvPr id="4" name="Content Placeholder 3"/>
          <p:cNvSpPr>
            <a:spLocks noGrp="1"/>
          </p:cNvSpPr>
          <p:nvPr>
            <p:ph sz="half" idx="2"/>
          </p:nvPr>
        </p:nvSpPr>
        <p:spPr/>
        <p:txBody>
          <a:bodyPr>
            <a:normAutofit lnSpcReduction="10000"/>
          </a:bodyPr>
          <a:lstStyle/>
          <a:p>
            <a:r>
              <a:rPr lang="en-US" dirty="0"/>
              <a:t>Figurative </a:t>
            </a:r>
            <a:r>
              <a:rPr lang="en-US" dirty="0" smtClean="0"/>
              <a:t>Language</a:t>
            </a:r>
          </a:p>
          <a:p>
            <a:r>
              <a:rPr lang="en-US" dirty="0" smtClean="0"/>
              <a:t>Plot Development: Describe the newest events in the development of the plot.</a:t>
            </a:r>
            <a:endParaRPr lang="en-US" dirty="0"/>
          </a:p>
          <a:p>
            <a:r>
              <a:rPr lang="en-US" dirty="0" smtClean="0"/>
              <a:t>What do you think Dragon’s real name is?</a:t>
            </a:r>
          </a:p>
          <a:p>
            <a:r>
              <a:rPr lang="en-US" dirty="0" smtClean="0"/>
              <a:t>What do you think Ma, Ba, and </a:t>
            </a:r>
            <a:r>
              <a:rPr lang="en-US" dirty="0" err="1" smtClean="0"/>
              <a:t>Minli</a:t>
            </a:r>
            <a:r>
              <a:rPr lang="en-US" dirty="0" smtClean="0"/>
              <a:t> do with the dragon’s stone? On what do you base your response?</a:t>
            </a:r>
            <a:endParaRPr lang="en-US" dirty="0"/>
          </a:p>
        </p:txBody>
      </p:sp>
    </p:spTree>
    <p:extLst>
      <p:ext uri="{BB962C8B-B14F-4D97-AF65-F5344CB8AC3E}">
        <p14:creationId xmlns:p14="http://schemas.microsoft.com/office/powerpoint/2010/main" val="3682447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48</a:t>
            </a:r>
            <a:endParaRPr lang="en-US" dirty="0"/>
          </a:p>
        </p:txBody>
      </p:sp>
      <p:sp>
        <p:nvSpPr>
          <p:cNvPr id="3" name="Content Placeholder 2"/>
          <p:cNvSpPr>
            <a:spLocks noGrp="1"/>
          </p:cNvSpPr>
          <p:nvPr>
            <p:ph sz="half" idx="1"/>
          </p:nvPr>
        </p:nvSpPr>
        <p:spPr/>
        <p:txBody>
          <a:bodyPr/>
          <a:lstStyle/>
          <a:p>
            <a:r>
              <a:rPr lang="en-US" dirty="0" smtClean="0"/>
              <a:t>frolicking</a:t>
            </a:r>
          </a:p>
          <a:p>
            <a:r>
              <a:rPr lang="en-US" dirty="0" smtClean="0"/>
              <a:t>glinted</a:t>
            </a:r>
          </a:p>
          <a:p>
            <a:r>
              <a:rPr lang="en-US" dirty="0" smtClean="0"/>
              <a:t>indulgently</a:t>
            </a:r>
          </a:p>
        </p:txBody>
      </p:sp>
      <p:sp>
        <p:nvSpPr>
          <p:cNvPr id="4" name="Content Placeholder 3"/>
          <p:cNvSpPr>
            <a:spLocks noGrp="1"/>
          </p:cNvSpPr>
          <p:nvPr>
            <p:ph sz="half" idx="2"/>
          </p:nvPr>
        </p:nvSpPr>
        <p:spPr/>
        <p:txBody>
          <a:bodyPr/>
          <a:lstStyle/>
          <a:p>
            <a:r>
              <a:rPr lang="en-US" dirty="0"/>
              <a:t>Figurative </a:t>
            </a:r>
            <a:r>
              <a:rPr lang="en-US" dirty="0" smtClean="0"/>
              <a:t>Language</a:t>
            </a:r>
          </a:p>
          <a:p>
            <a:r>
              <a:rPr lang="en-US" dirty="0" smtClean="0"/>
              <a:t>Summarize the ending to the story.</a:t>
            </a:r>
          </a:p>
          <a:p>
            <a:r>
              <a:rPr lang="en-US" dirty="0" smtClean="0"/>
              <a:t>What do you think the theme of the novel is? Use at least three pieces of evidence to support your position.</a:t>
            </a:r>
            <a:endParaRPr lang="en-US" dirty="0"/>
          </a:p>
          <a:p>
            <a:endParaRPr lang="en-US" dirty="0"/>
          </a:p>
        </p:txBody>
      </p:sp>
    </p:spTree>
    <p:extLst>
      <p:ext uri="{BB962C8B-B14F-4D97-AF65-F5344CB8AC3E}">
        <p14:creationId xmlns:p14="http://schemas.microsoft.com/office/powerpoint/2010/main" val="8659702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Reader’s Guide</a:t>
            </a:r>
            <a:endParaRPr lang="en-US" dirty="0"/>
          </a:p>
        </p:txBody>
      </p:sp>
      <p:sp>
        <p:nvSpPr>
          <p:cNvPr id="6" name="Content Placeholder 5"/>
          <p:cNvSpPr>
            <a:spLocks noGrp="1"/>
          </p:cNvSpPr>
          <p:nvPr>
            <p:ph idx="1"/>
          </p:nvPr>
        </p:nvSpPr>
        <p:spPr/>
        <p:txBody>
          <a:bodyPr>
            <a:normAutofit lnSpcReduction="10000"/>
          </a:bodyPr>
          <a:lstStyle/>
          <a:p>
            <a:r>
              <a:rPr lang="en-US" dirty="0" smtClean="0"/>
              <a:t>Ma says stories are worthless, but stories play an important role throughout </a:t>
            </a:r>
            <a:r>
              <a:rPr lang="en-US" dirty="0" err="1" smtClean="0"/>
              <a:t>Minli’s</a:t>
            </a:r>
            <a:r>
              <a:rPr lang="en-US" dirty="0" smtClean="0"/>
              <a:t> adventure. How did stories help </a:t>
            </a:r>
            <a:r>
              <a:rPr lang="en-US" dirty="0" err="1" smtClean="0"/>
              <a:t>Minli</a:t>
            </a:r>
            <a:r>
              <a:rPr lang="en-US" dirty="0" smtClean="0"/>
              <a:t> and others reach their goals? How did stories help character change and develop throughout the book? Do you think stories are important?</a:t>
            </a:r>
          </a:p>
          <a:p>
            <a:r>
              <a:rPr lang="en-US" dirty="0" smtClean="0"/>
              <a:t>After Dragon finishes his story, he seems sad that he is not a “real” dragon. </a:t>
            </a:r>
            <a:r>
              <a:rPr lang="en-US" dirty="0" err="1" smtClean="0"/>
              <a:t>Minli</a:t>
            </a:r>
            <a:r>
              <a:rPr lang="en-US" dirty="0" smtClean="0"/>
              <a:t> tries to cheer him up by saying he feels real to her and they can at least be real friends. What does it mean to have a real friend? What qualities do you look for in a real friend?</a:t>
            </a:r>
            <a:endParaRPr lang="en-US" dirty="0"/>
          </a:p>
        </p:txBody>
      </p:sp>
    </p:spTree>
    <p:extLst>
      <p:ext uri="{BB962C8B-B14F-4D97-AF65-F5344CB8AC3E}">
        <p14:creationId xmlns:p14="http://schemas.microsoft.com/office/powerpoint/2010/main" val="1168404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Reader’s Guide</a:t>
            </a:r>
            <a:endParaRPr lang="en-US" dirty="0"/>
          </a:p>
        </p:txBody>
      </p:sp>
      <p:sp>
        <p:nvSpPr>
          <p:cNvPr id="3" name="Content Placeholder 2"/>
          <p:cNvSpPr>
            <a:spLocks noGrp="1"/>
          </p:cNvSpPr>
          <p:nvPr>
            <p:ph idx="1"/>
          </p:nvPr>
        </p:nvSpPr>
        <p:spPr/>
        <p:txBody>
          <a:bodyPr/>
          <a:lstStyle/>
          <a:p>
            <a:r>
              <a:rPr lang="en-US" dirty="0" smtClean="0"/>
              <a:t>When </a:t>
            </a:r>
            <a:r>
              <a:rPr lang="en-US" dirty="0" err="1" smtClean="0"/>
              <a:t>Minli</a:t>
            </a:r>
            <a:r>
              <a:rPr lang="en-US" dirty="0" smtClean="0"/>
              <a:t> meets the buffalo boy and is taken to his home, she feels a tightness in her throat when she thinks of her home in contrast with the boy’s home. What does she have that the buffalo boy does not have? What does the buffalo boy have that she does not have?</a:t>
            </a:r>
          </a:p>
          <a:p>
            <a:r>
              <a:rPr lang="en-US" dirty="0" smtClean="0"/>
              <a:t>Many stories are told within the main story of </a:t>
            </a:r>
            <a:r>
              <a:rPr lang="en-US" i="1" dirty="0" smtClean="0"/>
              <a:t>Where the Mountain Meets the Moon.</a:t>
            </a:r>
            <a:r>
              <a:rPr lang="en-US" dirty="0" smtClean="0"/>
              <a:t> Which is your favorite?</a:t>
            </a:r>
          </a:p>
          <a:p>
            <a:r>
              <a:rPr lang="en-US" dirty="0" smtClean="0"/>
              <a:t>If you could meet one of the characters in this book, who would it be? Why? What would you talk about?</a:t>
            </a:r>
            <a:endParaRPr lang="en-US" dirty="0"/>
          </a:p>
        </p:txBody>
      </p:sp>
    </p:spTree>
    <p:extLst>
      <p:ext uri="{BB962C8B-B14F-4D97-AF65-F5344CB8AC3E}">
        <p14:creationId xmlns:p14="http://schemas.microsoft.com/office/powerpoint/2010/main" val="343888985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Novel Projects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Research and write a report on one of the cultural symbols from this novel (</a:t>
            </a:r>
            <a:r>
              <a:rPr lang="en-US" dirty="0" err="1" smtClean="0"/>
              <a:t>ie</a:t>
            </a:r>
            <a:r>
              <a:rPr lang="en-US" dirty="0" smtClean="0"/>
              <a:t>. goldfish, peaches, dragons, lions, tigers, and rabbits).</a:t>
            </a:r>
          </a:p>
          <a:p>
            <a:r>
              <a:rPr lang="en-US" dirty="0" smtClean="0"/>
              <a:t>Learn more about the author, Grace Lin, and create a project to present the information you learn. How does her heritage affect her books? What advice does she have for young authors?</a:t>
            </a:r>
          </a:p>
          <a:p>
            <a:r>
              <a:rPr lang="en-US" dirty="0" smtClean="0"/>
              <a:t>Choose a scene from the story to illustrate in a traditional Chinese style painting. Use some of the vocabulary from the novel to create a haiku poem to enhance your painting.</a:t>
            </a:r>
          </a:p>
          <a:p>
            <a:r>
              <a:rPr lang="en-US" dirty="0" smtClean="0"/>
              <a:t>Think of your own project to create to demonstrate your understanding of the novel.</a:t>
            </a:r>
          </a:p>
        </p:txBody>
      </p:sp>
    </p:spTree>
    <p:extLst>
      <p:ext uri="{BB962C8B-B14F-4D97-AF65-F5344CB8AC3E}">
        <p14:creationId xmlns:p14="http://schemas.microsoft.com/office/powerpoint/2010/main" val="4059208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The Story of the Old Man Moon</a:t>
            </a:r>
            <a:endParaRPr lang="en-US" sz="4400" dirty="0"/>
          </a:p>
        </p:txBody>
      </p:sp>
      <p:sp>
        <p:nvSpPr>
          <p:cNvPr id="3" name="Content Placeholder 2"/>
          <p:cNvSpPr>
            <a:spLocks noGrp="1"/>
          </p:cNvSpPr>
          <p:nvPr>
            <p:ph sz="half" idx="1"/>
          </p:nvPr>
        </p:nvSpPr>
        <p:spPr/>
        <p:txBody>
          <a:bodyPr numCol="2">
            <a:normAutofit/>
          </a:bodyPr>
          <a:lstStyle/>
          <a:p>
            <a:r>
              <a:rPr lang="en-US" dirty="0" smtClean="0"/>
              <a:t>magistrate</a:t>
            </a:r>
          </a:p>
          <a:p>
            <a:r>
              <a:rPr lang="en-US" dirty="0" smtClean="0"/>
              <a:t>subordinates</a:t>
            </a:r>
          </a:p>
          <a:p>
            <a:r>
              <a:rPr lang="en-US" dirty="0" smtClean="0"/>
              <a:t>ruthless</a:t>
            </a:r>
          </a:p>
          <a:p>
            <a:r>
              <a:rPr lang="en-US" dirty="0" smtClean="0"/>
              <a:t>coveted</a:t>
            </a:r>
          </a:p>
          <a:p>
            <a:r>
              <a:rPr lang="en-US" dirty="0" smtClean="0"/>
              <a:t>manipulation</a:t>
            </a:r>
          </a:p>
          <a:p>
            <a:r>
              <a:rPr lang="en-US" dirty="0" smtClean="0"/>
              <a:t>placidly</a:t>
            </a:r>
          </a:p>
          <a:p>
            <a:r>
              <a:rPr lang="en-US" dirty="0" smtClean="0"/>
              <a:t>indifference</a:t>
            </a:r>
          </a:p>
          <a:p>
            <a:r>
              <a:rPr lang="en-US" dirty="0" smtClean="0"/>
              <a:t>engrossed</a:t>
            </a:r>
          </a:p>
          <a:p>
            <a:r>
              <a:rPr lang="en-US" dirty="0" smtClean="0"/>
              <a:t>scoffed</a:t>
            </a:r>
          </a:p>
          <a:p>
            <a:r>
              <a:rPr lang="en-US" dirty="0" smtClean="0"/>
              <a:t>perished</a:t>
            </a:r>
            <a:endParaRPr lang="en-US" dirty="0"/>
          </a:p>
        </p:txBody>
      </p:sp>
      <p:sp>
        <p:nvSpPr>
          <p:cNvPr id="4" name="Content Placeholder 3"/>
          <p:cNvSpPr>
            <a:spLocks noGrp="1"/>
          </p:cNvSpPr>
          <p:nvPr>
            <p:ph sz="half" idx="2"/>
          </p:nvPr>
        </p:nvSpPr>
        <p:spPr/>
        <p:txBody>
          <a:bodyPr>
            <a:normAutofit/>
          </a:bodyPr>
          <a:lstStyle/>
          <a:p>
            <a:r>
              <a:rPr lang="en-US" dirty="0" smtClean="0"/>
              <a:t>What purpose does “The Story of the Old Man Moon” serve? Use evidence from the story to support your position.</a:t>
            </a:r>
            <a:endParaRPr lang="en-US" dirty="0"/>
          </a:p>
        </p:txBody>
      </p:sp>
    </p:spTree>
    <p:extLst>
      <p:ext uri="{BB962C8B-B14F-4D97-AF65-F5344CB8AC3E}">
        <p14:creationId xmlns:p14="http://schemas.microsoft.com/office/powerpoint/2010/main" val="371260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4</a:t>
            </a:r>
            <a:endParaRPr lang="en-US" dirty="0"/>
          </a:p>
        </p:txBody>
      </p:sp>
      <p:sp>
        <p:nvSpPr>
          <p:cNvPr id="3" name="Content Placeholder 2"/>
          <p:cNvSpPr>
            <a:spLocks noGrp="1"/>
          </p:cNvSpPr>
          <p:nvPr>
            <p:ph sz="half" idx="1"/>
          </p:nvPr>
        </p:nvSpPr>
        <p:spPr/>
        <p:txBody>
          <a:bodyPr/>
          <a:lstStyle/>
          <a:p>
            <a:r>
              <a:rPr lang="en-US" dirty="0" smtClean="0"/>
              <a:t>ruefully</a:t>
            </a:r>
          </a:p>
          <a:p>
            <a:r>
              <a:rPr lang="en-US" dirty="0" err="1" smtClean="0"/>
              <a:t>enhtralled</a:t>
            </a:r>
            <a:endParaRPr lang="en-US" dirty="0"/>
          </a:p>
        </p:txBody>
      </p:sp>
      <p:sp>
        <p:nvSpPr>
          <p:cNvPr id="4" name="Content Placeholder 3"/>
          <p:cNvSpPr>
            <a:spLocks noGrp="1"/>
          </p:cNvSpPr>
          <p:nvPr>
            <p:ph sz="half" idx="2"/>
          </p:nvPr>
        </p:nvSpPr>
        <p:spPr/>
        <p:txBody>
          <a:bodyPr/>
          <a:lstStyle/>
          <a:p>
            <a:r>
              <a:rPr lang="en-US" dirty="0" smtClean="0"/>
              <a:t>Figurative Language</a:t>
            </a:r>
          </a:p>
          <a:p>
            <a:r>
              <a:rPr lang="en-US" dirty="0" smtClean="0"/>
              <a:t>Plot Development: How has the story changed? What thoughts or actions of </a:t>
            </a:r>
            <a:r>
              <a:rPr lang="en-US" dirty="0" err="1" smtClean="0"/>
              <a:t>Minli</a:t>
            </a:r>
            <a:r>
              <a:rPr lang="en-US" dirty="0" smtClean="0"/>
              <a:t> caused the story to change?</a:t>
            </a:r>
          </a:p>
          <a:p>
            <a:r>
              <a:rPr lang="en-US" dirty="0" smtClean="0"/>
              <a:t>Research the symbolism of goldfish in Chinese culture.</a:t>
            </a:r>
            <a:endParaRPr lang="en-US" dirty="0"/>
          </a:p>
        </p:txBody>
      </p:sp>
    </p:spTree>
    <p:extLst>
      <p:ext uri="{BB962C8B-B14F-4D97-AF65-F5344CB8AC3E}">
        <p14:creationId xmlns:p14="http://schemas.microsoft.com/office/powerpoint/2010/main" val="1658487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5</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obedient</a:t>
            </a:r>
            <a:endParaRPr lang="en-US" dirty="0"/>
          </a:p>
        </p:txBody>
      </p:sp>
      <p:sp>
        <p:nvSpPr>
          <p:cNvPr id="4" name="Content Placeholder 3"/>
          <p:cNvSpPr>
            <a:spLocks noGrp="1"/>
          </p:cNvSpPr>
          <p:nvPr>
            <p:ph sz="half" idx="2"/>
          </p:nvPr>
        </p:nvSpPr>
        <p:spPr/>
        <p:txBody>
          <a:bodyPr>
            <a:normAutofit lnSpcReduction="10000"/>
          </a:bodyPr>
          <a:lstStyle/>
          <a:p>
            <a:r>
              <a:rPr lang="en-US" dirty="0" smtClean="0"/>
              <a:t>Figurative Language</a:t>
            </a:r>
          </a:p>
          <a:p>
            <a:r>
              <a:rPr lang="en-US" dirty="0" smtClean="0"/>
              <a:t>Explain why </a:t>
            </a:r>
            <a:r>
              <a:rPr lang="en-US" dirty="0" err="1" smtClean="0"/>
              <a:t>Minli</a:t>
            </a:r>
            <a:r>
              <a:rPr lang="en-US" dirty="0" smtClean="0"/>
              <a:t> packed the items she chose to take with her on her journey to find the Never-Ending Mountain.</a:t>
            </a:r>
          </a:p>
          <a:p>
            <a:r>
              <a:rPr lang="en-US" dirty="0" smtClean="0"/>
              <a:t>How did </a:t>
            </a:r>
            <a:r>
              <a:rPr lang="en-US" dirty="0" err="1" smtClean="0"/>
              <a:t>Minli’s</a:t>
            </a:r>
            <a:r>
              <a:rPr lang="en-US" dirty="0" smtClean="0"/>
              <a:t> parents react to the empty fishbowl? How do you think they will react to her letter? Explain by supporting your answer with evidence from the text.</a:t>
            </a:r>
            <a:endParaRPr lang="en-US" dirty="0"/>
          </a:p>
        </p:txBody>
      </p:sp>
    </p:spTree>
    <p:extLst>
      <p:ext uri="{BB962C8B-B14F-4D97-AF65-F5344CB8AC3E}">
        <p14:creationId xmlns:p14="http://schemas.microsoft.com/office/powerpoint/2010/main" val="2693012697"/>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Formal">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Formal">
      <a:majorFont>
        <a:latin typeface="Garamond"/>
        <a:ea typeface=""/>
        <a:cs typeface=""/>
        <a:font script="Jpan" typeface="ヒラギノ明朝 Pro W3"/>
        <a:font script="Hans" typeface="宋体"/>
        <a:font script="Hant" typeface="新細明體"/>
      </a:majorFont>
      <a:minorFont>
        <a:latin typeface="Garamond"/>
        <a:ea typeface=""/>
        <a:cs typeface=""/>
        <a:font script="Jpan" typeface="ヒラギノ明朝 Pro W3"/>
        <a:font script="Hans" typeface="宋体"/>
        <a:font script="Hant" typeface="新細明體"/>
      </a:minorFont>
    </a:fontScheme>
    <a:fmtScheme name="Formal">
      <a:fillStyleLst>
        <a:solidFill>
          <a:schemeClr val="phClr"/>
        </a:solidFill>
        <a:blipFill rotWithShape="1">
          <a:blip xmlns:r="http://schemas.openxmlformats.org/officeDocument/2006/relationships" r:embed="rId1">
            <a:duotone>
              <a:schemeClr val="phClr">
                <a:tint val="60000"/>
                <a:satMod val="200000"/>
              </a:schemeClr>
              <a:schemeClr val="phClr">
                <a:shade val="90000"/>
                <a:satMod val="150000"/>
              </a:schemeClr>
            </a:duotone>
          </a:blip>
          <a:tile tx="0" ty="0" sx="50000" sy="50000" flip="none" algn="tl"/>
        </a:blipFill>
        <a:blipFill rotWithShape="1">
          <a:blip xmlns:r="http://schemas.openxmlformats.org/officeDocument/2006/relationships" r:embed="rId2">
            <a:duotone>
              <a:schemeClr val="phClr">
                <a:tint val="80000"/>
                <a:satMod val="135000"/>
              </a:schemeClr>
              <a:schemeClr val="phClr">
                <a:shade val="80000"/>
                <a:satMod val="150000"/>
              </a:schemeClr>
            </a:duotone>
          </a:blip>
          <a:tile tx="0" ty="0" sx="65000" sy="65000" flip="none" algn="tl"/>
        </a:blipFill>
      </a:fillStyleLst>
      <a:lnStyleLst>
        <a:ln w="12700" cap="flat" cmpd="sng" algn="ctr">
          <a:solidFill>
            <a:schemeClr val="phClr">
              <a:shade val="95000"/>
              <a:satMod val="105000"/>
            </a:schemeClr>
          </a:solidFill>
          <a:prstDash val="solid"/>
          <a:miter/>
        </a:ln>
        <a:ln w="25400" cap="flat" cmpd="sng" algn="ctr">
          <a:solidFill>
            <a:schemeClr val="phClr">
              <a:shade val="90000"/>
              <a:alpha val="90000"/>
            </a:schemeClr>
          </a:solidFill>
          <a:prstDash val="solid"/>
          <a:miter/>
        </a:ln>
        <a:ln w="38100" cap="flat" cmpd="sng" algn="ctr">
          <a:solidFill>
            <a:schemeClr val="phClr">
              <a:shade val="85000"/>
              <a:alpha val="90000"/>
              <a:satMod val="125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outerShdw blurRad="88900" dist="38100" dir="5400000" sx="101000" sy="101000" rotWithShape="0">
              <a:srgbClr val="000000">
                <a:alpha val="50000"/>
              </a:srgbClr>
            </a:outerShdw>
          </a:effectLst>
          <a:scene3d>
            <a:camera prst="orthographicFront">
              <a:rot lat="0" lon="0" rev="0"/>
            </a:camera>
            <a:lightRig rig="morning" dir="t">
              <a:rot lat="0" lon="0" rev="6000000"/>
            </a:lightRig>
          </a:scene3d>
          <a:sp3d prstMaterial="metal">
            <a:bevelT w="25400" h="12700" prst="artDeco"/>
          </a:sp3d>
        </a:effectStyle>
      </a:effectStyleLst>
      <a:bgFillStyleLst>
        <a:solidFill>
          <a:schemeClr val="phClr"/>
        </a:solidFill>
        <a:blipFill rotWithShape="1">
          <a:blip xmlns:r="http://schemas.openxmlformats.org/officeDocument/2006/relationships" r:embed="rId3">
            <a:duotone>
              <a:schemeClr val="phClr">
                <a:tint val="50000"/>
                <a:satMod val="250000"/>
              </a:schemeClr>
              <a:schemeClr val="phClr">
                <a:shade val="80000"/>
                <a:satMod val="175000"/>
              </a:schemeClr>
            </a:duotone>
          </a:blip>
          <a:stretch/>
        </a:blipFill>
        <a:blipFill rotWithShape="1">
          <a:blip xmlns:r="http://schemas.openxmlformats.org/officeDocument/2006/relationships" r:embed="rId4">
            <a:duotone>
              <a:schemeClr val="phClr">
                <a:tint val="10000"/>
                <a:satMod val="260000"/>
                <a:lumMod val="115000"/>
              </a:schemeClr>
              <a:schemeClr val="phClr">
                <a:shade val="75000"/>
                <a:satMod val="175000"/>
                <a:lumMod val="105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Formal.thmx</Template>
  <TotalTime>588</TotalTime>
  <Words>2668</Words>
  <Application>Microsoft Macintosh PowerPoint</Application>
  <PresentationFormat>On-screen Show (4:3)</PresentationFormat>
  <Paragraphs>392</Paragraphs>
  <Slides>69</Slides>
  <Notes>0</Notes>
  <HiddenSlides>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Formal</vt:lpstr>
      <vt:lpstr>Where the Mountain Meets the Moon</vt:lpstr>
      <vt:lpstr>Grace Lin</vt:lpstr>
      <vt:lpstr>Chapter 1</vt:lpstr>
      <vt:lpstr>The Story of Fruitless Mountain</vt:lpstr>
      <vt:lpstr>Chapter 2</vt:lpstr>
      <vt:lpstr>Chapter 3</vt:lpstr>
      <vt:lpstr>The Story of the Old Man Moon</vt:lpstr>
      <vt:lpstr>Chapter 4</vt:lpstr>
      <vt:lpstr>Chapter 5</vt:lpstr>
      <vt:lpstr>Chapter 6</vt:lpstr>
      <vt:lpstr>Chapter 7</vt:lpstr>
      <vt:lpstr>Chapter 8</vt:lpstr>
      <vt:lpstr>Chapter 9</vt:lpstr>
      <vt:lpstr>Chapter 10</vt:lpstr>
      <vt:lpstr>Chapter 11</vt:lpstr>
      <vt:lpstr>The Story of the Dragon</vt:lpstr>
      <vt:lpstr>Chapter 12</vt:lpstr>
      <vt:lpstr>The Story of the Goldfish Man</vt:lpstr>
      <vt:lpstr>Chapter 13</vt:lpstr>
      <vt:lpstr>Chapter 14</vt:lpstr>
      <vt:lpstr>Chapter 15</vt:lpstr>
      <vt:lpstr>The Story of the Paper of Happiness</vt:lpstr>
      <vt:lpstr>Chapter 16</vt:lpstr>
      <vt:lpstr>The Story of the Dragon Gate</vt:lpstr>
      <vt:lpstr>Chapter 17</vt:lpstr>
      <vt:lpstr>Chapter 18</vt:lpstr>
      <vt:lpstr>The Story of the Buffalo Boy’s Friend</vt:lpstr>
      <vt:lpstr>Chapter 19</vt:lpstr>
      <vt:lpstr>Chapter 20</vt:lpstr>
      <vt:lpstr>Chapter 21</vt:lpstr>
      <vt:lpstr>Chapter 22</vt:lpstr>
      <vt:lpstr>Chapter 23</vt:lpstr>
      <vt:lpstr>The Unknown Part of the Story of the Old Man of the Moon</vt:lpstr>
      <vt:lpstr>Chapter 24</vt:lpstr>
      <vt:lpstr>A String of Destiny</vt:lpstr>
      <vt:lpstr>Chapter 25</vt:lpstr>
      <vt:lpstr>Chapter 26</vt:lpstr>
      <vt:lpstr>Chapter 27</vt:lpstr>
      <vt:lpstr>Chapter 28</vt:lpstr>
      <vt:lpstr>Chapter 29</vt:lpstr>
      <vt:lpstr>Chapter 30</vt:lpstr>
      <vt:lpstr>The Story the Girl Told the Green Tiger</vt:lpstr>
      <vt:lpstr>Chapter 31</vt:lpstr>
      <vt:lpstr>Chapter 32</vt:lpstr>
      <vt:lpstr>Chapter 33</vt:lpstr>
      <vt:lpstr>Chapter 34</vt:lpstr>
      <vt:lpstr>The Story of the Village of the Moon Rain</vt:lpstr>
      <vt:lpstr>Chapter 35</vt:lpstr>
      <vt:lpstr>Chapter 36</vt:lpstr>
      <vt:lpstr>The Story of the Green Tiger and the Tea</vt:lpstr>
      <vt:lpstr>Chapter 37</vt:lpstr>
      <vt:lpstr>Chapter 38</vt:lpstr>
      <vt:lpstr>The Story of Da-A-Fu’s Ancestors</vt:lpstr>
      <vt:lpstr>Chapter 39</vt:lpstr>
      <vt:lpstr>Chapter 40</vt:lpstr>
      <vt:lpstr>The Story of Dragon’s Pearl</vt:lpstr>
      <vt:lpstr>Chapter 41</vt:lpstr>
      <vt:lpstr>Chapter 42</vt:lpstr>
      <vt:lpstr>The Story of Wu Kang</vt:lpstr>
      <vt:lpstr>Chapter 43</vt:lpstr>
      <vt:lpstr>Chapter 44</vt:lpstr>
      <vt:lpstr>The Story that Ma Told</vt:lpstr>
      <vt:lpstr>Chapter 45</vt:lpstr>
      <vt:lpstr>Chapter 46</vt:lpstr>
      <vt:lpstr>Chapter 47</vt:lpstr>
      <vt:lpstr>Chapter 48</vt:lpstr>
      <vt:lpstr>Reader’s Guide</vt:lpstr>
      <vt:lpstr>Reader’s Guide</vt:lpstr>
      <vt:lpstr>Novel Projects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Where the Mountain Meets the Moon</dc:title>
  <dc:creator>sharon constantino</dc:creator>
  <cp:lastModifiedBy>sharon constantino</cp:lastModifiedBy>
  <cp:revision>170</cp:revision>
  <dcterms:created xsi:type="dcterms:W3CDTF">2014-06-13T19:54:50Z</dcterms:created>
  <dcterms:modified xsi:type="dcterms:W3CDTF">2014-06-14T17:14:55Z</dcterms:modified>
</cp:coreProperties>
</file>