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1C9FC4C-967A-4092-A5A7-D3A3622205EA}" type="datetimeFigureOut">
              <a:rPr lang="en-US" smtClean="0"/>
              <a:pPr/>
              <a:t>7/12/2012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6FC2984-AB94-4700-8735-49F588CA474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C9FC4C-967A-4092-A5A7-D3A3622205EA}" type="datetimeFigureOut">
              <a:rPr lang="en-US" smtClean="0"/>
              <a:pPr/>
              <a:t>7/12/2012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C2984-AB94-4700-8735-49F588CA474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6FC2984-AB94-4700-8735-49F588CA474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C9FC4C-967A-4092-A5A7-D3A3622205EA}" type="datetimeFigureOut">
              <a:rPr lang="en-US" smtClean="0"/>
              <a:pPr/>
              <a:t>7/12/2012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1C9FC4C-967A-4092-A5A7-D3A3622205EA}" type="datetimeFigureOut">
              <a:rPr lang="en-US" smtClean="0"/>
              <a:pPr/>
              <a:t>7/12/2012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6FC2984-AB94-4700-8735-49F588CA474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1C9FC4C-967A-4092-A5A7-D3A3622205EA}" type="datetimeFigureOut">
              <a:rPr lang="en-US" smtClean="0"/>
              <a:pPr/>
              <a:t>7/12/2012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6FC2984-AB94-4700-8735-49F588CA474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1C9FC4C-967A-4092-A5A7-D3A3622205EA}" type="datetimeFigureOut">
              <a:rPr lang="en-US" smtClean="0"/>
              <a:pPr/>
              <a:t>7/12/2012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C2984-AB94-4700-8735-49F588CA474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1C9FC4C-967A-4092-A5A7-D3A3622205EA}" type="datetimeFigureOut">
              <a:rPr lang="en-US" smtClean="0"/>
              <a:pPr/>
              <a:t>7/12/2012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6FC2984-AB94-4700-8735-49F588CA474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1C9FC4C-967A-4092-A5A7-D3A3622205EA}" type="datetimeFigureOut">
              <a:rPr lang="en-US" smtClean="0"/>
              <a:pPr/>
              <a:t>7/12/2012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6FC2984-AB94-4700-8735-49F588CA47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1C9FC4C-967A-4092-A5A7-D3A3622205EA}" type="datetimeFigureOut">
              <a:rPr lang="en-US" smtClean="0"/>
              <a:pPr/>
              <a:t>7/12/2012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6FC2984-AB94-4700-8735-49F588CA47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6FC2984-AB94-4700-8735-49F588CA474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1C9FC4C-967A-4092-A5A7-D3A3622205EA}" type="datetimeFigureOut">
              <a:rPr lang="en-US" smtClean="0"/>
              <a:pPr/>
              <a:t>7/12/2012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6FC2984-AB94-4700-8735-49F588CA474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1C9FC4C-967A-4092-A5A7-D3A3622205EA}" type="datetimeFigureOut">
              <a:rPr lang="en-US" smtClean="0"/>
              <a:pPr/>
              <a:t>7/12/2012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1C9FC4C-967A-4092-A5A7-D3A3622205EA}" type="datetimeFigureOut">
              <a:rPr lang="en-US" smtClean="0"/>
              <a:pPr/>
              <a:t>7/12/2012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6FC2984-AB94-4700-8735-49F588CA474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sharoncreech.com/meet/meet.as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Sharon Creech</a:t>
            </a:r>
            <a:endParaRPr lang="en-US" dirty="0"/>
          </a:p>
        </p:txBody>
      </p:sp>
      <p:sp>
        <p:nvSpPr>
          <p:cNvPr id="2" name="Title 1"/>
          <p:cNvSpPr>
            <a:spLocks noGrp="1"/>
          </p:cNvSpPr>
          <p:nvPr>
            <p:ph type="ctrTitle"/>
          </p:nvPr>
        </p:nvSpPr>
        <p:spPr/>
        <p:txBody>
          <a:bodyPr/>
          <a:lstStyle/>
          <a:p>
            <a:r>
              <a:rPr lang="en-US" i="1" dirty="0" smtClean="0"/>
              <a:t>Walk Two Moons</a:t>
            </a:r>
            <a:endParaRPr lang="en-US" i="1" dirty="0"/>
          </a:p>
        </p:txBody>
      </p:sp>
      <p:pic>
        <p:nvPicPr>
          <p:cNvPr id="60418" name="Picture 2" descr="http://blog.schoollibraryjournal.com/afuse8production/files/2012/05/WalkTwoMoons2.jpg"/>
          <p:cNvPicPr>
            <a:picLocks noChangeAspect="1" noChangeArrowheads="1"/>
          </p:cNvPicPr>
          <p:nvPr/>
        </p:nvPicPr>
        <p:blipFill>
          <a:blip r:embed="rId2" cstate="print"/>
          <a:srcRect/>
          <a:stretch>
            <a:fillRect/>
          </a:stretch>
        </p:blipFill>
        <p:spPr bwMode="auto">
          <a:xfrm>
            <a:off x="2362200" y="3352800"/>
            <a:ext cx="1841500" cy="2737697"/>
          </a:xfrm>
          <a:prstGeom prst="rect">
            <a:avLst/>
          </a:prstGeom>
          <a:noFill/>
        </p:spPr>
      </p:pic>
      <p:pic>
        <p:nvPicPr>
          <p:cNvPr id="60420" name="Picture 4" descr="http://www.nycsd.k12.pa.us/tchr/webquests/walktwomoons/creech.jpg"/>
          <p:cNvPicPr>
            <a:picLocks noChangeAspect="1" noChangeArrowheads="1"/>
          </p:cNvPicPr>
          <p:nvPr/>
        </p:nvPicPr>
        <p:blipFill>
          <a:blip r:embed="rId3" cstate="print"/>
          <a:srcRect/>
          <a:stretch>
            <a:fillRect/>
          </a:stretch>
        </p:blipFill>
        <p:spPr bwMode="auto">
          <a:xfrm>
            <a:off x="5029200" y="3352800"/>
            <a:ext cx="2061275" cy="27432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The Lunatic pp38-42</a:t>
            </a:r>
            <a:endParaRPr lang="en-US" dirty="0"/>
          </a:p>
        </p:txBody>
      </p:sp>
      <p:sp>
        <p:nvSpPr>
          <p:cNvPr id="3" name="Content Placeholder 2"/>
          <p:cNvSpPr>
            <a:spLocks noGrp="1"/>
          </p:cNvSpPr>
          <p:nvPr>
            <p:ph sz="half" idx="1"/>
          </p:nvPr>
        </p:nvSpPr>
        <p:spPr/>
        <p:txBody>
          <a:bodyPr/>
          <a:lstStyle/>
          <a:p>
            <a:r>
              <a:rPr lang="en-US" dirty="0" smtClean="0"/>
              <a:t>Vocabulary</a:t>
            </a:r>
          </a:p>
          <a:p>
            <a:pPr lvl="1"/>
            <a:r>
              <a:rPr lang="en-US" dirty="0" smtClean="0"/>
              <a:t>ambush</a:t>
            </a:r>
          </a:p>
          <a:p>
            <a:r>
              <a:rPr lang="en-US" dirty="0" smtClean="0"/>
              <a:t>Map Skills</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Who do you think the ‘lunatic’ at the door was, and why did he wish to speak to Mrs. </a:t>
            </a:r>
            <a:r>
              <a:rPr lang="en-US" dirty="0" err="1" smtClean="0"/>
              <a:t>Winterbottom</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The Message pp43-48</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Vocabulary</a:t>
            </a:r>
          </a:p>
          <a:p>
            <a:pPr lvl="1"/>
            <a:r>
              <a:rPr lang="en-US" dirty="0" smtClean="0"/>
              <a:t>civilized</a:t>
            </a:r>
          </a:p>
          <a:p>
            <a:pPr lvl="1"/>
            <a:r>
              <a:rPr lang="en-US" dirty="0" smtClean="0"/>
              <a:t>pandemonium</a:t>
            </a:r>
          </a:p>
          <a:p>
            <a:r>
              <a:rPr lang="en-US" dirty="0" smtClean="0"/>
              <a:t>Map Skills</a:t>
            </a:r>
          </a:p>
          <a:p>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t>Character Development</a:t>
            </a:r>
          </a:p>
          <a:p>
            <a:r>
              <a:rPr lang="en-US" dirty="0" smtClean="0"/>
              <a:t>Figurative Language</a:t>
            </a:r>
          </a:p>
          <a:p>
            <a:r>
              <a:rPr lang="en-US" dirty="0" smtClean="0"/>
              <a:t>Compare and contrast Phoebe’s parents with Mary Lou’s parents. Which would you rather have for your parents? Explain.</a:t>
            </a:r>
          </a:p>
          <a:p>
            <a:r>
              <a:rPr lang="en-US" dirty="0" smtClean="0"/>
              <a:t>Before Sal had said that her mother was pregnant. What do you think happened to the baby?</a:t>
            </a:r>
          </a:p>
          <a:p>
            <a:r>
              <a:rPr lang="en-US" dirty="0" smtClean="0"/>
              <a:t>“Don’t judge a man until you’ve walked two moons in his moccasins.” Who left this message on the doorstep? What does it mean? Who was the note intended for?</a:t>
            </a:r>
          </a:p>
          <a:p>
            <a:r>
              <a:rPr lang="en-US" dirty="0" smtClean="0"/>
              <a:t>Do you think Ben meant to kiss Salamanca?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Huzza, Huzza pp 49-54</a:t>
            </a:r>
            <a:endParaRPr lang="en-US" dirty="0"/>
          </a:p>
        </p:txBody>
      </p:sp>
      <p:sp>
        <p:nvSpPr>
          <p:cNvPr id="3" name="Content Placeholder 2"/>
          <p:cNvSpPr>
            <a:spLocks noGrp="1"/>
          </p:cNvSpPr>
          <p:nvPr>
            <p:ph sz="half" idx="1"/>
          </p:nvPr>
        </p:nvSpPr>
        <p:spPr/>
        <p:txBody>
          <a:bodyPr/>
          <a:lstStyle/>
          <a:p>
            <a:r>
              <a:rPr lang="en-US" dirty="0" smtClean="0"/>
              <a:t>Vocabulary</a:t>
            </a:r>
          </a:p>
          <a:p>
            <a:pPr lvl="1"/>
            <a:r>
              <a:rPr lang="en-US" dirty="0" smtClean="0"/>
              <a:t>gullible</a:t>
            </a:r>
          </a:p>
          <a:p>
            <a:pPr lvl="1"/>
            <a:r>
              <a:rPr lang="en-US" dirty="0" smtClean="0"/>
              <a:t>primitive</a:t>
            </a:r>
          </a:p>
          <a:p>
            <a:r>
              <a:rPr lang="en-US" dirty="0" smtClean="0"/>
              <a:t>Map Skills</a:t>
            </a:r>
          </a:p>
          <a:p>
            <a:pPr lvl="1"/>
            <a:r>
              <a:rPr lang="en-US" dirty="0" smtClean="0"/>
              <a:t>Madison, Wisconsin</a:t>
            </a:r>
          </a:p>
          <a:p>
            <a:pPr lvl="1"/>
            <a:r>
              <a:rPr lang="en-US" dirty="0" smtClean="0"/>
              <a:t>Lake Mendota</a:t>
            </a:r>
          </a:p>
          <a:p>
            <a:pPr lvl="1"/>
            <a:r>
              <a:rPr lang="en-US" dirty="0" smtClean="0"/>
              <a:t>Lake Monona</a:t>
            </a:r>
          </a:p>
          <a:p>
            <a:pPr lvl="1"/>
            <a:r>
              <a:rPr lang="en-US" dirty="0" smtClean="0"/>
              <a:t>Mount Rushmore</a:t>
            </a:r>
          </a:p>
          <a:p>
            <a:pPr lvl="1"/>
            <a:r>
              <a:rPr lang="en-US" dirty="0" smtClean="0"/>
              <a:t>Coeur d’Alene, Idaho</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Why is Salamanca in such a rush to get to Lewiston, Idaho?</a:t>
            </a:r>
          </a:p>
          <a:p>
            <a:r>
              <a:rPr lang="en-US" dirty="0" smtClean="0"/>
              <a:t>What is she praying for?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Flinching pp55-64</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Vocabulary</a:t>
            </a:r>
          </a:p>
          <a:p>
            <a:pPr lvl="1"/>
            <a:r>
              <a:rPr lang="en-US" dirty="0" smtClean="0"/>
              <a:t>intriguing</a:t>
            </a:r>
          </a:p>
          <a:p>
            <a:r>
              <a:rPr lang="en-US" dirty="0" smtClean="0"/>
              <a:t>Map Skills</a:t>
            </a:r>
          </a:p>
          <a:p>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Character Development</a:t>
            </a:r>
          </a:p>
          <a:p>
            <a:r>
              <a:rPr lang="en-US" dirty="0" smtClean="0"/>
              <a:t>Figurative Language</a:t>
            </a:r>
          </a:p>
          <a:p>
            <a:r>
              <a:rPr lang="en-US" dirty="0" smtClean="0"/>
              <a:t>“Everyone has his own agenda.” What does this mean, and how does it fit in with the story?</a:t>
            </a:r>
          </a:p>
          <a:p>
            <a:r>
              <a:rPr lang="en-US" dirty="0" smtClean="0"/>
              <a:t>Why do you think Sal flinches whenever someone touches her?</a:t>
            </a:r>
          </a:p>
          <a:p>
            <a:r>
              <a:rPr lang="en-US" dirty="0" smtClean="0"/>
              <a:t>Why are things so strained at the </a:t>
            </a:r>
            <a:r>
              <a:rPr lang="en-US" dirty="0" err="1" smtClean="0"/>
              <a:t>Winterbottoms</a:t>
            </a:r>
            <a:r>
              <a:rPr lang="en-US" dirty="0" smtClean="0"/>
              <a:t>’ home?</a:t>
            </a:r>
          </a:p>
          <a:p>
            <a:r>
              <a:rPr lang="en-US" dirty="0" smtClean="0"/>
              <a:t>Why do you think Sal’s dad was crying?</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 The Marriage Bed pp65-73</a:t>
            </a:r>
            <a:endParaRPr lang="en-US" dirty="0"/>
          </a:p>
        </p:txBody>
      </p:sp>
      <p:sp>
        <p:nvSpPr>
          <p:cNvPr id="3" name="Content Placeholder 2"/>
          <p:cNvSpPr>
            <a:spLocks noGrp="1"/>
          </p:cNvSpPr>
          <p:nvPr>
            <p:ph sz="half" idx="1"/>
          </p:nvPr>
        </p:nvSpPr>
        <p:spPr/>
        <p:txBody>
          <a:bodyPr/>
          <a:lstStyle/>
          <a:p>
            <a:r>
              <a:rPr lang="en-US" dirty="0" smtClean="0"/>
              <a:t>Vocabulary</a:t>
            </a:r>
          </a:p>
          <a:p>
            <a:pPr lvl="1"/>
            <a:r>
              <a:rPr lang="en-US" dirty="0" smtClean="0"/>
              <a:t>interjected</a:t>
            </a:r>
          </a:p>
          <a:p>
            <a:r>
              <a:rPr lang="en-US" dirty="0" smtClean="0"/>
              <a:t>Map Skills</a:t>
            </a:r>
          </a:p>
          <a:p>
            <a:pPr lvl="1"/>
            <a:r>
              <a:rPr lang="en-US" dirty="0" smtClean="0"/>
              <a:t>Pipestone National Monument, Minnesota</a:t>
            </a:r>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Why does Sal share this story about her Gram and Gramps? How does it make her feel?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 Bouncing </a:t>
            </a:r>
            <a:r>
              <a:rPr lang="en-US" dirty="0" err="1" smtClean="0"/>
              <a:t>Birkway</a:t>
            </a:r>
            <a:r>
              <a:rPr lang="en-US" dirty="0" smtClean="0"/>
              <a:t> pp74-77</a:t>
            </a:r>
            <a:endParaRPr lang="en-US" dirty="0"/>
          </a:p>
        </p:txBody>
      </p:sp>
      <p:sp>
        <p:nvSpPr>
          <p:cNvPr id="3" name="Content Placeholder 2"/>
          <p:cNvSpPr>
            <a:spLocks noGrp="1"/>
          </p:cNvSpPr>
          <p:nvPr>
            <p:ph sz="half" idx="1"/>
          </p:nvPr>
        </p:nvSpPr>
        <p:spPr/>
        <p:txBody>
          <a:bodyPr/>
          <a:lstStyle/>
          <a:p>
            <a:r>
              <a:rPr lang="en-US" dirty="0" smtClean="0"/>
              <a:t>Vocabulary</a:t>
            </a:r>
          </a:p>
          <a:p>
            <a:pPr lvl="1"/>
            <a:r>
              <a:rPr lang="en-US" dirty="0" smtClean="0"/>
              <a:t>manna</a:t>
            </a:r>
          </a:p>
          <a:p>
            <a:pPr lvl="1"/>
            <a:r>
              <a:rPr lang="en-US" dirty="0" smtClean="0"/>
              <a:t>malevolent</a:t>
            </a:r>
          </a:p>
          <a:p>
            <a:pPr lvl="1"/>
            <a:r>
              <a:rPr lang="en-US" dirty="0" smtClean="0"/>
              <a:t>slathered</a:t>
            </a:r>
          </a:p>
          <a:p>
            <a:pPr lvl="1"/>
            <a:r>
              <a:rPr lang="en-US" dirty="0" smtClean="0"/>
              <a:t>deprived</a:t>
            </a:r>
          </a:p>
          <a:p>
            <a:r>
              <a:rPr lang="en-US" dirty="0" smtClean="0"/>
              <a:t>Map Skills</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Do you think there will be a make-up assignment? What could it be?</a:t>
            </a:r>
          </a:p>
          <a:p>
            <a:r>
              <a:rPr lang="en-US" dirty="0" smtClean="0"/>
              <a:t>What kind of trouble could the journals cause?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The Rhododendron pp78-83</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Vocabulary</a:t>
            </a:r>
          </a:p>
          <a:p>
            <a:r>
              <a:rPr lang="en-US" dirty="0" smtClean="0"/>
              <a:t>Map Skills</a:t>
            </a:r>
          </a:p>
          <a:p>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t>Character Development</a:t>
            </a:r>
          </a:p>
          <a:p>
            <a:r>
              <a:rPr lang="en-US" dirty="0" smtClean="0"/>
              <a:t>Figurative Language</a:t>
            </a:r>
          </a:p>
          <a:p>
            <a:r>
              <a:rPr lang="en-US" dirty="0" smtClean="0"/>
              <a:t>Why is Phoebe’s mom crying again? Try to have a vivid imagination like Phoebe and come up with a scenario.</a:t>
            </a:r>
          </a:p>
          <a:p>
            <a:r>
              <a:rPr lang="en-US" dirty="0" smtClean="0"/>
              <a:t>How do Phoebe and Prudence treat their mother? How do you think you treat your mother?</a:t>
            </a:r>
          </a:p>
          <a:p>
            <a:r>
              <a:rPr lang="en-US" dirty="0" smtClean="0"/>
              <a:t>What do you think Mrs. </a:t>
            </a:r>
            <a:r>
              <a:rPr lang="en-US" dirty="0" err="1" smtClean="0"/>
              <a:t>Winterbottom</a:t>
            </a:r>
            <a:r>
              <a:rPr lang="en-US" dirty="0" smtClean="0"/>
              <a:t> meant by her having a tiny life?</a:t>
            </a:r>
          </a:p>
          <a:p>
            <a:r>
              <a:rPr lang="en-US" dirty="0" smtClean="0"/>
              <a:t>Did Sal like it when she realized she sounded just like Phoebe?</a:t>
            </a:r>
          </a:p>
          <a:p>
            <a:r>
              <a:rPr lang="en-US" dirty="0" smtClean="0"/>
              <a:t>What do you think Salamanca’s dad wants to tell her about Margaret?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A Snake Has a Snack pp84-90</a:t>
            </a:r>
            <a:endParaRPr lang="en-US" dirty="0"/>
          </a:p>
        </p:txBody>
      </p:sp>
      <p:sp>
        <p:nvSpPr>
          <p:cNvPr id="3" name="Content Placeholder 2"/>
          <p:cNvSpPr>
            <a:spLocks noGrp="1"/>
          </p:cNvSpPr>
          <p:nvPr>
            <p:ph sz="half" idx="1"/>
          </p:nvPr>
        </p:nvSpPr>
        <p:spPr/>
        <p:txBody>
          <a:bodyPr/>
          <a:lstStyle/>
          <a:p>
            <a:r>
              <a:rPr lang="en-US" dirty="0" smtClean="0"/>
              <a:t>Vocabulary</a:t>
            </a:r>
          </a:p>
          <a:p>
            <a:r>
              <a:rPr lang="en-US" dirty="0" smtClean="0"/>
              <a:t>Map Skills</a:t>
            </a:r>
          </a:p>
          <a:p>
            <a:pPr lvl="1"/>
            <a:r>
              <a:rPr lang="en-US" dirty="0" smtClean="0"/>
              <a:t>Sioux Fall, South Dakota</a:t>
            </a:r>
          </a:p>
          <a:p>
            <a:pPr lvl="1"/>
            <a:r>
              <a:rPr lang="en-US" dirty="0" smtClean="0"/>
              <a:t>Mitchell, South Dakota</a:t>
            </a:r>
          </a:p>
          <a:p>
            <a:pPr lvl="1"/>
            <a:r>
              <a:rPr lang="en-US" dirty="0" smtClean="0"/>
              <a:t>Chamberlain, South Dakota</a:t>
            </a:r>
          </a:p>
          <a:p>
            <a:pPr lvl="1"/>
            <a:r>
              <a:rPr lang="en-US" dirty="0" smtClean="0"/>
              <a:t>Missouri River</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Why was the by so menacing at first, but then so helpful? Why did he stay at the hospital?</a:t>
            </a:r>
          </a:p>
          <a:p>
            <a:r>
              <a:rPr lang="en-US" dirty="0" smtClean="0"/>
              <a:t>Will Gram survive?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 The Singing Tree pp91-94</a:t>
            </a:r>
            <a:endParaRPr lang="en-US" dirty="0"/>
          </a:p>
        </p:txBody>
      </p:sp>
      <p:sp>
        <p:nvSpPr>
          <p:cNvPr id="3" name="Content Placeholder 2"/>
          <p:cNvSpPr>
            <a:spLocks noGrp="1"/>
          </p:cNvSpPr>
          <p:nvPr>
            <p:ph sz="half" idx="1"/>
          </p:nvPr>
        </p:nvSpPr>
        <p:spPr/>
        <p:txBody>
          <a:bodyPr/>
          <a:lstStyle/>
          <a:p>
            <a:r>
              <a:rPr lang="en-US" dirty="0" smtClean="0"/>
              <a:t>Vocabulary</a:t>
            </a:r>
          </a:p>
          <a:p>
            <a:pPr lvl="1"/>
            <a:r>
              <a:rPr lang="en-US" dirty="0" smtClean="0"/>
              <a:t>cantankerous</a:t>
            </a:r>
          </a:p>
          <a:p>
            <a:r>
              <a:rPr lang="en-US" dirty="0" smtClean="0"/>
              <a:t>Map Skills</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What do you think the singing tree outside of the hospital symbolized?</a:t>
            </a:r>
          </a:p>
          <a:p>
            <a:r>
              <a:rPr lang="en-US" dirty="0" smtClean="0"/>
              <a:t>Why is the wind now whispering to Salamanca to slow down? Slow down for what?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 In the Course of a Lifetime pp95-99</a:t>
            </a:r>
            <a:endParaRPr lang="en-US" dirty="0"/>
          </a:p>
        </p:txBody>
      </p:sp>
      <p:sp>
        <p:nvSpPr>
          <p:cNvPr id="3" name="Content Placeholder 2"/>
          <p:cNvSpPr>
            <a:spLocks noGrp="1"/>
          </p:cNvSpPr>
          <p:nvPr>
            <p:ph sz="half" idx="1"/>
          </p:nvPr>
        </p:nvSpPr>
        <p:spPr/>
        <p:txBody>
          <a:bodyPr/>
          <a:lstStyle/>
          <a:p>
            <a:r>
              <a:rPr lang="en-US" dirty="0" smtClean="0"/>
              <a:t>Vocabulary</a:t>
            </a:r>
          </a:p>
          <a:p>
            <a:pPr lvl="1"/>
            <a:r>
              <a:rPr lang="en-US" dirty="0" smtClean="0"/>
              <a:t>crotchety</a:t>
            </a:r>
          </a:p>
          <a:p>
            <a:pPr lvl="1"/>
            <a:r>
              <a:rPr lang="en-US" dirty="0" smtClean="0"/>
              <a:t>sullen</a:t>
            </a:r>
          </a:p>
          <a:p>
            <a:r>
              <a:rPr lang="en-US" dirty="0" smtClean="0"/>
              <a:t>Map Skills</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Why would it be impossible for Sal to go live with her mother?</a:t>
            </a:r>
          </a:p>
          <a:p>
            <a:r>
              <a:rPr lang="en-US" dirty="0" smtClean="0"/>
              <a:t>“In the course of a lifetime, what does it matter?” Explain your thoughts on this quote and explain how it relates to the story.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Sharon Creech</a:t>
            </a:r>
            <a:endParaRPr lang="en-US" dirty="0"/>
          </a:p>
        </p:txBody>
      </p:sp>
      <p:sp>
        <p:nvSpPr>
          <p:cNvPr id="3" name="Content Placeholder 2"/>
          <p:cNvSpPr>
            <a:spLocks noGrp="1"/>
          </p:cNvSpPr>
          <p:nvPr>
            <p:ph sz="quarter" idx="1"/>
          </p:nvPr>
        </p:nvSpPr>
        <p:spPr/>
        <p:txBody>
          <a:bodyPr/>
          <a:lstStyle/>
          <a:p>
            <a:endParaRPr lang="en-US" dirty="0"/>
          </a:p>
        </p:txBody>
      </p:sp>
      <p:pic>
        <p:nvPicPr>
          <p:cNvPr id="5" name="Picture 6" descr="http://photo.goodreads.com/authors/1201118462p5/11633.jpg">
            <a:hlinkClick r:id="rId2"/>
          </p:cNvPr>
          <p:cNvPicPr>
            <a:picLocks noChangeAspect="1" noChangeArrowheads="1"/>
          </p:cNvPicPr>
          <p:nvPr/>
        </p:nvPicPr>
        <p:blipFill>
          <a:blip r:embed="rId3" cstate="print"/>
          <a:srcRect/>
          <a:stretch>
            <a:fillRect/>
          </a:stretch>
        </p:blipFill>
        <p:spPr bwMode="auto">
          <a:xfrm>
            <a:off x="2590800" y="2209800"/>
            <a:ext cx="4038600" cy="355396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The Good Man pp100-105</a:t>
            </a:r>
            <a:endParaRPr lang="en-US" dirty="0"/>
          </a:p>
        </p:txBody>
      </p:sp>
      <p:sp>
        <p:nvSpPr>
          <p:cNvPr id="3" name="Content Placeholder 2"/>
          <p:cNvSpPr>
            <a:spLocks noGrp="1"/>
          </p:cNvSpPr>
          <p:nvPr>
            <p:ph sz="half" idx="1"/>
          </p:nvPr>
        </p:nvSpPr>
        <p:spPr/>
        <p:txBody>
          <a:bodyPr/>
          <a:lstStyle/>
          <a:p>
            <a:r>
              <a:rPr lang="en-US" dirty="0" smtClean="0"/>
              <a:t>Vocabulary</a:t>
            </a:r>
          </a:p>
          <a:p>
            <a:pPr lvl="1"/>
            <a:r>
              <a:rPr lang="en-US" dirty="0" smtClean="0"/>
              <a:t>colossal</a:t>
            </a:r>
          </a:p>
          <a:p>
            <a:r>
              <a:rPr lang="en-US" dirty="0" smtClean="0"/>
              <a:t>Map Skills</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Why does Salamanca share this story about her father’s goodness?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 Fish in the Air pp106-111</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Vocabulary</a:t>
            </a:r>
          </a:p>
          <a:p>
            <a:pPr lvl="1"/>
            <a:r>
              <a:rPr lang="en-US" dirty="0" smtClean="0"/>
              <a:t>cavorted</a:t>
            </a:r>
          </a:p>
          <a:p>
            <a:r>
              <a:rPr lang="en-US" dirty="0" smtClean="0"/>
              <a:t>Map Skills</a:t>
            </a:r>
          </a:p>
          <a:p>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Character Development</a:t>
            </a:r>
          </a:p>
          <a:p>
            <a:r>
              <a:rPr lang="en-US" dirty="0" smtClean="0"/>
              <a:t>Figurative Language</a:t>
            </a:r>
          </a:p>
          <a:p>
            <a:r>
              <a:rPr lang="en-US" dirty="0" smtClean="0"/>
              <a:t>Why does the ‘lunatic’ keep coming around Phoebe’s house?</a:t>
            </a:r>
          </a:p>
          <a:p>
            <a:r>
              <a:rPr lang="en-US" dirty="0" smtClean="0"/>
              <a:t>Why does Mr. </a:t>
            </a:r>
            <a:r>
              <a:rPr lang="en-US" dirty="0" err="1" smtClean="0"/>
              <a:t>Birkway</a:t>
            </a:r>
            <a:r>
              <a:rPr lang="en-US" dirty="0" smtClean="0"/>
              <a:t> give Salamanca a mini-journal project while everyone else is doing a report on a Greek myth? How might this assignment connect to the story? Do you think she has a report too?</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 The Blackberry Kiss pp112-119</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Vocabulary</a:t>
            </a:r>
          </a:p>
          <a:p>
            <a:r>
              <a:rPr lang="en-US" dirty="0" smtClean="0"/>
              <a:t>Map Skills</a:t>
            </a:r>
          </a:p>
          <a:p>
            <a:endParaRPr lang="en-US" dirty="0"/>
          </a:p>
        </p:txBody>
      </p:sp>
      <p:sp>
        <p:nvSpPr>
          <p:cNvPr id="4" name="Content Placeholder 3"/>
          <p:cNvSpPr>
            <a:spLocks noGrp="1"/>
          </p:cNvSpPr>
          <p:nvPr>
            <p:ph sz="half" idx="2"/>
          </p:nvPr>
        </p:nvSpPr>
        <p:spPr/>
        <p:txBody>
          <a:bodyPr>
            <a:normAutofit lnSpcReduction="10000"/>
          </a:bodyPr>
          <a:lstStyle/>
          <a:p>
            <a:r>
              <a:rPr lang="en-US" dirty="0" smtClean="0"/>
              <a:t>Character Development</a:t>
            </a:r>
          </a:p>
          <a:p>
            <a:r>
              <a:rPr lang="en-US" dirty="0" smtClean="0"/>
              <a:t>Figurative Language</a:t>
            </a:r>
          </a:p>
          <a:p>
            <a:r>
              <a:rPr lang="en-US" dirty="0" smtClean="0"/>
              <a:t>What caused Salamanca’s mother’s sadness that caused her to leave her family? </a:t>
            </a:r>
          </a:p>
          <a:p>
            <a:r>
              <a:rPr lang="en-US" dirty="0" smtClean="0"/>
              <a:t>What caused Mrs. </a:t>
            </a:r>
            <a:r>
              <a:rPr lang="en-US" dirty="0" err="1" smtClean="0"/>
              <a:t>Winterbottom’s</a:t>
            </a:r>
            <a:r>
              <a:rPr lang="en-US" dirty="0" smtClean="0"/>
              <a:t> sadness?</a:t>
            </a:r>
          </a:p>
          <a:p>
            <a:r>
              <a:rPr lang="en-US" dirty="0" smtClean="0"/>
              <a:t>What do you think of Mr. </a:t>
            </a:r>
            <a:r>
              <a:rPr lang="en-US" dirty="0" err="1" smtClean="0"/>
              <a:t>Winterbottom’s</a:t>
            </a:r>
            <a:r>
              <a:rPr lang="en-US" dirty="0" smtClean="0"/>
              <a:t> reaction to finding out that his wife left?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 Souls pp120-122</a:t>
            </a:r>
            <a:endParaRPr lang="en-US" dirty="0"/>
          </a:p>
        </p:txBody>
      </p:sp>
      <p:sp>
        <p:nvSpPr>
          <p:cNvPr id="3" name="Content Placeholder 2"/>
          <p:cNvSpPr>
            <a:spLocks noGrp="1"/>
          </p:cNvSpPr>
          <p:nvPr>
            <p:ph sz="half" idx="1"/>
          </p:nvPr>
        </p:nvSpPr>
        <p:spPr/>
        <p:txBody>
          <a:bodyPr/>
          <a:lstStyle/>
          <a:p>
            <a:r>
              <a:rPr lang="en-US" dirty="0" smtClean="0"/>
              <a:t>Vocabulary</a:t>
            </a:r>
          </a:p>
          <a:p>
            <a:r>
              <a:rPr lang="en-US" dirty="0" smtClean="0"/>
              <a:t>Map Skills</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What is the significance of Salamanca’s and Ben’s drawings of their souls being the same?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 Evidence pp123-132</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Vocabulary</a:t>
            </a:r>
          </a:p>
          <a:p>
            <a:pPr lvl="1"/>
            <a:r>
              <a:rPr lang="en-US" dirty="0" smtClean="0"/>
              <a:t>Malinger</a:t>
            </a:r>
          </a:p>
          <a:p>
            <a:pPr lvl="1"/>
            <a:r>
              <a:rPr lang="en-US" dirty="0" smtClean="0"/>
              <a:t>lather</a:t>
            </a:r>
          </a:p>
          <a:p>
            <a:r>
              <a:rPr lang="en-US" dirty="0" smtClean="0"/>
              <a:t>Map Skills</a:t>
            </a:r>
          </a:p>
          <a:p>
            <a:pPr lvl="1"/>
            <a:r>
              <a:rPr lang="en-US" dirty="0" smtClean="0"/>
              <a:t>London, England</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Character Development</a:t>
            </a:r>
          </a:p>
          <a:p>
            <a:r>
              <a:rPr lang="en-US" dirty="0" smtClean="0"/>
              <a:t>Figurative Language</a:t>
            </a:r>
          </a:p>
          <a:p>
            <a:r>
              <a:rPr lang="en-US" dirty="0" smtClean="0"/>
              <a:t>Why do you think Ben tripped when Sal said, “Everyone has his own agenda,”?</a:t>
            </a:r>
          </a:p>
          <a:p>
            <a:r>
              <a:rPr lang="en-US" dirty="0" smtClean="0"/>
              <a:t>Sal is processing what happened with her mother by experiencing what her friend Phoebe is going through with her own mom. Will Sal be able to help her friend?</a:t>
            </a:r>
          </a:p>
          <a:p>
            <a:r>
              <a:rPr lang="en-US" dirty="0" smtClean="0"/>
              <a:t>Will Mrs. </a:t>
            </a:r>
            <a:r>
              <a:rPr lang="en-US" dirty="0" err="1" smtClean="0"/>
              <a:t>Winterbottom</a:t>
            </a:r>
            <a:r>
              <a:rPr lang="en-US" dirty="0" smtClean="0"/>
              <a:t> return?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23. The Badlands pp133-141</a:t>
            </a:r>
            <a:endParaRPr lang="en-US" dirty="0"/>
          </a:p>
        </p:txBody>
      </p:sp>
      <p:sp>
        <p:nvSpPr>
          <p:cNvPr id="3" name="Content Placeholder 2"/>
          <p:cNvSpPr>
            <a:spLocks noGrp="1"/>
          </p:cNvSpPr>
          <p:nvPr>
            <p:ph sz="half" idx="1"/>
          </p:nvPr>
        </p:nvSpPr>
        <p:spPr/>
        <p:txBody>
          <a:bodyPr/>
          <a:lstStyle/>
          <a:p>
            <a:r>
              <a:rPr lang="en-US" dirty="0" smtClean="0"/>
              <a:t>Vocabulary</a:t>
            </a:r>
          </a:p>
          <a:p>
            <a:pPr lvl="1"/>
            <a:r>
              <a:rPr lang="en-US" dirty="0" smtClean="0"/>
              <a:t>treacherous</a:t>
            </a:r>
          </a:p>
          <a:p>
            <a:pPr lvl="1"/>
            <a:r>
              <a:rPr lang="en-US" dirty="0" smtClean="0"/>
              <a:t>ravines</a:t>
            </a:r>
          </a:p>
          <a:p>
            <a:pPr lvl="1"/>
            <a:r>
              <a:rPr lang="en-US" dirty="0" smtClean="0"/>
              <a:t>careening</a:t>
            </a:r>
          </a:p>
          <a:p>
            <a:r>
              <a:rPr lang="en-US" dirty="0" smtClean="0"/>
              <a:t>Map Skills</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Why do you think pregnant women frighten Salamanca?</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Birds of Sadness pp142-145</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Vocabulary</a:t>
            </a:r>
          </a:p>
          <a:p>
            <a:r>
              <a:rPr lang="en-US" dirty="0" smtClean="0"/>
              <a:t>Map Skills</a:t>
            </a:r>
          </a:p>
          <a:p>
            <a:pPr lvl="1"/>
            <a:r>
              <a:rPr lang="en-US" dirty="0" smtClean="0"/>
              <a:t>Wall, South Dakota</a:t>
            </a:r>
          </a:p>
          <a:p>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t>Character Development</a:t>
            </a:r>
          </a:p>
          <a:p>
            <a:r>
              <a:rPr lang="en-US" dirty="0" smtClean="0"/>
              <a:t>Figurative Language</a:t>
            </a:r>
          </a:p>
          <a:p>
            <a:r>
              <a:rPr lang="en-US" dirty="0" smtClean="0"/>
              <a:t>“You can’t keep birds of sadness from flying over your head, but you can keep them from nesting in your hair.” Explain this quote by putting it in your own words. How do you think it connects to the story?</a:t>
            </a:r>
          </a:p>
          <a:p>
            <a:r>
              <a:rPr lang="en-US" dirty="0" smtClean="0"/>
              <a:t>What is the significance of the myth of Prometheus?</a:t>
            </a:r>
          </a:p>
          <a:p>
            <a:r>
              <a:rPr lang="en-US" dirty="0" smtClean="0"/>
              <a:t>Does Sal ever consider what her father does for dinner every night while she is eating at a friend’s house, or does she just have her own agenda?</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 Cholesterol pp146-152</a:t>
            </a:r>
            <a:endParaRPr lang="en-US" dirty="0"/>
          </a:p>
        </p:txBody>
      </p:sp>
      <p:sp>
        <p:nvSpPr>
          <p:cNvPr id="3" name="Content Placeholder 2"/>
          <p:cNvSpPr>
            <a:spLocks noGrp="1"/>
          </p:cNvSpPr>
          <p:nvPr>
            <p:ph sz="half" idx="1"/>
          </p:nvPr>
        </p:nvSpPr>
        <p:spPr/>
        <p:txBody>
          <a:bodyPr/>
          <a:lstStyle/>
          <a:p>
            <a:r>
              <a:rPr lang="en-US" dirty="0" smtClean="0"/>
              <a:t>Vocabulary</a:t>
            </a:r>
          </a:p>
          <a:p>
            <a:pPr lvl="1"/>
            <a:r>
              <a:rPr lang="en-US" dirty="0" smtClean="0"/>
              <a:t>unadulterated</a:t>
            </a:r>
          </a:p>
          <a:p>
            <a:r>
              <a:rPr lang="en-US" dirty="0" smtClean="0"/>
              <a:t>Map Skill</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Why did Phoebe make such a big deal about the cholesterol at dinner at the </a:t>
            </a:r>
            <a:r>
              <a:rPr lang="en-US" dirty="0" err="1" smtClean="0"/>
              <a:t>Finneys</a:t>
            </a:r>
            <a:r>
              <a:rPr lang="en-US" dirty="0" smtClean="0"/>
              <a:t>’ house?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26. Sacrifices pp153-158</a:t>
            </a:r>
            <a:endParaRPr lang="en-US" dirty="0"/>
          </a:p>
        </p:txBody>
      </p:sp>
      <p:sp>
        <p:nvSpPr>
          <p:cNvPr id="3" name="Content Placeholder 2"/>
          <p:cNvSpPr>
            <a:spLocks noGrp="1"/>
          </p:cNvSpPr>
          <p:nvPr>
            <p:ph sz="half" idx="1"/>
          </p:nvPr>
        </p:nvSpPr>
        <p:spPr/>
        <p:txBody>
          <a:bodyPr/>
          <a:lstStyle/>
          <a:p>
            <a:r>
              <a:rPr lang="en-US" dirty="0" smtClean="0"/>
              <a:t>Vocabulary</a:t>
            </a:r>
          </a:p>
          <a:p>
            <a:r>
              <a:rPr lang="en-US" dirty="0" smtClean="0"/>
              <a:t>Map Skills</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What kind f sacrifices has Mr. </a:t>
            </a:r>
            <a:r>
              <a:rPr lang="en-US" dirty="0" err="1" smtClean="0"/>
              <a:t>Hiddle</a:t>
            </a:r>
            <a:r>
              <a:rPr lang="en-US" dirty="0" smtClean="0"/>
              <a:t> made? Salamanca? Mrs. </a:t>
            </a:r>
            <a:r>
              <a:rPr lang="en-US" dirty="0" err="1" smtClean="0"/>
              <a:t>Winterbottom</a:t>
            </a:r>
            <a:r>
              <a:rPr lang="en-US" dirty="0" smtClean="0"/>
              <a: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27. Pandora’s Box pp159-165</a:t>
            </a:r>
            <a:endParaRPr lang="en-US" dirty="0"/>
          </a:p>
        </p:txBody>
      </p:sp>
      <p:sp>
        <p:nvSpPr>
          <p:cNvPr id="3" name="Content Placeholder 2"/>
          <p:cNvSpPr>
            <a:spLocks noGrp="1"/>
          </p:cNvSpPr>
          <p:nvPr>
            <p:ph sz="half" idx="1"/>
          </p:nvPr>
        </p:nvSpPr>
        <p:spPr/>
        <p:txBody>
          <a:bodyPr/>
          <a:lstStyle/>
          <a:p>
            <a:r>
              <a:rPr lang="en-US" dirty="0" smtClean="0"/>
              <a:t>Vocabulary</a:t>
            </a:r>
          </a:p>
          <a:p>
            <a:pPr lvl="1"/>
            <a:r>
              <a:rPr lang="en-US" dirty="0" smtClean="0"/>
              <a:t>besieging</a:t>
            </a:r>
          </a:p>
          <a:p>
            <a:r>
              <a:rPr lang="en-US" dirty="0" smtClean="0"/>
              <a:t>Map Skills</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How is the myth of Pandora significant?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1. A Face at the Window pp1-3</a:t>
            </a:r>
            <a:endParaRPr lang="en-US" dirty="0"/>
          </a:p>
        </p:txBody>
      </p:sp>
      <p:sp>
        <p:nvSpPr>
          <p:cNvPr id="5" name="Content Placeholder 4"/>
          <p:cNvSpPr>
            <a:spLocks noGrp="1"/>
          </p:cNvSpPr>
          <p:nvPr>
            <p:ph sz="half" idx="1"/>
          </p:nvPr>
        </p:nvSpPr>
        <p:spPr/>
        <p:txBody>
          <a:bodyPr/>
          <a:lstStyle/>
          <a:p>
            <a:r>
              <a:rPr lang="en-US" dirty="0" smtClean="0"/>
              <a:t>Vocabulary</a:t>
            </a:r>
          </a:p>
          <a:p>
            <a:r>
              <a:rPr lang="en-US" dirty="0" smtClean="0"/>
              <a:t>Map Skills</a:t>
            </a:r>
            <a:endParaRPr lang="en-US" dirty="0"/>
          </a:p>
        </p:txBody>
      </p:sp>
      <p:sp>
        <p:nvSpPr>
          <p:cNvPr id="6" name="Content Placeholder 5"/>
          <p:cNvSpPr>
            <a:spLocks noGrp="1"/>
          </p:cNvSpPr>
          <p:nvPr>
            <p:ph sz="half" idx="2"/>
          </p:nvPr>
        </p:nvSpPr>
        <p:spPr/>
        <p:txBody>
          <a:bodyPr/>
          <a:lstStyle/>
          <a:p>
            <a:r>
              <a:rPr lang="en-US" dirty="0" smtClean="0"/>
              <a:t>Character Development</a:t>
            </a:r>
          </a:p>
          <a:p>
            <a:r>
              <a:rPr lang="en-US" dirty="0" smtClean="0"/>
              <a:t>Setting</a:t>
            </a:r>
          </a:p>
          <a:p>
            <a:r>
              <a:rPr lang="en-US" dirty="0" smtClean="0"/>
              <a:t>Figurative Language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28. The Black Hills pp165-168</a:t>
            </a:r>
            <a:endParaRPr lang="en-US" dirty="0"/>
          </a:p>
        </p:txBody>
      </p:sp>
      <p:sp>
        <p:nvSpPr>
          <p:cNvPr id="3" name="Content Placeholder 2"/>
          <p:cNvSpPr>
            <a:spLocks noGrp="1"/>
          </p:cNvSpPr>
          <p:nvPr>
            <p:ph sz="half" idx="1"/>
          </p:nvPr>
        </p:nvSpPr>
        <p:spPr/>
        <p:txBody>
          <a:bodyPr/>
          <a:lstStyle/>
          <a:p>
            <a:r>
              <a:rPr lang="en-US" dirty="0" smtClean="0"/>
              <a:t>Vocabulary</a:t>
            </a:r>
          </a:p>
          <a:p>
            <a:r>
              <a:rPr lang="en-US" dirty="0" smtClean="0"/>
              <a:t>Map Skills</a:t>
            </a:r>
          </a:p>
          <a:p>
            <a:pPr lvl="1"/>
            <a:r>
              <a:rPr lang="en-US" dirty="0" smtClean="0"/>
              <a:t>Yellowstone</a:t>
            </a:r>
          </a:p>
          <a:p>
            <a:pPr lvl="1"/>
            <a:r>
              <a:rPr lang="en-US" dirty="0" smtClean="0"/>
              <a:t>Sioux territory</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Why does Salamanca feel a sense of urgency again?</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 The Tide Rises pp169-176</a:t>
            </a:r>
            <a:endParaRPr lang="en-US" dirty="0"/>
          </a:p>
        </p:txBody>
      </p:sp>
      <p:sp>
        <p:nvSpPr>
          <p:cNvPr id="3" name="Content Placeholder 2"/>
          <p:cNvSpPr>
            <a:spLocks noGrp="1"/>
          </p:cNvSpPr>
          <p:nvPr>
            <p:ph sz="half" idx="1"/>
          </p:nvPr>
        </p:nvSpPr>
        <p:spPr/>
        <p:txBody>
          <a:bodyPr/>
          <a:lstStyle/>
          <a:p>
            <a:r>
              <a:rPr lang="en-US" dirty="0" smtClean="0"/>
              <a:t>Vocabulary</a:t>
            </a:r>
          </a:p>
          <a:p>
            <a:r>
              <a:rPr lang="en-US" dirty="0" smtClean="0"/>
              <a:t>Map Skills</a:t>
            </a:r>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Allusion: Longfellow’s poem “The Tide Rises, The Tide Falls”</a:t>
            </a:r>
          </a:p>
          <a:p>
            <a:r>
              <a:rPr lang="en-US" dirty="0" smtClean="0"/>
              <a:t>How does Phoebe’s imagination run away with her?</a:t>
            </a:r>
          </a:p>
          <a:p>
            <a:r>
              <a:rPr lang="en-US" dirty="0" smtClean="0"/>
              <a:t>Why does Mrs. </a:t>
            </a:r>
            <a:r>
              <a:rPr lang="en-US" dirty="0" err="1" smtClean="0"/>
              <a:t>Winterbottom</a:t>
            </a:r>
            <a:r>
              <a:rPr lang="en-US" dirty="0" smtClean="0"/>
              <a:t> begin to cry?</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30. Breaking In pp177-185</a:t>
            </a:r>
            <a:endParaRPr lang="en-US" dirty="0"/>
          </a:p>
        </p:txBody>
      </p:sp>
      <p:sp>
        <p:nvSpPr>
          <p:cNvPr id="3" name="Content Placeholder 2"/>
          <p:cNvSpPr>
            <a:spLocks noGrp="1"/>
          </p:cNvSpPr>
          <p:nvPr>
            <p:ph sz="half" idx="1"/>
          </p:nvPr>
        </p:nvSpPr>
        <p:spPr/>
        <p:txBody>
          <a:bodyPr/>
          <a:lstStyle/>
          <a:p>
            <a:r>
              <a:rPr lang="en-US" dirty="0" smtClean="0"/>
              <a:t>Vocabulary</a:t>
            </a:r>
          </a:p>
          <a:p>
            <a:pPr lvl="1"/>
            <a:r>
              <a:rPr lang="en-US" dirty="0" smtClean="0"/>
              <a:t>horrid</a:t>
            </a:r>
          </a:p>
          <a:p>
            <a:r>
              <a:rPr lang="en-US" dirty="0" smtClean="0"/>
              <a:t>Map Skills</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Why does Salamanca go along with Phoebe’s insane ideas about lunatics and kidnappings?</a:t>
            </a:r>
          </a:p>
          <a:p>
            <a:r>
              <a:rPr lang="en-US" dirty="0" smtClean="0"/>
              <a:t>What did Mrs. Partridge mean when she said she met Phoebe’s brother? Is she just a crazy old lady?</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31. The Photograph pp186-192</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Vocabulary</a:t>
            </a:r>
          </a:p>
          <a:p>
            <a:pPr lvl="1"/>
            <a:r>
              <a:rPr lang="en-US" dirty="0" smtClean="0"/>
              <a:t>pious</a:t>
            </a:r>
          </a:p>
          <a:p>
            <a:pPr lvl="1"/>
            <a:r>
              <a:rPr lang="en-US" dirty="0" err="1" smtClean="0"/>
              <a:t>beserk</a:t>
            </a:r>
            <a:endParaRPr lang="en-US" dirty="0" smtClean="0"/>
          </a:p>
          <a:p>
            <a:r>
              <a:rPr lang="en-US" dirty="0" smtClean="0"/>
              <a:t>Map Skills</a:t>
            </a:r>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Character Development</a:t>
            </a:r>
          </a:p>
          <a:p>
            <a:r>
              <a:rPr lang="en-US" dirty="0" smtClean="0"/>
              <a:t>Figurative Language</a:t>
            </a:r>
          </a:p>
          <a:p>
            <a:r>
              <a:rPr lang="en-US" dirty="0" smtClean="0"/>
              <a:t>“We never know the worth of water until the well is dry.” Explain this quote in your own words. Also, explain how it relates to the story.</a:t>
            </a:r>
          </a:p>
          <a:p>
            <a:r>
              <a:rPr lang="en-US" dirty="0" smtClean="0"/>
              <a:t>The plot thickens. Sergeant </a:t>
            </a:r>
            <a:r>
              <a:rPr lang="en-US" dirty="0" err="1" smtClean="0"/>
              <a:t>Bickle</a:t>
            </a:r>
            <a:r>
              <a:rPr lang="en-US" dirty="0" smtClean="0"/>
              <a:t> has a picture of the ‘lunatic’ on his desk. Is he Sergeant </a:t>
            </a:r>
            <a:r>
              <a:rPr lang="en-US" dirty="0" err="1" smtClean="0"/>
              <a:t>Bickle’s</a:t>
            </a:r>
            <a:r>
              <a:rPr lang="en-US" dirty="0" smtClean="0"/>
              <a:t> son? So why does he keep showing up at the </a:t>
            </a:r>
            <a:r>
              <a:rPr lang="en-US" dirty="0" err="1" smtClean="0"/>
              <a:t>Winterbottoms</a:t>
            </a:r>
            <a:r>
              <a:rPr lang="en-US" dirty="0" smtClean="0"/>
              <a:t>’ house?</a:t>
            </a:r>
          </a:p>
          <a:p>
            <a:r>
              <a:rPr lang="en-US" dirty="0" smtClean="0"/>
              <a:t>Do you think Mr. </a:t>
            </a:r>
            <a:r>
              <a:rPr lang="en-US" dirty="0" err="1" smtClean="0"/>
              <a:t>Birkway</a:t>
            </a:r>
            <a:r>
              <a:rPr lang="en-US" dirty="0" smtClean="0"/>
              <a:t> should have read the journals aloud? Explain.</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32. Chicken and Blackberry Kisses pp193-203</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Vocabulary</a:t>
            </a:r>
          </a:p>
          <a:p>
            <a:r>
              <a:rPr lang="en-US" dirty="0" smtClean="0"/>
              <a:t>Map Skills</a:t>
            </a:r>
          </a:p>
          <a:p>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t>Character Development</a:t>
            </a:r>
          </a:p>
          <a:p>
            <a:r>
              <a:rPr lang="en-US" dirty="0" smtClean="0"/>
              <a:t>Figurative Language</a:t>
            </a:r>
          </a:p>
          <a:p>
            <a:r>
              <a:rPr lang="en-US" dirty="0" smtClean="0"/>
              <a:t>What does Salamanca mean by saying should would realize later that she prayed for the wrong things? What should she be praying for instead?</a:t>
            </a:r>
          </a:p>
          <a:p>
            <a:r>
              <a:rPr lang="en-US" dirty="0" smtClean="0"/>
              <a:t>Where do you think Phoebe went when she left the police station? Why doesn’t she want to speak to Sal?</a:t>
            </a:r>
          </a:p>
          <a:p>
            <a:r>
              <a:rPr lang="en-US" dirty="0" smtClean="0"/>
              <a:t>Explain Mr. </a:t>
            </a:r>
            <a:r>
              <a:rPr lang="en-US" dirty="0" err="1" smtClean="0"/>
              <a:t>Birkway’s</a:t>
            </a:r>
            <a:r>
              <a:rPr lang="en-US" dirty="0" smtClean="0"/>
              <a:t> explanation of symbols in literature.</a:t>
            </a:r>
          </a:p>
          <a:p>
            <a:r>
              <a:rPr lang="en-US" dirty="0" smtClean="0"/>
              <a:t>Do you think Mr. </a:t>
            </a:r>
            <a:r>
              <a:rPr lang="en-US" dirty="0" err="1" smtClean="0"/>
              <a:t>Birkway</a:t>
            </a:r>
            <a:r>
              <a:rPr lang="en-US" dirty="0" smtClean="0"/>
              <a:t> regrets reading the journals aloud? What was his motivation for reading them?</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33. The Visitor pp204-208</a:t>
            </a:r>
            <a:endParaRPr lang="en-US" dirty="0"/>
          </a:p>
        </p:txBody>
      </p:sp>
      <p:sp>
        <p:nvSpPr>
          <p:cNvPr id="3" name="Content Placeholder 2"/>
          <p:cNvSpPr>
            <a:spLocks noGrp="1"/>
          </p:cNvSpPr>
          <p:nvPr>
            <p:ph sz="half" idx="1"/>
          </p:nvPr>
        </p:nvSpPr>
        <p:spPr/>
        <p:txBody>
          <a:bodyPr/>
          <a:lstStyle/>
          <a:p>
            <a:r>
              <a:rPr lang="en-US" dirty="0" smtClean="0"/>
              <a:t>Vocabulary</a:t>
            </a:r>
          </a:p>
          <a:p>
            <a:r>
              <a:rPr lang="en-US" dirty="0" smtClean="0"/>
              <a:t>Map Skills</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What plan do you think the girls devised?</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34. Old Faithful pp209-212</a:t>
            </a:r>
            <a:endParaRPr lang="en-US" dirty="0"/>
          </a:p>
        </p:txBody>
      </p:sp>
      <p:sp>
        <p:nvSpPr>
          <p:cNvPr id="3" name="Content Placeholder 2"/>
          <p:cNvSpPr>
            <a:spLocks noGrp="1"/>
          </p:cNvSpPr>
          <p:nvPr>
            <p:ph sz="half" idx="1"/>
          </p:nvPr>
        </p:nvSpPr>
        <p:spPr/>
        <p:txBody>
          <a:bodyPr/>
          <a:lstStyle/>
          <a:p>
            <a:r>
              <a:rPr lang="en-US" dirty="0" smtClean="0"/>
              <a:t>Vocabulary</a:t>
            </a:r>
          </a:p>
          <a:p>
            <a:r>
              <a:rPr lang="en-US" dirty="0" smtClean="0"/>
              <a:t>Map Skills</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Why was it one of the best and worst days in Gram’s and </a:t>
            </a:r>
            <a:r>
              <a:rPr lang="en-US" dirty="0" err="1" smtClean="0"/>
              <a:t>Gramp’s</a:t>
            </a:r>
            <a:r>
              <a:rPr lang="en-US" dirty="0" smtClean="0"/>
              <a:t> life?</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35. The Plan pp213-219</a:t>
            </a:r>
            <a:endParaRPr lang="en-US" dirty="0"/>
          </a:p>
        </p:txBody>
      </p:sp>
      <p:sp>
        <p:nvSpPr>
          <p:cNvPr id="3" name="Content Placeholder 2"/>
          <p:cNvSpPr>
            <a:spLocks noGrp="1"/>
          </p:cNvSpPr>
          <p:nvPr>
            <p:ph sz="half" idx="1"/>
          </p:nvPr>
        </p:nvSpPr>
        <p:spPr/>
        <p:txBody>
          <a:bodyPr/>
          <a:lstStyle/>
          <a:p>
            <a:r>
              <a:rPr lang="en-US" dirty="0" smtClean="0"/>
              <a:t>Vocabulary</a:t>
            </a:r>
          </a:p>
          <a:p>
            <a:pPr lvl="1"/>
            <a:r>
              <a:rPr lang="en-US" dirty="0" smtClean="0"/>
              <a:t>ogling</a:t>
            </a:r>
          </a:p>
          <a:p>
            <a:pPr lvl="1"/>
            <a:r>
              <a:rPr lang="en-US" dirty="0" smtClean="0"/>
              <a:t>defying</a:t>
            </a:r>
          </a:p>
          <a:p>
            <a:pPr lvl="1"/>
            <a:r>
              <a:rPr lang="en-US" dirty="0" smtClean="0"/>
              <a:t>badgered</a:t>
            </a:r>
          </a:p>
          <a:p>
            <a:r>
              <a:rPr lang="en-US" dirty="0" smtClean="0"/>
              <a:t>Map Skills</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How will the girls ‘nail’ Mike the Lunatic? What do you think they will discover?</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36. The Visit pp220-222</a:t>
            </a:r>
            <a:endParaRPr lang="en-US" dirty="0"/>
          </a:p>
        </p:txBody>
      </p:sp>
      <p:sp>
        <p:nvSpPr>
          <p:cNvPr id="3" name="Content Placeholder 2"/>
          <p:cNvSpPr>
            <a:spLocks noGrp="1"/>
          </p:cNvSpPr>
          <p:nvPr>
            <p:ph sz="half" idx="1"/>
          </p:nvPr>
        </p:nvSpPr>
        <p:spPr/>
        <p:txBody>
          <a:bodyPr/>
          <a:lstStyle/>
          <a:p>
            <a:r>
              <a:rPr lang="en-US" dirty="0" smtClean="0"/>
              <a:t>Vocabulary</a:t>
            </a:r>
          </a:p>
          <a:p>
            <a:pPr lvl="1"/>
            <a:r>
              <a:rPr lang="en-US" dirty="0" smtClean="0"/>
              <a:t>percolating</a:t>
            </a:r>
          </a:p>
          <a:p>
            <a:r>
              <a:rPr lang="en-US" dirty="0" smtClean="0"/>
              <a:t>Map Skills</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Who is Ben going to see at the hospital?</a:t>
            </a:r>
          </a:p>
          <a:p>
            <a:r>
              <a:rPr lang="en-US" dirty="0" smtClean="0"/>
              <a:t>Why would Phoebe’s mom be kissing the lunatic?</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37. A Kiss pp223-225</a:t>
            </a:r>
            <a:endParaRPr lang="en-US" dirty="0"/>
          </a:p>
        </p:txBody>
      </p:sp>
      <p:sp>
        <p:nvSpPr>
          <p:cNvPr id="3" name="Content Placeholder 2"/>
          <p:cNvSpPr>
            <a:spLocks noGrp="1"/>
          </p:cNvSpPr>
          <p:nvPr>
            <p:ph sz="half" idx="1"/>
          </p:nvPr>
        </p:nvSpPr>
        <p:spPr/>
        <p:txBody>
          <a:bodyPr/>
          <a:lstStyle/>
          <a:p>
            <a:r>
              <a:rPr lang="en-US" dirty="0" smtClean="0"/>
              <a:t>Vocabulary</a:t>
            </a:r>
          </a:p>
          <a:p>
            <a:r>
              <a:rPr lang="en-US" dirty="0" smtClean="0"/>
              <a:t>Map Skills</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Why do you think Ben never mentioned that his mother was in the psychiatric ward at the hospital? Why do you think she is there?</a:t>
            </a:r>
          </a:p>
          <a:p>
            <a:r>
              <a:rPr lang="en-US" dirty="0" smtClean="0"/>
              <a:t>What will Phoebe do now?</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The </a:t>
            </a:r>
            <a:r>
              <a:rPr lang="en-US" dirty="0" err="1" smtClean="0"/>
              <a:t>Chickabiddy</a:t>
            </a:r>
            <a:r>
              <a:rPr lang="en-US" dirty="0" smtClean="0"/>
              <a:t> Starts a Story pp4-8</a:t>
            </a:r>
            <a:endParaRPr lang="en-US" dirty="0"/>
          </a:p>
        </p:txBody>
      </p:sp>
      <p:sp>
        <p:nvSpPr>
          <p:cNvPr id="3" name="Content Placeholder 2"/>
          <p:cNvSpPr>
            <a:spLocks noGrp="1"/>
          </p:cNvSpPr>
          <p:nvPr>
            <p:ph sz="half" idx="1"/>
          </p:nvPr>
        </p:nvSpPr>
        <p:spPr/>
        <p:txBody>
          <a:bodyPr/>
          <a:lstStyle/>
          <a:p>
            <a:r>
              <a:rPr lang="en-US" dirty="0" smtClean="0"/>
              <a:t>Vocabulary</a:t>
            </a:r>
          </a:p>
          <a:p>
            <a:pPr lvl="1"/>
            <a:r>
              <a:rPr lang="en-US" dirty="0" smtClean="0"/>
              <a:t>tottery</a:t>
            </a:r>
          </a:p>
          <a:p>
            <a:pPr lvl="1"/>
            <a:r>
              <a:rPr lang="en-US" dirty="0" smtClean="0"/>
              <a:t>walloping</a:t>
            </a:r>
          </a:p>
          <a:p>
            <a:pPr lvl="1"/>
            <a:r>
              <a:rPr lang="en-US" dirty="0" smtClean="0"/>
              <a:t>ornery</a:t>
            </a:r>
          </a:p>
          <a:p>
            <a:r>
              <a:rPr lang="en-US" dirty="0" smtClean="0"/>
              <a:t>Map Skills</a:t>
            </a:r>
          </a:p>
          <a:p>
            <a:pPr lvl="1"/>
            <a:r>
              <a:rPr lang="en-US" dirty="0" smtClean="0"/>
              <a:t>Lewiston, Idaho</a:t>
            </a:r>
          </a:p>
          <a:p>
            <a:pPr lvl="1"/>
            <a:r>
              <a:rPr lang="en-US" dirty="0" err="1" smtClean="0"/>
              <a:t>Bybanks</a:t>
            </a:r>
            <a:r>
              <a:rPr lang="en-US" dirty="0" smtClean="0"/>
              <a:t>, Kentucky</a:t>
            </a:r>
          </a:p>
          <a:p>
            <a:pPr lvl="1"/>
            <a:r>
              <a:rPr lang="en-US" dirty="0" smtClean="0"/>
              <a:t>Euclid, Ohio</a:t>
            </a:r>
          </a:p>
          <a:p>
            <a:pPr lvl="1"/>
            <a:r>
              <a:rPr lang="en-US" dirty="0" smtClean="0"/>
              <a:t>Seneca Tribe Territory</a:t>
            </a:r>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What is the story with Salamanca’s mother?</a:t>
            </a:r>
          </a:p>
          <a:p>
            <a:r>
              <a:rPr lang="en-US" dirty="0" smtClean="0"/>
              <a:t>Why do you think Salamanca chooses to tell a story about Phoebe </a:t>
            </a:r>
            <a:r>
              <a:rPr lang="en-US" dirty="0" err="1" smtClean="0"/>
              <a:t>Winterbottom</a:t>
            </a:r>
            <a:r>
              <a:rPr lang="en-US" dirty="0" smtClean="0"/>
              <a:t>?</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38. Spit pp226-229</a:t>
            </a:r>
            <a:endParaRPr lang="en-US" dirty="0"/>
          </a:p>
        </p:txBody>
      </p:sp>
      <p:sp>
        <p:nvSpPr>
          <p:cNvPr id="3" name="Content Placeholder 2"/>
          <p:cNvSpPr>
            <a:spLocks noGrp="1"/>
          </p:cNvSpPr>
          <p:nvPr>
            <p:ph sz="half" idx="1"/>
          </p:nvPr>
        </p:nvSpPr>
        <p:spPr/>
        <p:txBody>
          <a:bodyPr/>
          <a:lstStyle/>
          <a:p>
            <a:r>
              <a:rPr lang="en-US" dirty="0" smtClean="0"/>
              <a:t>Vocabulary</a:t>
            </a:r>
          </a:p>
          <a:p>
            <a:pPr lvl="1"/>
            <a:r>
              <a:rPr lang="en-US" dirty="0" smtClean="0"/>
              <a:t>prejudgment</a:t>
            </a:r>
          </a:p>
          <a:p>
            <a:pPr lvl="1"/>
            <a:r>
              <a:rPr lang="en-US" dirty="0" smtClean="0"/>
              <a:t>agitated</a:t>
            </a:r>
          </a:p>
          <a:p>
            <a:r>
              <a:rPr lang="en-US" dirty="0" smtClean="0"/>
              <a:t>Map Skills</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Who does Phoebe think her mom is bringing home? What about her dad?</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39. Homecoming pp230-237</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Vocabulary</a:t>
            </a:r>
          </a:p>
          <a:p>
            <a:r>
              <a:rPr lang="en-US" dirty="0" smtClean="0"/>
              <a:t>Map Skills</a:t>
            </a:r>
          </a:p>
          <a:p>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Character Development</a:t>
            </a:r>
          </a:p>
          <a:p>
            <a:r>
              <a:rPr lang="en-US" dirty="0" smtClean="0"/>
              <a:t>Figurative Language</a:t>
            </a:r>
          </a:p>
          <a:p>
            <a:r>
              <a:rPr lang="en-US" dirty="0" smtClean="0"/>
              <a:t>What do you think about Mrs. </a:t>
            </a:r>
            <a:r>
              <a:rPr lang="en-US" dirty="0" err="1" smtClean="0"/>
              <a:t>Winterbottom’s</a:t>
            </a:r>
            <a:r>
              <a:rPr lang="en-US" dirty="0" smtClean="0"/>
              <a:t> news? Tell how you think each family member will respond based on evidence from the story.</a:t>
            </a:r>
          </a:p>
          <a:p>
            <a:r>
              <a:rPr lang="en-US" dirty="0" smtClean="0"/>
              <a:t>Did you ever suspect that it was Mrs. Partridge who was leaving the notes on the front porch? Think back to Ben tripping. How does that scene connect?</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 The Gifts pp238-242</a:t>
            </a:r>
            <a:endParaRPr lang="en-US" dirty="0"/>
          </a:p>
        </p:txBody>
      </p:sp>
      <p:sp>
        <p:nvSpPr>
          <p:cNvPr id="3" name="Content Placeholder 2"/>
          <p:cNvSpPr>
            <a:spLocks noGrp="1"/>
          </p:cNvSpPr>
          <p:nvPr>
            <p:ph sz="half" idx="1"/>
          </p:nvPr>
        </p:nvSpPr>
        <p:spPr/>
        <p:txBody>
          <a:bodyPr/>
          <a:lstStyle/>
          <a:p>
            <a:r>
              <a:rPr lang="en-US" dirty="0" smtClean="0"/>
              <a:t>Vocabulary</a:t>
            </a:r>
          </a:p>
          <a:p>
            <a:pPr lvl="1"/>
            <a:r>
              <a:rPr lang="en-US" dirty="0" smtClean="0"/>
              <a:t>bountiful</a:t>
            </a:r>
          </a:p>
          <a:p>
            <a:r>
              <a:rPr lang="en-US" dirty="0" smtClean="0"/>
              <a:t>Map Skills</a:t>
            </a:r>
          </a:p>
          <a:p>
            <a:pPr>
              <a:buNone/>
            </a:pPr>
            <a:endParaRPr lang="en-US" dirty="0" smtClean="0"/>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Recall back a few chapters when Sal and her Gram and Gramps were at Old Faithful in Yellowstone. She said it was one of the best and worst days in her grandparents’ lives. Why?</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41. The Overlook pp243-249</a:t>
            </a:r>
            <a:endParaRPr lang="en-US" dirty="0"/>
          </a:p>
        </p:txBody>
      </p:sp>
      <p:sp>
        <p:nvSpPr>
          <p:cNvPr id="3" name="Content Placeholder 2"/>
          <p:cNvSpPr>
            <a:spLocks noGrp="1"/>
          </p:cNvSpPr>
          <p:nvPr>
            <p:ph sz="half" idx="1"/>
          </p:nvPr>
        </p:nvSpPr>
        <p:spPr/>
        <p:txBody>
          <a:bodyPr/>
          <a:lstStyle/>
          <a:p>
            <a:r>
              <a:rPr lang="en-US" dirty="0" smtClean="0"/>
              <a:t>Vocabulary</a:t>
            </a:r>
          </a:p>
          <a:p>
            <a:pPr lvl="1"/>
            <a:r>
              <a:rPr lang="en-US" dirty="0" smtClean="0"/>
              <a:t>dissuade</a:t>
            </a:r>
          </a:p>
          <a:p>
            <a:r>
              <a:rPr lang="en-US" dirty="0" smtClean="0"/>
              <a:t>Map Skills</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Will Gram survive?</a:t>
            </a:r>
          </a:p>
          <a:p>
            <a:r>
              <a:rPr lang="en-US" dirty="0" smtClean="0"/>
              <a:t>Who is the only person to have survived the bus accident?</a:t>
            </a:r>
          </a:p>
          <a:p>
            <a:r>
              <a:rPr lang="en-US" dirty="0" smtClean="0"/>
              <a:t>Why did Gram and Gramps take Salamanca on this trip?</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42. The Bus and the Willow pp250-254</a:t>
            </a:r>
            <a:endParaRPr lang="en-US" dirty="0"/>
          </a:p>
        </p:txBody>
      </p:sp>
      <p:sp>
        <p:nvSpPr>
          <p:cNvPr id="3" name="Content Placeholder 2"/>
          <p:cNvSpPr>
            <a:spLocks noGrp="1"/>
          </p:cNvSpPr>
          <p:nvPr>
            <p:ph sz="half" idx="1"/>
          </p:nvPr>
        </p:nvSpPr>
        <p:spPr/>
        <p:txBody>
          <a:bodyPr/>
          <a:lstStyle/>
          <a:p>
            <a:r>
              <a:rPr lang="en-US" dirty="0" smtClean="0"/>
              <a:t>Vocabulary</a:t>
            </a:r>
          </a:p>
          <a:p>
            <a:r>
              <a:rPr lang="en-US" dirty="0" smtClean="0"/>
              <a:t>Map Skills</a:t>
            </a:r>
          </a:p>
          <a:p>
            <a:pPr lvl="1"/>
            <a:r>
              <a:rPr lang="en-US" dirty="0" smtClean="0"/>
              <a:t>Snake River</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Why did Salamanca make the journey to Lewiston, Idaho?</a:t>
            </a:r>
          </a:p>
          <a:p>
            <a:r>
              <a:rPr lang="en-US" dirty="0" smtClean="0"/>
              <a:t>Will the sheriff take her to jail?</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43. Our Gooseberry pp255-259</a:t>
            </a:r>
            <a:endParaRPr lang="en-US" dirty="0"/>
          </a:p>
        </p:txBody>
      </p:sp>
      <p:sp>
        <p:nvSpPr>
          <p:cNvPr id="3" name="Content Placeholder 2"/>
          <p:cNvSpPr>
            <a:spLocks noGrp="1"/>
          </p:cNvSpPr>
          <p:nvPr>
            <p:ph sz="half" idx="1"/>
          </p:nvPr>
        </p:nvSpPr>
        <p:spPr/>
        <p:txBody>
          <a:bodyPr/>
          <a:lstStyle/>
          <a:p>
            <a:r>
              <a:rPr lang="en-US" dirty="0" smtClean="0"/>
              <a:t>Vocabulary</a:t>
            </a:r>
          </a:p>
          <a:p>
            <a:r>
              <a:rPr lang="en-US" dirty="0" smtClean="0"/>
              <a:t>Map Skills</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Take a moment to write your thoughts.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44. </a:t>
            </a:r>
            <a:r>
              <a:rPr lang="en-US" dirty="0" err="1" smtClean="0"/>
              <a:t>Bybanks</a:t>
            </a:r>
            <a:r>
              <a:rPr lang="en-US" dirty="0" smtClean="0"/>
              <a:t> pp260-266</a:t>
            </a:r>
            <a:endParaRPr lang="en-US" dirty="0"/>
          </a:p>
        </p:txBody>
      </p:sp>
      <p:sp>
        <p:nvSpPr>
          <p:cNvPr id="3" name="Content Placeholder 2"/>
          <p:cNvSpPr>
            <a:spLocks noGrp="1"/>
          </p:cNvSpPr>
          <p:nvPr>
            <p:ph sz="half" idx="1"/>
          </p:nvPr>
        </p:nvSpPr>
        <p:spPr/>
        <p:txBody>
          <a:bodyPr/>
          <a:lstStyle/>
          <a:p>
            <a:r>
              <a:rPr lang="en-US" dirty="0" smtClean="0"/>
              <a:t>Vocabulary</a:t>
            </a:r>
          </a:p>
          <a:p>
            <a:r>
              <a:rPr lang="en-US" dirty="0" smtClean="0"/>
              <a:t>Map Skills</a:t>
            </a:r>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Final thoughts?</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Novel Projects</a:t>
            </a:r>
            <a:endParaRPr lang="en-US" dirty="0"/>
          </a:p>
        </p:txBody>
      </p:sp>
      <p:sp>
        <p:nvSpPr>
          <p:cNvPr id="3" name="Content Placeholder 2"/>
          <p:cNvSpPr>
            <a:spLocks noGrp="1"/>
          </p:cNvSpPr>
          <p:nvPr>
            <p:ph sz="quarter" idx="1"/>
          </p:nvPr>
        </p:nvSpPr>
        <p:spPr/>
        <p:txBody>
          <a:bodyPr/>
          <a:lstStyle/>
          <a:p>
            <a:r>
              <a:rPr lang="en-US" dirty="0" smtClean="0"/>
              <a:t>Response to Literature</a:t>
            </a:r>
          </a:p>
          <a:p>
            <a:r>
              <a:rPr lang="en-US" dirty="0" smtClean="0"/>
              <a:t>Narrative</a:t>
            </a:r>
          </a:p>
          <a:p>
            <a:pPr lvl="1"/>
            <a:r>
              <a:rPr lang="en-US" dirty="0" smtClean="0"/>
              <a:t>Write an adventure about when Phoebe and Ben come to </a:t>
            </a:r>
            <a:r>
              <a:rPr lang="en-US" dirty="0" err="1" smtClean="0"/>
              <a:t>Bybanks</a:t>
            </a:r>
            <a:r>
              <a:rPr lang="en-US" dirty="0" smtClean="0"/>
              <a:t> for a visit</a:t>
            </a:r>
          </a:p>
          <a:p>
            <a:r>
              <a:rPr lang="en-US" dirty="0" smtClean="0"/>
              <a:t>Persuasive</a:t>
            </a:r>
            <a:endParaRPr lang="en-US" dirty="0"/>
          </a:p>
        </p:txBody>
      </p:sp>
      <p:pic>
        <p:nvPicPr>
          <p:cNvPr id="4" name="Picture 2" descr="http://blog.schoollibraryjournal.com/afuse8production/files/2012/05/WalkTwoMoons2.jpg"/>
          <p:cNvPicPr>
            <a:picLocks noChangeAspect="1" noChangeArrowheads="1"/>
          </p:cNvPicPr>
          <p:nvPr/>
        </p:nvPicPr>
        <p:blipFill>
          <a:blip r:embed="rId2" cstate="print"/>
          <a:srcRect/>
          <a:stretch>
            <a:fillRect/>
          </a:stretch>
        </p:blipFill>
        <p:spPr bwMode="auto">
          <a:xfrm>
            <a:off x="304800" y="228600"/>
            <a:ext cx="666322" cy="990600"/>
          </a:xfrm>
          <a:prstGeom prst="rect">
            <a:avLst/>
          </a:prstGeom>
          <a:noFill/>
        </p:spPr>
      </p:pic>
      <p:pic>
        <p:nvPicPr>
          <p:cNvPr id="5" name="Picture 2" descr="http://blog.schoollibraryjournal.com/afuse8production/files/2012/05/WalkTwoMoons2.jpg"/>
          <p:cNvPicPr>
            <a:picLocks noChangeAspect="1" noChangeArrowheads="1"/>
          </p:cNvPicPr>
          <p:nvPr/>
        </p:nvPicPr>
        <p:blipFill>
          <a:blip r:embed="rId2" cstate="print"/>
          <a:srcRect/>
          <a:stretch>
            <a:fillRect/>
          </a:stretch>
        </p:blipFill>
        <p:spPr bwMode="auto">
          <a:xfrm>
            <a:off x="8153400" y="228600"/>
            <a:ext cx="666322" cy="990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Bravery pp9-14</a:t>
            </a:r>
            <a:endParaRPr lang="en-US" dirty="0"/>
          </a:p>
        </p:txBody>
      </p:sp>
      <p:sp>
        <p:nvSpPr>
          <p:cNvPr id="3" name="Content Placeholder 2"/>
          <p:cNvSpPr>
            <a:spLocks noGrp="1"/>
          </p:cNvSpPr>
          <p:nvPr>
            <p:ph sz="half" idx="1"/>
          </p:nvPr>
        </p:nvSpPr>
        <p:spPr/>
        <p:txBody>
          <a:bodyPr/>
          <a:lstStyle/>
          <a:p>
            <a:r>
              <a:rPr lang="en-US" dirty="0" smtClean="0"/>
              <a:t>Vocabulary</a:t>
            </a:r>
          </a:p>
          <a:p>
            <a:pPr lvl="1"/>
            <a:r>
              <a:rPr lang="en-US" dirty="0" err="1" smtClean="0"/>
              <a:t>wang</a:t>
            </a:r>
            <a:r>
              <a:rPr lang="en-US" dirty="0" smtClean="0"/>
              <a:t>-doodle</a:t>
            </a:r>
          </a:p>
          <a:p>
            <a:pPr lvl="1"/>
            <a:r>
              <a:rPr lang="en-US" dirty="0" smtClean="0"/>
              <a:t>omnipotent</a:t>
            </a:r>
          </a:p>
          <a:p>
            <a:pPr lvl="1"/>
            <a:r>
              <a:rPr lang="en-US" dirty="0" smtClean="0"/>
              <a:t>dignified</a:t>
            </a:r>
          </a:p>
          <a:p>
            <a:pPr lvl="1"/>
            <a:r>
              <a:rPr lang="en-US" dirty="0" smtClean="0"/>
              <a:t>respectable</a:t>
            </a:r>
          </a:p>
          <a:p>
            <a:r>
              <a:rPr lang="en-US" dirty="0" smtClean="0"/>
              <a:t>Map Skills</a:t>
            </a:r>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Why do you think Phoebe stares out the window?</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That’s What I’m Telling You pp15-21</a:t>
            </a:r>
            <a:endParaRPr lang="en-US" dirty="0"/>
          </a:p>
        </p:txBody>
      </p:sp>
      <p:sp>
        <p:nvSpPr>
          <p:cNvPr id="3" name="Content Placeholder 2"/>
          <p:cNvSpPr>
            <a:spLocks noGrp="1"/>
          </p:cNvSpPr>
          <p:nvPr>
            <p:ph sz="half" idx="1"/>
          </p:nvPr>
        </p:nvSpPr>
        <p:spPr/>
        <p:txBody>
          <a:bodyPr/>
          <a:lstStyle/>
          <a:p>
            <a:r>
              <a:rPr lang="en-US" dirty="0" smtClean="0"/>
              <a:t>Vocabulary</a:t>
            </a:r>
          </a:p>
          <a:p>
            <a:pPr lvl="1"/>
            <a:r>
              <a:rPr lang="en-US" dirty="0" smtClean="0"/>
              <a:t>astounding</a:t>
            </a:r>
          </a:p>
          <a:p>
            <a:pPr lvl="1"/>
            <a:r>
              <a:rPr lang="en-US" dirty="0" smtClean="0"/>
              <a:t>remarkable</a:t>
            </a:r>
          </a:p>
          <a:p>
            <a:r>
              <a:rPr lang="en-US" dirty="0" smtClean="0"/>
              <a:t>Map Skills</a:t>
            </a:r>
          </a:p>
          <a:p>
            <a:endParaRPr lang="en-US" dirty="0"/>
          </a:p>
        </p:txBody>
      </p:sp>
      <p:sp>
        <p:nvSpPr>
          <p:cNvPr id="4" name="Content Placeholder 3"/>
          <p:cNvSpPr>
            <a:spLocks noGrp="1"/>
          </p:cNvSpPr>
          <p:nvPr>
            <p:ph sz="half" idx="2"/>
          </p:nvPr>
        </p:nvSpPr>
        <p:spPr/>
        <p:txBody>
          <a:bodyPr/>
          <a:lstStyle/>
          <a:p>
            <a:r>
              <a:rPr lang="en-US" dirty="0" smtClean="0"/>
              <a:t>Character Development</a:t>
            </a:r>
          </a:p>
          <a:p>
            <a:r>
              <a:rPr lang="en-US" dirty="0" smtClean="0"/>
              <a:t>Figurative Language</a:t>
            </a:r>
          </a:p>
          <a:p>
            <a:r>
              <a:rPr lang="en-US" dirty="0" smtClean="0"/>
              <a:t>What do you think happened to Mr. Cadaver?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 Damsel in Distress pp22-25</a:t>
            </a:r>
            <a:endParaRPr lang="en-US" dirty="0"/>
          </a:p>
        </p:txBody>
      </p:sp>
      <p:sp>
        <p:nvSpPr>
          <p:cNvPr id="3" name="Content Placeholder 2"/>
          <p:cNvSpPr>
            <a:spLocks noGrp="1"/>
          </p:cNvSpPr>
          <p:nvPr>
            <p:ph sz="half" idx="1"/>
          </p:nvPr>
        </p:nvSpPr>
        <p:spPr/>
        <p:txBody>
          <a:bodyPr/>
          <a:lstStyle/>
          <a:p>
            <a:r>
              <a:rPr lang="en-US" dirty="0" smtClean="0"/>
              <a:t>Vocabulary</a:t>
            </a:r>
          </a:p>
          <a:p>
            <a:pPr lvl="1"/>
            <a:r>
              <a:rPr lang="en-US" dirty="0" smtClean="0"/>
              <a:t>gallantly</a:t>
            </a:r>
          </a:p>
          <a:p>
            <a:r>
              <a:rPr lang="en-US" dirty="0" smtClean="0"/>
              <a:t>Map Skills</a:t>
            </a:r>
          </a:p>
          <a:p>
            <a:pPr lvl="1"/>
            <a:r>
              <a:rPr lang="en-US" dirty="0" smtClean="0"/>
              <a:t>Washington, D.C.</a:t>
            </a:r>
          </a:p>
          <a:p>
            <a:pPr lvl="1"/>
            <a:r>
              <a:rPr lang="en-US" dirty="0" smtClean="0"/>
              <a:t>Philadelphia</a:t>
            </a:r>
          </a:p>
          <a:p>
            <a:endParaRPr lang="en-US" dirty="0"/>
          </a:p>
        </p:txBody>
      </p:sp>
      <p:sp>
        <p:nvSpPr>
          <p:cNvPr id="4" name="Content Placeholder 3"/>
          <p:cNvSpPr>
            <a:spLocks noGrp="1"/>
          </p:cNvSpPr>
          <p:nvPr>
            <p:ph sz="half" idx="2"/>
          </p:nvPr>
        </p:nvSpPr>
        <p:spPr/>
        <p:txBody>
          <a:bodyPr/>
          <a:lstStyle/>
          <a:p>
            <a:r>
              <a:rPr lang="en-US" dirty="0" smtClean="0"/>
              <a:t>Character Development: Grams and Gramps</a:t>
            </a:r>
          </a:p>
          <a:p>
            <a:r>
              <a:rPr lang="en-US" dirty="0" smtClean="0"/>
              <a:t>Figurative Language</a:t>
            </a:r>
          </a:p>
          <a:p>
            <a:r>
              <a:rPr lang="en-US" dirty="0" smtClean="0"/>
              <a:t>Why did Sal choose to share this story about her grandparents?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Blackberries pp26-32</a:t>
            </a:r>
            <a:endParaRPr lang="en-US" dirty="0"/>
          </a:p>
        </p:txBody>
      </p:sp>
      <p:sp>
        <p:nvSpPr>
          <p:cNvPr id="3" name="Content Placeholder 2"/>
          <p:cNvSpPr>
            <a:spLocks noGrp="1"/>
          </p:cNvSpPr>
          <p:nvPr>
            <p:ph sz="half" idx="1"/>
          </p:nvPr>
        </p:nvSpPr>
        <p:spPr/>
        <p:txBody>
          <a:bodyPr>
            <a:normAutofit fontScale="92500"/>
          </a:bodyPr>
          <a:lstStyle/>
          <a:p>
            <a:r>
              <a:rPr lang="en-US" dirty="0" smtClean="0"/>
              <a:t>Vocabulary</a:t>
            </a:r>
          </a:p>
          <a:p>
            <a:pPr lvl="1"/>
            <a:r>
              <a:rPr lang="en-US" dirty="0" smtClean="0"/>
              <a:t>diabolical</a:t>
            </a:r>
          </a:p>
          <a:p>
            <a:pPr lvl="1"/>
            <a:r>
              <a:rPr lang="en-US" dirty="0" smtClean="0"/>
              <a:t>divulge</a:t>
            </a:r>
          </a:p>
          <a:p>
            <a:pPr lvl="1"/>
            <a:r>
              <a:rPr lang="en-US" dirty="0" smtClean="0"/>
              <a:t>cholesterol</a:t>
            </a:r>
          </a:p>
          <a:p>
            <a:r>
              <a:rPr lang="en-US" dirty="0" smtClean="0"/>
              <a:t>Map Skills</a:t>
            </a:r>
          </a:p>
          <a:p>
            <a:endParaRPr lang="en-US" dirty="0"/>
          </a:p>
        </p:txBody>
      </p:sp>
      <p:sp>
        <p:nvSpPr>
          <p:cNvPr id="4" name="Content Placeholder 3"/>
          <p:cNvSpPr>
            <a:spLocks noGrp="1"/>
          </p:cNvSpPr>
          <p:nvPr>
            <p:ph sz="half" idx="2"/>
          </p:nvPr>
        </p:nvSpPr>
        <p:spPr/>
        <p:txBody>
          <a:bodyPr>
            <a:normAutofit fontScale="92500"/>
          </a:bodyPr>
          <a:lstStyle/>
          <a:p>
            <a:r>
              <a:rPr lang="en-US" dirty="0" smtClean="0"/>
              <a:t>Character Development</a:t>
            </a:r>
          </a:p>
          <a:p>
            <a:r>
              <a:rPr lang="en-US" dirty="0" smtClean="0"/>
              <a:t>Figurative Language</a:t>
            </a:r>
          </a:p>
          <a:p>
            <a:r>
              <a:rPr lang="en-US" dirty="0" smtClean="0"/>
              <a:t>What did eating blackberry pie remind Salamanca of?</a:t>
            </a:r>
          </a:p>
          <a:p>
            <a:r>
              <a:rPr lang="en-US" dirty="0" smtClean="0"/>
              <a:t>Why did she feel betrayed when her mother said that she was almost as good s her father?</a:t>
            </a:r>
          </a:p>
          <a:p>
            <a:r>
              <a:rPr lang="en-US" dirty="0" smtClean="0"/>
              <a:t>Why does Sal want to believe that Mrs. Cadaver killed her husband?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Ill-ah-n0-way pp33-37</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Vocabulary</a:t>
            </a:r>
          </a:p>
          <a:p>
            <a:r>
              <a:rPr lang="en-US" dirty="0" smtClean="0"/>
              <a:t>Map Skills</a:t>
            </a:r>
          </a:p>
          <a:p>
            <a:pPr lvl="1"/>
            <a:r>
              <a:rPr lang="en-US" dirty="0" smtClean="0"/>
              <a:t>Elkhart, Indiana</a:t>
            </a:r>
          </a:p>
          <a:p>
            <a:pPr lvl="1"/>
            <a:r>
              <a:rPr lang="en-US" dirty="0" smtClean="0"/>
              <a:t>South Bend, Indiana</a:t>
            </a:r>
          </a:p>
          <a:p>
            <a:pPr lvl="1"/>
            <a:r>
              <a:rPr lang="en-US" dirty="0" smtClean="0"/>
              <a:t>Lake Michigan</a:t>
            </a:r>
          </a:p>
          <a:p>
            <a:pPr lvl="1"/>
            <a:r>
              <a:rPr lang="en-US" dirty="0" smtClean="0"/>
              <a:t>Chicago, Illinois</a:t>
            </a:r>
          </a:p>
          <a:p>
            <a:pPr lvl="1"/>
            <a:r>
              <a:rPr lang="en-US" dirty="0" smtClean="0"/>
              <a:t>Wisconsin</a:t>
            </a:r>
          </a:p>
          <a:p>
            <a:pPr lvl="1"/>
            <a:r>
              <a:rPr lang="en-US" dirty="0" smtClean="0"/>
              <a:t>Minnesota</a:t>
            </a:r>
          </a:p>
          <a:p>
            <a:pPr lvl="1"/>
            <a:r>
              <a:rPr lang="en-US" dirty="0" smtClean="0"/>
              <a:t>South Dakota</a:t>
            </a:r>
          </a:p>
          <a:p>
            <a:pPr lvl="1"/>
            <a:r>
              <a:rPr lang="en-US" dirty="0" smtClean="0"/>
              <a:t>Wyoming</a:t>
            </a:r>
          </a:p>
          <a:p>
            <a:pPr lvl="1"/>
            <a:r>
              <a:rPr lang="en-US" dirty="0" smtClean="0"/>
              <a:t>Montana</a:t>
            </a:r>
          </a:p>
          <a:p>
            <a:pPr lvl="1"/>
            <a:r>
              <a:rPr lang="en-US" dirty="0" smtClean="0"/>
              <a:t>Rocky Mountains</a:t>
            </a:r>
          </a:p>
          <a:p>
            <a:pPr lvl="1"/>
            <a:r>
              <a:rPr lang="en-US" dirty="0" smtClean="0"/>
              <a:t>Badlands</a:t>
            </a:r>
          </a:p>
          <a:p>
            <a:pPr lvl="1"/>
            <a:r>
              <a:rPr lang="en-US" dirty="0" smtClean="0"/>
              <a:t>Black Hills</a:t>
            </a:r>
          </a:p>
          <a:p>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Character Development</a:t>
            </a:r>
          </a:p>
          <a:p>
            <a:r>
              <a:rPr lang="en-US" dirty="0" smtClean="0"/>
              <a:t>Figurative Language</a:t>
            </a:r>
          </a:p>
          <a:p>
            <a:r>
              <a:rPr lang="en-US" dirty="0" smtClean="0"/>
              <a:t>Why do you think Salamanca’s mother left?</a:t>
            </a:r>
          </a:p>
          <a:p>
            <a:r>
              <a:rPr lang="en-US" dirty="0" smtClean="0"/>
              <a:t>How does telling Phoebe’s story unveil Sal’s?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193</TotalTime>
  <Words>2041</Words>
  <Application>Microsoft Office PowerPoint</Application>
  <PresentationFormat>On-screen Show (4:3)</PresentationFormat>
  <Paragraphs>392</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Civic</vt:lpstr>
      <vt:lpstr>Walk Two Moons</vt:lpstr>
      <vt:lpstr>Sharon Creech</vt:lpstr>
      <vt:lpstr>1. A Face at the Window pp1-3</vt:lpstr>
      <vt:lpstr>2. The Chickabiddy Starts a Story pp4-8</vt:lpstr>
      <vt:lpstr>3. Bravery pp9-14</vt:lpstr>
      <vt:lpstr>4. That’s What I’m Telling You pp15-21</vt:lpstr>
      <vt:lpstr>5. A Damsel in Distress pp22-25</vt:lpstr>
      <vt:lpstr>6. Blackberries pp26-32</vt:lpstr>
      <vt:lpstr>7. Ill-ah-n0-way pp33-37</vt:lpstr>
      <vt:lpstr>8. The Lunatic pp38-42</vt:lpstr>
      <vt:lpstr>9. The Message pp43-48</vt:lpstr>
      <vt:lpstr>10. Huzza, Huzza pp 49-54</vt:lpstr>
      <vt:lpstr>11. Flinching pp55-64</vt:lpstr>
      <vt:lpstr>12. The Marriage Bed pp65-73</vt:lpstr>
      <vt:lpstr>13. Bouncing Birkway pp74-77</vt:lpstr>
      <vt:lpstr>14. The Rhododendron pp78-83</vt:lpstr>
      <vt:lpstr>15. A Snake Has a Snack pp84-90</vt:lpstr>
      <vt:lpstr>16. The Singing Tree pp91-94</vt:lpstr>
      <vt:lpstr>17. In the Course of a Lifetime pp95-99</vt:lpstr>
      <vt:lpstr>18. The Good Man pp100-105</vt:lpstr>
      <vt:lpstr>19. Fish in the Air pp106-111</vt:lpstr>
      <vt:lpstr>20. The Blackberry Kiss pp112-119</vt:lpstr>
      <vt:lpstr>21. Souls pp120-122</vt:lpstr>
      <vt:lpstr>22. Evidence pp123-132</vt:lpstr>
      <vt:lpstr>23. The Badlands pp133-141</vt:lpstr>
      <vt:lpstr>24. Birds of Sadness pp142-145</vt:lpstr>
      <vt:lpstr>25. Cholesterol pp146-152</vt:lpstr>
      <vt:lpstr>26. Sacrifices pp153-158</vt:lpstr>
      <vt:lpstr>27. Pandora’s Box pp159-165</vt:lpstr>
      <vt:lpstr>28. The Black Hills pp165-168</vt:lpstr>
      <vt:lpstr>29. The Tide Rises pp169-176</vt:lpstr>
      <vt:lpstr>30. Breaking In pp177-185</vt:lpstr>
      <vt:lpstr>31. The Photograph pp186-192</vt:lpstr>
      <vt:lpstr>32. Chicken and Blackberry Kisses pp193-203</vt:lpstr>
      <vt:lpstr>33. The Visitor pp204-208</vt:lpstr>
      <vt:lpstr>34. Old Faithful pp209-212</vt:lpstr>
      <vt:lpstr>35. The Plan pp213-219</vt:lpstr>
      <vt:lpstr>36. The Visit pp220-222</vt:lpstr>
      <vt:lpstr>37. A Kiss pp223-225</vt:lpstr>
      <vt:lpstr>38. Spit pp226-229</vt:lpstr>
      <vt:lpstr>39. Homecoming pp230-237</vt:lpstr>
      <vt:lpstr>40. The Gifts pp238-242</vt:lpstr>
      <vt:lpstr>41. The Overlook pp243-249</vt:lpstr>
      <vt:lpstr>42. The Bus and the Willow pp250-254</vt:lpstr>
      <vt:lpstr>43. Our Gooseberry pp255-259</vt:lpstr>
      <vt:lpstr>44. Bybanks pp260-266</vt:lpstr>
      <vt:lpstr>Novel Projects</vt:lpstr>
    </vt:vector>
  </TitlesOfParts>
  <Company>Temecula Valley 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Walk Two Moons</dc:title>
  <dc:creator>sconstantino</dc:creator>
  <cp:lastModifiedBy>sconstantino</cp:lastModifiedBy>
  <cp:revision>94</cp:revision>
  <dcterms:created xsi:type="dcterms:W3CDTF">2012-07-09T23:25:12Z</dcterms:created>
  <dcterms:modified xsi:type="dcterms:W3CDTF">2012-07-13T02:57:49Z</dcterms:modified>
</cp:coreProperties>
</file>