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3320D-12E9-4086-9459-E8A6D0094C83}" type="datetimeFigureOut">
              <a:rPr lang="en-US" smtClean="0"/>
              <a:pPr/>
              <a:t>1/12/13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00B36D-0115-478B-8116-764A419C59BF}" type="slidenum">
              <a:rPr lang="en-US" smtClean="0"/>
              <a:pPr/>
              <a:t>‹#›</a:t>
            </a:fld>
            <a:endParaRPr lang="en-US"/>
          </a:p>
        </p:txBody>
      </p:sp>
    </p:spTree>
    <p:extLst>
      <p:ext uri="{BB962C8B-B14F-4D97-AF65-F5344CB8AC3E}">
        <p14:creationId xmlns:p14="http://schemas.microsoft.com/office/powerpoint/2010/main" val="106705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Symbol: month/season and time of day, wheel  Idiom:</a:t>
            </a:r>
            <a:r>
              <a:rPr lang="en-US" baseline="0" dirty="0" smtClean="0"/>
              <a:t> dog days of summer</a:t>
            </a:r>
            <a:endParaRPr lang="en-US" dirty="0"/>
          </a:p>
        </p:txBody>
      </p:sp>
      <p:sp>
        <p:nvSpPr>
          <p:cNvPr id="4" name="Slide Number Placeholder 3"/>
          <p:cNvSpPr>
            <a:spLocks noGrp="1"/>
          </p:cNvSpPr>
          <p:nvPr>
            <p:ph type="sldNum" sz="quarter" idx="10"/>
          </p:nvPr>
        </p:nvSpPr>
        <p:spPr/>
        <p:txBody>
          <a:bodyPr/>
          <a:lstStyle/>
          <a:p>
            <a:fld id="{3900B36D-0115-478B-8116-764A419C59BF}"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Symbolism: roses/lilies of the valley</a:t>
            </a:r>
            <a:endParaRPr lang="en-US" dirty="0"/>
          </a:p>
        </p:txBody>
      </p:sp>
      <p:sp>
        <p:nvSpPr>
          <p:cNvPr id="4" name="Slide Number Placeholder 3"/>
          <p:cNvSpPr>
            <a:spLocks noGrp="1"/>
          </p:cNvSpPr>
          <p:nvPr>
            <p:ph type="sldNum" sz="quarter" idx="10"/>
          </p:nvPr>
        </p:nvSpPr>
        <p:spPr/>
        <p:txBody>
          <a:bodyPr/>
          <a:lstStyle/>
          <a:p>
            <a:fld id="{3900B36D-0115-478B-8116-764A419C59B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D686F38-2634-4B89-B8E0-88BDA76A9CFF}" type="datetimeFigureOut">
              <a:rPr lang="en-US" smtClean="0"/>
              <a:pPr/>
              <a:t>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187A-E519-4AD3-9C40-3FCFF7DB569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6F38-2634-4B89-B8E0-88BDA76A9CFF}" type="datetimeFigureOut">
              <a:rPr lang="en-US" smtClean="0"/>
              <a:pPr/>
              <a:t>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6F38-2634-4B89-B8E0-88BDA76A9CFF}" type="datetimeFigureOut">
              <a:rPr lang="en-US" smtClean="0"/>
              <a:pPr/>
              <a:t>1/12/13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6F38-2634-4B89-B8E0-88BDA76A9CFF}" type="datetimeFigureOut">
              <a:rPr lang="en-US" smtClean="0"/>
              <a:pPr/>
              <a:t>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686F38-2634-4B89-B8E0-88BDA76A9CFF}" type="datetimeFigureOut">
              <a:rPr lang="en-US" smtClean="0"/>
              <a:pPr/>
              <a:t>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187A-E519-4AD3-9C40-3FCFF7DB56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686F38-2634-4B89-B8E0-88BDA76A9CFF}" type="datetimeFigureOut">
              <a:rPr lang="en-US" smtClean="0"/>
              <a:pPr/>
              <a:t>1/12/13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686F38-2634-4B89-B8E0-88BDA76A9CFF}" type="datetimeFigureOut">
              <a:rPr lang="en-US" smtClean="0"/>
              <a:pPr/>
              <a:t>1/12/13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686F38-2634-4B89-B8E0-88BDA76A9CFF}" type="datetimeFigureOut">
              <a:rPr lang="en-US" smtClean="0"/>
              <a:pPr/>
              <a:t>1/12/13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86F38-2634-4B89-B8E0-88BDA76A9CFF}" type="datetimeFigureOut">
              <a:rPr lang="en-US" smtClean="0"/>
              <a:pPr/>
              <a:t>1/12/13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D187A-E519-4AD3-9C40-3FCFF7DB56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686F38-2634-4B89-B8E0-88BDA76A9CFF}" type="datetimeFigureOut">
              <a:rPr lang="en-US" smtClean="0"/>
              <a:pPr/>
              <a:t>1/12/13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187A-E519-4AD3-9C40-3FCFF7DB569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D686F38-2634-4B89-B8E0-88BDA76A9CFF}" type="datetimeFigureOut">
              <a:rPr lang="en-US" smtClean="0"/>
              <a:pPr/>
              <a:t>1/12/13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BDD187A-E519-4AD3-9C40-3FCFF7DB56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D686F38-2634-4B89-B8E0-88BDA76A9CFF}" type="datetimeFigureOut">
              <a:rPr lang="en-US" smtClean="0"/>
              <a:pPr/>
              <a:t>1/12/13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BDD187A-E519-4AD3-9C40-3FCFF7DB56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057400"/>
            <a:ext cx="4419600" cy="990600"/>
          </a:xfrm>
        </p:spPr>
        <p:txBody>
          <a:bodyPr/>
          <a:lstStyle/>
          <a:p>
            <a:r>
              <a:rPr lang="en-US" i="1" dirty="0" smtClean="0"/>
              <a:t>Tuck Everlasting</a:t>
            </a:r>
            <a:endParaRPr lang="en-US" i="1" dirty="0"/>
          </a:p>
        </p:txBody>
      </p:sp>
      <p:sp>
        <p:nvSpPr>
          <p:cNvPr id="3" name="Subtitle 2"/>
          <p:cNvSpPr>
            <a:spLocks noGrp="1"/>
          </p:cNvSpPr>
          <p:nvPr>
            <p:ph type="subTitle" idx="1"/>
          </p:nvPr>
        </p:nvSpPr>
        <p:spPr>
          <a:xfrm>
            <a:off x="457200" y="5181600"/>
            <a:ext cx="8077200" cy="1499616"/>
          </a:xfrm>
        </p:spPr>
        <p:txBody>
          <a:bodyPr/>
          <a:lstStyle/>
          <a:p>
            <a:r>
              <a:rPr lang="en-US" dirty="0" smtClean="0"/>
              <a:t>Natalie Babbitt</a:t>
            </a:r>
            <a:endParaRPr lang="en-US" dirty="0"/>
          </a:p>
        </p:txBody>
      </p:sp>
      <p:pic>
        <p:nvPicPr>
          <p:cNvPr id="176130" name="Picture 2" descr="http://imet.csus.edu/imet2/goffa/tuckweb/Images/tuckcover.GIF"/>
          <p:cNvPicPr>
            <a:picLocks noChangeAspect="1" noChangeArrowheads="1"/>
          </p:cNvPicPr>
          <p:nvPr/>
        </p:nvPicPr>
        <p:blipFill>
          <a:blip r:embed="rId2" cstate="print"/>
          <a:srcRect/>
          <a:stretch>
            <a:fillRect/>
          </a:stretch>
        </p:blipFill>
        <p:spPr bwMode="auto">
          <a:xfrm>
            <a:off x="304800" y="762000"/>
            <a:ext cx="4238625" cy="3448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7</a:t>
            </a:r>
            <a:br>
              <a:rPr lang="en-US" sz="2800" dirty="0" smtClean="0"/>
            </a:br>
            <a:r>
              <a:rPr lang="en-US" sz="2800" dirty="0" smtClean="0"/>
              <a:t>pp37-41</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If you were Winnie, would you believe the story the Tucks just told? Explain.</a:t>
            </a:r>
          </a:p>
          <a:p>
            <a:r>
              <a:rPr lang="en-US" dirty="0" smtClean="0"/>
              <a:t>List the pros and cons of living forever.</a:t>
            </a:r>
            <a:endParaRPr lang="en-US" dirty="0"/>
          </a:p>
        </p:txBody>
      </p:sp>
      <p:sp>
        <p:nvSpPr>
          <p:cNvPr id="4" name="Text Placeholder 3"/>
          <p:cNvSpPr>
            <a:spLocks noGrp="1"/>
          </p:cNvSpPr>
          <p:nvPr>
            <p:ph type="body" sz="half" idx="2"/>
          </p:nvPr>
        </p:nvSpPr>
        <p:spPr/>
        <p:txBody>
          <a:bodyPr/>
          <a:lstStyle/>
          <a:p>
            <a:r>
              <a:rPr lang="en-US" sz="1800" b="1" dirty="0" smtClean="0"/>
              <a:t>Vocabulary</a:t>
            </a:r>
          </a:p>
          <a:p>
            <a:endParaRPr lang="en-US"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8</a:t>
            </a:r>
            <a:br>
              <a:rPr lang="en-US" sz="2800" dirty="0" smtClean="0"/>
            </a:br>
            <a:r>
              <a:rPr lang="en-US" sz="2800" dirty="0" smtClean="0"/>
              <a:t>pp42-45</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Character Development</a:t>
            </a:r>
          </a:p>
          <a:p>
            <a:r>
              <a:rPr lang="en-US" dirty="0" smtClean="0"/>
              <a:t>Figurative Language</a:t>
            </a:r>
          </a:p>
          <a:p>
            <a:r>
              <a:rPr lang="en-US" dirty="0" smtClean="0"/>
              <a:t>Do you think that there are other people out there like the Tucks?</a:t>
            </a:r>
          </a:p>
          <a:p>
            <a:r>
              <a:rPr lang="en-US" dirty="0" smtClean="0"/>
              <a:t>Why is Winnie so willing to go with the Tucks?</a:t>
            </a:r>
          </a:p>
          <a:p>
            <a:r>
              <a:rPr lang="en-US" dirty="0" smtClean="0"/>
              <a:t>What will the stranger do now that he has heard the whole fantastic story?</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b="1" dirty="0" smtClean="0"/>
          </a:p>
          <a:p>
            <a:r>
              <a:rPr lang="en-US" sz="1800" dirty="0" smtClean="0"/>
              <a:t>scornful</a:t>
            </a:r>
          </a:p>
          <a:p>
            <a:r>
              <a:rPr lang="en-US" sz="1800" dirty="0" smtClean="0"/>
              <a:t>parson</a:t>
            </a:r>
          </a:p>
          <a:p>
            <a:r>
              <a:rPr lang="en-US" sz="1800" dirty="0" smtClean="0"/>
              <a:t>elated</a:t>
            </a:r>
          </a:p>
          <a:p>
            <a:r>
              <a:rPr lang="en-US" sz="1800" dirty="0" smtClean="0"/>
              <a:t>receded</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9</a:t>
            </a:r>
            <a:br>
              <a:rPr lang="en-US" sz="2800" dirty="0" smtClean="0"/>
            </a:br>
            <a:r>
              <a:rPr lang="en-US" sz="2800" dirty="0" smtClean="0"/>
              <a:t>pp46-49</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Why did Angus Tuck react the way he did toward Winnie?</a:t>
            </a:r>
          </a:p>
          <a:p>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colander</a:t>
            </a:r>
          </a:p>
          <a:p>
            <a:r>
              <a:rPr lang="en-US" sz="1800" dirty="0" smtClean="0"/>
              <a:t>embankment</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10</a:t>
            </a:r>
            <a:br>
              <a:rPr lang="en-US" sz="2800" dirty="0" smtClean="0"/>
            </a:br>
            <a:r>
              <a:rPr lang="en-US" sz="2800" dirty="0" smtClean="0"/>
              <a:t>pp50-55</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Draw a picture of the setting as described in the chapter.</a:t>
            </a:r>
          </a:p>
          <a:p>
            <a:r>
              <a:rPr lang="en-US" dirty="0" smtClean="0"/>
              <a:t>Do you think living forever is a blessing or a curse? Explain. How does each person in the Tuck family feel about it?</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assaults</a:t>
            </a:r>
          </a:p>
          <a:p>
            <a:r>
              <a:rPr lang="en-US" sz="1800" dirty="0" smtClean="0"/>
              <a:t>submission</a:t>
            </a:r>
          </a:p>
          <a:p>
            <a:r>
              <a:rPr lang="en-US" sz="1800" dirty="0" smtClean="0"/>
              <a:t>indomitable</a:t>
            </a:r>
          </a:p>
          <a:p>
            <a:r>
              <a:rPr lang="en-US" sz="1800" dirty="0" smtClean="0"/>
              <a:t>perilous</a:t>
            </a:r>
          </a:p>
          <a:p>
            <a:r>
              <a:rPr lang="en-US" sz="1800" dirty="0" smtClean="0"/>
              <a:t>helter-skelter</a:t>
            </a:r>
          </a:p>
          <a:p>
            <a:r>
              <a:rPr lang="en-US" sz="1800" dirty="0" smtClean="0"/>
              <a:t>lolled</a:t>
            </a:r>
          </a:p>
          <a:p>
            <a:r>
              <a:rPr lang="en-US" sz="1800" dirty="0" smtClean="0"/>
              <a:t>cavernous</a:t>
            </a:r>
          </a:p>
          <a:p>
            <a:r>
              <a:rPr lang="en-US" sz="1800" dirty="0" smtClean="0"/>
              <a:t>camphor</a:t>
            </a:r>
          </a:p>
          <a:p>
            <a:r>
              <a:rPr lang="en-US" sz="1800" dirty="0" smtClean="0"/>
              <a:t>disarray</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11</a:t>
            </a:r>
            <a:br>
              <a:rPr lang="en-US" sz="2800" dirty="0" smtClean="0"/>
            </a:br>
            <a:r>
              <a:rPr lang="en-US" sz="2800" dirty="0" smtClean="0"/>
              <a:t>pp56-59</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feeling of foreboding does Angus Tuck have? What does he mean by saying, “‘I got a feeling there </a:t>
            </a:r>
            <a:r>
              <a:rPr lang="en-US" dirty="0" err="1" smtClean="0"/>
              <a:t>ain’t</a:t>
            </a:r>
            <a:r>
              <a:rPr lang="en-US" dirty="0" smtClean="0"/>
              <a:t> a whole lot of time,’”?</a:t>
            </a:r>
          </a:p>
          <a:p>
            <a:r>
              <a:rPr lang="en-US" dirty="0" smtClean="0"/>
              <a:t>How do you think Winnie’s family will react?</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luxurious</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12</a:t>
            </a:r>
            <a:br>
              <a:rPr lang="en-US" sz="2800" dirty="0" smtClean="0"/>
            </a:br>
            <a:r>
              <a:rPr lang="en-US" sz="2800" dirty="0" smtClean="0"/>
              <a:t>pp60-65</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Do you think Winnie can comprehend what Tuck is explaining to her? Do you think he has convinced her not to tell about the spring?</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anguish</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13</a:t>
            </a:r>
            <a:br>
              <a:rPr lang="en-US" sz="2800" dirty="0" smtClean="0"/>
            </a:br>
            <a:r>
              <a:rPr lang="en-US" sz="2800" dirty="0" smtClean="0"/>
              <a:t>p66</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Do you think Winnie’s family will believe the man in the yellow suit, or will they be suspicious of him? Explain.</a:t>
            </a:r>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14</a:t>
            </a:r>
            <a:br>
              <a:rPr lang="en-US" sz="2800" dirty="0" smtClean="0"/>
            </a:br>
            <a:r>
              <a:rPr lang="en-US" sz="2800" dirty="0" smtClean="0"/>
              <a:t>pp67-72</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If you were Winnie and you were propositioned by Jesse, would you wait six years and then drink from the spring? Explain your thought process.</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15</a:t>
            </a:r>
            <a:br>
              <a:rPr lang="en-US" sz="2800" dirty="0" smtClean="0"/>
            </a:br>
            <a:r>
              <a:rPr lang="en-US" sz="2800" dirty="0" smtClean="0"/>
              <a:t>pp73-75</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Is the man in the yellow suit being helpful? </a:t>
            </a:r>
          </a:p>
          <a:p>
            <a:r>
              <a:rPr lang="en-US" dirty="0" smtClean="0"/>
              <a:t>Why does he want the wood?</a:t>
            </a:r>
          </a:p>
          <a:p>
            <a:r>
              <a:rPr lang="en-US" dirty="0" smtClean="0"/>
              <a:t>Will the Fosters agree to his terms?</a:t>
            </a:r>
          </a:p>
          <a:p>
            <a:r>
              <a:rPr lang="en-US" dirty="0" smtClean="0"/>
              <a:t>What do you think will happen to the Tucks and their secret?</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illiterates</a:t>
            </a:r>
          </a:p>
          <a:p>
            <a:r>
              <a:rPr lang="en-US" sz="1800" dirty="0" smtClean="0"/>
              <a:t>constable</a:t>
            </a:r>
          </a:p>
          <a:p>
            <a:r>
              <a:rPr lang="en-US" sz="1800" dirty="0" smtClean="0"/>
              <a:t>ordeal</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16</a:t>
            </a:r>
            <a:br>
              <a:rPr lang="en-US" sz="2800" dirty="0" smtClean="0"/>
            </a:br>
            <a:r>
              <a:rPr lang="en-US" sz="2800" dirty="0" smtClean="0"/>
              <a:t>pp76-80</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Where do you think the man in the yellow suit is going?</a:t>
            </a:r>
          </a:p>
          <a:p>
            <a:r>
              <a:rPr lang="en-US" dirty="0" smtClean="0"/>
              <a:t>What do you think the constable’s impression of him is?</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roust</a:t>
            </a:r>
          </a:p>
          <a:p>
            <a:r>
              <a:rPr lang="en-US" sz="1800" dirty="0" smtClean="0"/>
              <a:t>cahoots</a:t>
            </a:r>
          </a:p>
          <a:p>
            <a:r>
              <a:rPr lang="en-US" sz="1800" dirty="0" smtClean="0"/>
              <a:t>cantering</a:t>
            </a:r>
          </a:p>
          <a:p>
            <a:r>
              <a:rPr lang="en-US" sz="1800" dirty="0" smtClean="0"/>
              <a:t>gander</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Natalie Babbitt</a:t>
            </a:r>
            <a:endParaRPr lang="en-US" dirty="0"/>
          </a:p>
        </p:txBody>
      </p:sp>
      <p:sp>
        <p:nvSpPr>
          <p:cNvPr id="6" name="Content Placeholder 5"/>
          <p:cNvSpPr>
            <a:spLocks noGrp="1"/>
          </p:cNvSpPr>
          <p:nvPr>
            <p:ph idx="1"/>
          </p:nvPr>
        </p:nvSpPr>
        <p:spPr/>
        <p:txBody>
          <a:bodyPr/>
          <a:lstStyle/>
          <a:p>
            <a:endParaRPr lang="en-US" dirty="0"/>
          </a:p>
        </p:txBody>
      </p:sp>
      <p:pic>
        <p:nvPicPr>
          <p:cNvPr id="162818" name="Picture 2" descr="http://www.scholastic.com/teachers/sites/default/files/contributors/babbitt_natalie_lg.jpg?1312995355"/>
          <p:cNvPicPr>
            <a:picLocks noChangeAspect="1" noChangeArrowheads="1"/>
          </p:cNvPicPr>
          <p:nvPr/>
        </p:nvPicPr>
        <p:blipFill>
          <a:blip r:embed="rId2" cstate="print"/>
          <a:srcRect/>
          <a:stretch>
            <a:fillRect/>
          </a:stretch>
        </p:blipFill>
        <p:spPr bwMode="auto">
          <a:xfrm>
            <a:off x="6248400" y="228600"/>
            <a:ext cx="2667000" cy="292629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17</a:t>
            </a:r>
            <a:br>
              <a:rPr lang="en-US" sz="2800" dirty="0" smtClean="0"/>
            </a:br>
            <a:r>
              <a:rPr lang="en-US" sz="2800" dirty="0" smtClean="0"/>
              <a:t>pp81-88</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is the symbolism of the frog/toad in the road?</a:t>
            </a:r>
          </a:p>
          <a:p>
            <a:r>
              <a:rPr lang="en-US" dirty="0" smtClean="0"/>
              <a:t>What would you do if you had all of the time in the world?</a:t>
            </a:r>
          </a:p>
          <a:p>
            <a:r>
              <a:rPr lang="en-US" dirty="0" smtClean="0"/>
              <a:t>Why did Winnie tell Miles to put the fish back?</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teeming</a:t>
            </a:r>
          </a:p>
          <a:p>
            <a:r>
              <a:rPr lang="en-US" sz="1800" dirty="0" smtClean="0"/>
              <a:t>reasserting</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18</a:t>
            </a:r>
            <a:br>
              <a:rPr lang="en-US" sz="2800" dirty="0" smtClean="0"/>
            </a:br>
            <a:r>
              <a:rPr lang="en-US" sz="2800" dirty="0" smtClean="0"/>
              <a:t>pp89-92</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How have Winnie’s feelings for the Tucks changed?</a:t>
            </a:r>
          </a:p>
          <a:p>
            <a:r>
              <a:rPr lang="en-US" dirty="0" smtClean="0"/>
              <a:t>Will the man in the yellow suit endanger the Tucks? Explain.</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19</a:t>
            </a:r>
            <a:br>
              <a:rPr lang="en-US" sz="2800" dirty="0" smtClean="0"/>
            </a:br>
            <a:r>
              <a:rPr lang="en-US" sz="2800" dirty="0" smtClean="0"/>
              <a:t>pp93-100</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Were Mae’s actions justified? Explain.</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metaphysics</a:t>
            </a:r>
          </a:p>
          <a:p>
            <a:r>
              <a:rPr lang="en-US" sz="1800" dirty="0" smtClean="0"/>
              <a:t>petulance</a:t>
            </a:r>
            <a:endParaRPr lang="en-US" sz="1800" dirty="0"/>
          </a:p>
        </p:txBody>
      </p:sp>
      <p:pic>
        <p:nvPicPr>
          <p:cNvPr id="6"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20</a:t>
            </a:r>
            <a:br>
              <a:rPr lang="en-US" sz="2800" dirty="0" smtClean="0"/>
            </a:br>
            <a:r>
              <a:rPr lang="en-US" sz="2800" dirty="0" smtClean="0"/>
              <a:t>pp101-105</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do you think will happen to Mae? To the man in the yellow suit? To Winnie?</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unflinchingly</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21</a:t>
            </a:r>
            <a:br>
              <a:rPr lang="en-US" sz="2800" dirty="0" smtClean="0"/>
            </a:br>
            <a:r>
              <a:rPr lang="en-US" sz="2800" dirty="0" smtClean="0"/>
              <a:t>pp106-110</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Character Development</a:t>
            </a:r>
          </a:p>
          <a:p>
            <a:r>
              <a:rPr lang="en-US" dirty="0" smtClean="0"/>
              <a:t>Figurative Language</a:t>
            </a:r>
          </a:p>
          <a:p>
            <a:r>
              <a:rPr lang="en-US" dirty="0" smtClean="0"/>
              <a:t>Make a list of the pros and cons of the death of the man in the yellow suit.</a:t>
            </a:r>
          </a:p>
          <a:p>
            <a:r>
              <a:rPr lang="en-US" dirty="0" smtClean="0"/>
              <a:t>Is murder ever justified? Write your initial response and then have a conversation with your family about the topic. Following your conversation, write about your family’s views.</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acrid</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22</a:t>
            </a:r>
            <a:br>
              <a:rPr lang="en-US" sz="2800" dirty="0" smtClean="0"/>
            </a:br>
            <a:r>
              <a:rPr lang="en-US" sz="2800" dirty="0" smtClean="0"/>
              <a:t>pp111-115</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Would you help a murderer escape?</a:t>
            </a:r>
          </a:p>
          <a:p>
            <a:r>
              <a:rPr lang="en-US" dirty="0" smtClean="0"/>
              <a:t>Do you think Winnie will save the water and drink it when she turns 17?</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gingerly</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23</a:t>
            </a:r>
            <a:br>
              <a:rPr lang="en-US" sz="2800" dirty="0" smtClean="0"/>
            </a:br>
            <a:r>
              <a:rPr lang="en-US" sz="2800" dirty="0" smtClean="0"/>
              <a:t>pp116-120</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Examine how the author makes the setting a character.</a:t>
            </a:r>
          </a:p>
          <a:p>
            <a:r>
              <a:rPr lang="en-US" dirty="0" smtClean="0"/>
              <a:t>Do the Tucks need Winnie? If so, how? What does Winnie represent to each one of the Tucks?</a:t>
            </a:r>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gentility</a:t>
            </a:r>
          </a:p>
          <a:p>
            <a:r>
              <a:rPr lang="en-US" sz="1800" dirty="0" smtClean="0"/>
              <a:t>prostrate</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24</a:t>
            </a:r>
            <a:br>
              <a:rPr lang="en-US" sz="2800" dirty="0" smtClean="0"/>
            </a:br>
            <a:r>
              <a:rPr lang="en-US" sz="2800" dirty="0" smtClean="0"/>
              <a:t>pp121-126</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is the symbolism of the poem, “Stone walls do not a prison make/ Nor iron bars a cage,”?</a:t>
            </a:r>
          </a:p>
          <a:p>
            <a:r>
              <a:rPr lang="en-US" dirty="0" smtClean="0"/>
              <a:t>Jesse’s parting words were, “Remember.” Do you think Winnie could ever forget?</a:t>
            </a:r>
          </a:p>
          <a:p>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exultant</a:t>
            </a:r>
          </a:p>
          <a:p>
            <a:r>
              <a:rPr lang="en-US" sz="1800" dirty="0" smtClean="0"/>
              <a:t>obliging</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25</a:t>
            </a:r>
            <a:br>
              <a:rPr lang="en-US" sz="2800" dirty="0" smtClean="0"/>
            </a:br>
            <a:r>
              <a:rPr lang="en-US" sz="2800" dirty="0" smtClean="0"/>
              <a:t>pp127-133</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Character Development</a:t>
            </a:r>
          </a:p>
          <a:p>
            <a:r>
              <a:rPr lang="en-US" dirty="0" smtClean="0"/>
              <a:t>Figurative Language</a:t>
            </a:r>
          </a:p>
          <a:p>
            <a:r>
              <a:rPr lang="en-US" dirty="0" smtClean="0"/>
              <a:t>With the lapse in time, what do you think happened to the Tucks?</a:t>
            </a:r>
          </a:p>
          <a:p>
            <a:r>
              <a:rPr lang="en-US" dirty="0" smtClean="0"/>
              <a:t>Why did Winnie use the water on for the frog? Does this mean she does not plan on drinking from the spring when she turns 17 to go in search of Jesse?</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profoundly</a:t>
            </a:r>
          </a:p>
          <a:p>
            <a:r>
              <a:rPr lang="en-US" sz="1800" dirty="0" smtClean="0"/>
              <a:t>unwittingly</a:t>
            </a:r>
          </a:p>
          <a:p>
            <a:r>
              <a:rPr lang="en-US" sz="1800" dirty="0" smtClean="0"/>
              <a:t>constricted</a:t>
            </a:r>
          </a:p>
          <a:p>
            <a:r>
              <a:rPr lang="en-US" sz="1800" dirty="0" smtClean="0"/>
              <a:t>staunchly</a:t>
            </a:r>
          </a:p>
          <a:p>
            <a:r>
              <a:rPr lang="en-US" sz="1800" dirty="0" smtClean="0"/>
              <a:t>apprehension</a:t>
            </a:r>
          </a:p>
          <a:p>
            <a:r>
              <a:rPr lang="en-US" sz="1800" dirty="0" smtClean="0"/>
              <a:t>accomplice</a:t>
            </a:r>
          </a:p>
          <a:p>
            <a:r>
              <a:rPr lang="en-US" sz="1800" dirty="0" smtClean="0"/>
              <a:t>custody</a:t>
            </a:r>
          </a:p>
          <a:p>
            <a:r>
              <a:rPr lang="en-US" sz="1800" dirty="0" smtClean="0"/>
              <a:t>wistful</a:t>
            </a:r>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Epilogue</a:t>
            </a:r>
            <a:br>
              <a:rPr lang="en-US" sz="2800" dirty="0" smtClean="0"/>
            </a:br>
            <a:r>
              <a:rPr lang="en-US" sz="2800" dirty="0" smtClean="0"/>
              <a:t>pp134-139</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do you believe is the theme of the novel?</a:t>
            </a:r>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dirty="0" smtClean="0"/>
          </a:p>
          <a:p>
            <a:r>
              <a:rPr lang="en-US" sz="1800" dirty="0" smtClean="0"/>
              <a:t>imposing</a:t>
            </a:r>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b="1" dirty="0" smtClean="0"/>
              <a:t>Prologue</a:t>
            </a:r>
            <a:br>
              <a:rPr lang="en-US" sz="2800" b="1" dirty="0" smtClean="0"/>
            </a:br>
            <a:r>
              <a:rPr lang="en-US" sz="2800" b="1" dirty="0" smtClean="0"/>
              <a:t>pp3-4</a:t>
            </a:r>
            <a:endParaRPr lang="en-US" sz="2800" b="1" dirty="0"/>
          </a:p>
        </p:txBody>
      </p:sp>
      <p:sp>
        <p:nvSpPr>
          <p:cNvPr id="5" name="Content Placeholder 4"/>
          <p:cNvSpPr>
            <a:spLocks noGrp="1"/>
          </p:cNvSpPr>
          <p:nvPr>
            <p:ph idx="1"/>
          </p:nvPr>
        </p:nvSpPr>
        <p:spPr/>
        <p:txBody>
          <a:bodyPr>
            <a:normAutofit fontScale="92500"/>
          </a:bodyPr>
          <a:lstStyle/>
          <a:p>
            <a:r>
              <a:rPr lang="en-US" dirty="0" smtClean="0"/>
              <a:t>Figurative Language</a:t>
            </a:r>
          </a:p>
          <a:p>
            <a:pPr lvl="1"/>
            <a:r>
              <a:rPr lang="en-US" dirty="0" smtClean="0"/>
              <a:t>Symbolism</a:t>
            </a:r>
          </a:p>
          <a:p>
            <a:pPr lvl="1"/>
            <a:r>
              <a:rPr lang="en-US" dirty="0" smtClean="0"/>
              <a:t>Personification</a:t>
            </a:r>
          </a:p>
          <a:p>
            <a:pPr lvl="1"/>
            <a:r>
              <a:rPr lang="en-US" dirty="0" smtClean="0"/>
              <a:t>Simile</a:t>
            </a:r>
          </a:p>
          <a:p>
            <a:pPr lvl="1"/>
            <a:r>
              <a:rPr lang="en-US" dirty="0" smtClean="0"/>
              <a:t>Imagery</a:t>
            </a:r>
          </a:p>
          <a:p>
            <a:pPr lvl="1"/>
            <a:r>
              <a:rPr lang="en-US" dirty="0" smtClean="0"/>
              <a:t>Idiom</a:t>
            </a:r>
          </a:p>
          <a:p>
            <a:r>
              <a:rPr lang="en-US" dirty="0" smtClean="0"/>
              <a:t>How are the three events related?</a:t>
            </a:r>
          </a:p>
          <a:p>
            <a:r>
              <a:rPr lang="en-US" dirty="0" smtClean="0"/>
              <a:t>How does the author go about setting the scene for the story?</a:t>
            </a:r>
          </a:p>
        </p:txBody>
      </p:sp>
      <p:sp>
        <p:nvSpPr>
          <p:cNvPr id="6" name="Text Placeholder 5"/>
          <p:cNvSpPr>
            <a:spLocks noGrp="1"/>
          </p:cNvSpPr>
          <p:nvPr>
            <p:ph type="body" sz="half" idx="2"/>
          </p:nvPr>
        </p:nvSpPr>
        <p:spPr/>
        <p:txBody>
          <a:bodyPr/>
          <a:lstStyle/>
          <a:p>
            <a:r>
              <a:rPr lang="en-US" sz="1800" b="1" dirty="0" smtClean="0"/>
              <a:t>Vocabulary</a:t>
            </a:r>
          </a:p>
          <a:p>
            <a:endParaRPr lang="en-US" sz="1800" b="1" dirty="0" smtClean="0"/>
          </a:p>
          <a:p>
            <a:r>
              <a:rPr lang="en-US" sz="1800" dirty="0" smtClean="0"/>
              <a:t>symbolism</a:t>
            </a:r>
          </a:p>
          <a:p>
            <a:r>
              <a:rPr lang="en-US" sz="1800" dirty="0" smtClean="0"/>
              <a:t>personification</a:t>
            </a:r>
          </a:p>
          <a:p>
            <a:r>
              <a:rPr lang="en-US" sz="1800" dirty="0" smtClean="0"/>
              <a:t>simile</a:t>
            </a:r>
          </a:p>
          <a:p>
            <a:r>
              <a:rPr lang="en-US" sz="1800" dirty="0" smtClean="0"/>
              <a:t>imagery</a:t>
            </a:r>
          </a:p>
          <a:p>
            <a:r>
              <a:rPr lang="en-US" sz="1800" dirty="0" smtClean="0"/>
              <a:t>idiom</a:t>
            </a:r>
          </a:p>
          <a:p>
            <a:endParaRPr lang="en-US" sz="1800" dirty="0" smtClean="0"/>
          </a:p>
        </p:txBody>
      </p:sp>
      <p:pic>
        <p:nvPicPr>
          <p:cNvPr id="7" name="Picture 2" descr="http://imet.csus.edu/imet2/goffa/tuckweb/Images/tuckcover.GIF"/>
          <p:cNvPicPr>
            <a:picLocks noChangeAspect="1" noChangeArrowheads="1"/>
          </p:cNvPicPr>
          <p:nvPr/>
        </p:nvPicPr>
        <p:blipFill>
          <a:blip r:embed="rId3" cstate="print"/>
          <a:srcRect/>
          <a:stretch>
            <a:fillRect/>
          </a:stretch>
        </p:blipFill>
        <p:spPr bwMode="auto">
          <a:xfrm>
            <a:off x="3124200" y="152400"/>
            <a:ext cx="1447800" cy="1177761"/>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Novel Projects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Write a response to literature explaining your views on the theme of the story.</a:t>
            </a:r>
          </a:p>
          <a:p>
            <a:r>
              <a:rPr lang="en-US" dirty="0" smtClean="0"/>
              <a:t>Write a persuasive advertisement or letter for or against one of the following options:</a:t>
            </a:r>
          </a:p>
          <a:p>
            <a:pPr lvl="1"/>
            <a:r>
              <a:rPr lang="en-US" dirty="0" smtClean="0"/>
              <a:t>Living forever is a blessing or a curse</a:t>
            </a:r>
          </a:p>
          <a:p>
            <a:pPr lvl="1"/>
            <a:r>
              <a:rPr lang="en-US" smtClean="0"/>
              <a:t>Everyone should/should not </a:t>
            </a:r>
            <a:r>
              <a:rPr lang="en-US" dirty="0" smtClean="0"/>
              <a:t>drink from the fountain </a:t>
            </a:r>
            <a:r>
              <a:rPr lang="en-US" smtClean="0"/>
              <a:t>of youth</a:t>
            </a:r>
            <a:endParaRPr lang="en-US" dirty="0" smtClean="0"/>
          </a:p>
          <a:p>
            <a:r>
              <a:rPr lang="en-US" dirty="0" smtClean="0"/>
              <a:t>Write a narrative about one of the following options:</a:t>
            </a:r>
          </a:p>
          <a:p>
            <a:pPr lvl="1"/>
            <a:r>
              <a:rPr lang="en-US" dirty="0" smtClean="0"/>
              <a:t>The Tucks’ escape</a:t>
            </a:r>
          </a:p>
          <a:p>
            <a:pPr lvl="1"/>
            <a:r>
              <a:rPr lang="en-US" dirty="0" smtClean="0"/>
              <a:t>Six years in the future when Winnie turns 17</a:t>
            </a:r>
            <a:endParaRPr lang="en-US" dirty="0"/>
          </a:p>
        </p:txBody>
      </p:sp>
      <p:pic>
        <p:nvPicPr>
          <p:cNvPr id="7" name="Picture 2" descr="http://imet.csus.edu/imet2/goffa/tuckweb/Images/tuckcover.GIF"/>
          <p:cNvPicPr>
            <a:picLocks noChangeAspect="1" noChangeArrowheads="1"/>
          </p:cNvPicPr>
          <p:nvPr/>
        </p:nvPicPr>
        <p:blipFill>
          <a:blip r:embed="rId2" cstate="print"/>
          <a:srcRect/>
          <a:stretch>
            <a:fillRect/>
          </a:stretch>
        </p:blipFill>
        <p:spPr bwMode="auto">
          <a:xfrm>
            <a:off x="457200" y="152400"/>
            <a:ext cx="1447800" cy="117776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1</a:t>
            </a:r>
            <a:br>
              <a:rPr lang="en-US" sz="2800" dirty="0" smtClean="0"/>
            </a:br>
            <a:r>
              <a:rPr lang="en-US" sz="2800" dirty="0" smtClean="0"/>
              <a:t>pp5-8</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Figurative Language</a:t>
            </a:r>
          </a:p>
          <a:p>
            <a:r>
              <a:rPr lang="en-US" dirty="0" smtClean="0"/>
              <a:t>Draw an illustration of the setting as described in this chapter.</a:t>
            </a:r>
          </a:p>
          <a:p>
            <a:r>
              <a:rPr lang="en-US" dirty="0" smtClean="0"/>
              <a:t>How does the author make the setting an actual character in the story?</a:t>
            </a:r>
          </a:p>
          <a:p>
            <a:r>
              <a:rPr lang="en-US" dirty="0" smtClean="0"/>
              <a:t>What foreshadowing takes place in this chapter? Explain its significance.</a:t>
            </a:r>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b="1" dirty="0" smtClean="0"/>
          </a:p>
          <a:p>
            <a:r>
              <a:rPr lang="en-US" sz="1800" dirty="0" smtClean="0"/>
              <a:t>tangent</a:t>
            </a:r>
          </a:p>
          <a:p>
            <a:r>
              <a:rPr lang="en-US" sz="1800" dirty="0" smtClean="0"/>
              <a:t>ambled</a:t>
            </a:r>
          </a:p>
          <a:p>
            <a:r>
              <a:rPr lang="en-US" sz="1800" dirty="0" smtClean="0"/>
              <a:t>bovine</a:t>
            </a:r>
          </a:p>
          <a:p>
            <a:r>
              <a:rPr lang="en-US" sz="1800" dirty="0" smtClean="0"/>
              <a:t>immense</a:t>
            </a:r>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2</a:t>
            </a:r>
            <a:br>
              <a:rPr lang="en-US" sz="2800" dirty="0" smtClean="0"/>
            </a:br>
            <a:r>
              <a:rPr lang="en-US" sz="2800" dirty="0" smtClean="0"/>
              <a:t>pp9-12</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How is it possible for people to look exactly the same for eighty-seven years? Make connections and explain your thought process.</a:t>
            </a:r>
            <a:endParaRPr lang="en-US" dirty="0"/>
          </a:p>
        </p:txBody>
      </p:sp>
      <p:sp>
        <p:nvSpPr>
          <p:cNvPr id="4" name="Text Placeholder 3"/>
          <p:cNvSpPr>
            <a:spLocks noGrp="1"/>
          </p:cNvSpPr>
          <p:nvPr>
            <p:ph type="body" sz="half" idx="2"/>
          </p:nvPr>
        </p:nvSpPr>
        <p:spPr/>
        <p:txBody>
          <a:bodyPr/>
          <a:lstStyle/>
          <a:p>
            <a:r>
              <a:rPr lang="en-US" sz="1800" b="1" dirty="0" smtClean="0"/>
              <a:t>Vocabulary</a:t>
            </a:r>
          </a:p>
          <a:p>
            <a:endParaRPr lang="en-US" sz="1800" b="1" dirty="0" smtClean="0"/>
          </a:p>
          <a:p>
            <a:r>
              <a:rPr lang="en-US" sz="1800" dirty="0" smtClean="0"/>
              <a:t>melancholy</a:t>
            </a:r>
            <a:endParaRPr lang="en-US" dirty="0" smtClean="0"/>
          </a:p>
          <a:p>
            <a:r>
              <a:rPr lang="en-US" sz="1800" dirty="0" smtClean="0"/>
              <a:t>rueful</a:t>
            </a:r>
          </a:p>
        </p:txBody>
      </p:sp>
      <p:pic>
        <p:nvPicPr>
          <p:cNvPr id="5" name="Picture 2" descr="http://imet.csus.edu/imet2/goffa/tuckweb/Images/tuckcover.GIF"/>
          <p:cNvPicPr>
            <a:picLocks noChangeAspect="1" noChangeArrowheads="1"/>
          </p:cNvPicPr>
          <p:nvPr/>
        </p:nvPicPr>
        <p:blipFill>
          <a:blip r:embed="rId3" cstate="print"/>
          <a:srcRect/>
          <a:stretch>
            <a:fillRect/>
          </a:stretch>
        </p:blipFill>
        <p:spPr bwMode="auto">
          <a:xfrm>
            <a:off x="3124200" y="152400"/>
            <a:ext cx="1447800" cy="117776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3</a:t>
            </a:r>
            <a:br>
              <a:rPr lang="en-US" sz="2800" dirty="0" smtClean="0"/>
            </a:br>
            <a:r>
              <a:rPr lang="en-US" sz="2800" dirty="0" smtClean="0"/>
              <a:t>pp13-16</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could possibly be the connection between Mae Tuck and Winnie Foster? Explain using evidence from the text.</a:t>
            </a:r>
            <a:endParaRPr lang="en-US" dirty="0"/>
          </a:p>
        </p:txBody>
      </p:sp>
      <p:sp>
        <p:nvSpPr>
          <p:cNvPr id="4" name="Text Placeholder 3"/>
          <p:cNvSpPr>
            <a:spLocks noGrp="1"/>
          </p:cNvSpPr>
          <p:nvPr>
            <p:ph type="body" sz="half" idx="2"/>
          </p:nvPr>
        </p:nvSpPr>
        <p:spPr/>
        <p:txBody>
          <a:bodyPr/>
          <a:lstStyle/>
          <a:p>
            <a:r>
              <a:rPr lang="en-US" sz="1800" b="1" dirty="0" smtClean="0"/>
              <a:t>Vocabulary</a:t>
            </a:r>
          </a:p>
          <a:p>
            <a:endParaRPr lang="en-US" sz="1800" b="1" dirty="0" smtClean="0"/>
          </a:p>
          <a:p>
            <a:r>
              <a:rPr lang="en-US" sz="1800" dirty="0" smtClean="0"/>
              <a:t>cross</a:t>
            </a:r>
          </a:p>
          <a:p>
            <a:r>
              <a:rPr lang="en-US" sz="1800" dirty="0" smtClean="0"/>
              <a:t>stationary</a:t>
            </a:r>
          </a:p>
          <a:p>
            <a:r>
              <a:rPr lang="en-US" sz="1800" dirty="0" smtClean="0"/>
              <a:t>hysterical</a:t>
            </a:r>
          </a:p>
          <a:p>
            <a:r>
              <a:rPr lang="en-US" sz="1800" dirty="0" smtClean="0"/>
              <a:t>frantic</a:t>
            </a:r>
          </a:p>
          <a:p>
            <a:r>
              <a:rPr lang="en-US" sz="1800" dirty="0" smtClean="0"/>
              <a:t>resentful</a:t>
            </a:r>
          </a:p>
          <a:p>
            <a:r>
              <a:rPr lang="en-US" sz="1800" dirty="0" smtClean="0"/>
              <a:t>anxiously</a:t>
            </a:r>
          </a:p>
          <a:p>
            <a:r>
              <a:rPr lang="en-US" sz="1800" dirty="0" smtClean="0"/>
              <a:t>exasperated</a:t>
            </a:r>
          </a:p>
          <a:p>
            <a:endParaRPr lang="en-US"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4</a:t>
            </a:r>
            <a:br>
              <a:rPr lang="en-US" sz="2800" dirty="0" smtClean="0"/>
            </a:br>
            <a:r>
              <a:rPr lang="en-US" sz="2800" dirty="0" smtClean="0"/>
              <a:t>pp17-21</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Character Development</a:t>
            </a:r>
          </a:p>
          <a:p>
            <a:r>
              <a:rPr lang="en-US" dirty="0" smtClean="0"/>
              <a:t>Figurative Language</a:t>
            </a:r>
          </a:p>
          <a:p>
            <a:r>
              <a:rPr lang="en-US" dirty="0" smtClean="0"/>
              <a:t>Who do you think the stranger was looking for? Explain.</a:t>
            </a:r>
          </a:p>
          <a:p>
            <a:r>
              <a:rPr lang="en-US" dirty="0" smtClean="0"/>
              <a:t>Winnie’s grandmother thinks the music is elf music; Winnie thinks it belongs to a music box. What do you think? Use evidence from the story to support your thinking.</a:t>
            </a:r>
          </a:p>
          <a:p>
            <a:r>
              <a:rPr lang="en-US" dirty="0" smtClean="0"/>
              <a:t>How are Mae, Winnie, and the stranger connected?</a:t>
            </a:r>
            <a:endParaRPr lang="en-US" dirty="0"/>
          </a:p>
        </p:txBody>
      </p:sp>
      <p:sp>
        <p:nvSpPr>
          <p:cNvPr id="4" name="Text Placeholder 3"/>
          <p:cNvSpPr>
            <a:spLocks noGrp="1"/>
          </p:cNvSpPr>
          <p:nvPr>
            <p:ph type="body" sz="half" idx="2"/>
          </p:nvPr>
        </p:nvSpPr>
        <p:spPr/>
        <p:txBody>
          <a:bodyPr/>
          <a:lstStyle/>
          <a:p>
            <a:r>
              <a:rPr lang="en-US" sz="1800" b="1" dirty="0" smtClean="0"/>
              <a:t>Vocabulary</a:t>
            </a:r>
          </a:p>
          <a:p>
            <a:endParaRPr lang="en-US" sz="1800" b="1" dirty="0" smtClean="0"/>
          </a:p>
          <a:p>
            <a:r>
              <a:rPr lang="en-US" sz="1800" dirty="0" smtClean="0"/>
              <a:t>jaunty</a:t>
            </a:r>
          </a:p>
          <a:p>
            <a:r>
              <a:rPr lang="en-US" sz="1800" dirty="0" smtClean="0"/>
              <a:t>self-deprecation</a:t>
            </a:r>
          </a:p>
          <a:p>
            <a:r>
              <a:rPr lang="en-US" sz="1800" dirty="0" smtClean="0"/>
              <a:t>retorted</a:t>
            </a:r>
          </a:p>
          <a:p>
            <a:r>
              <a:rPr lang="en-US" sz="1800" dirty="0" smtClean="0"/>
              <a:t>remnants</a:t>
            </a:r>
          </a:p>
          <a:p>
            <a:r>
              <a:rPr lang="en-US" sz="1800" dirty="0" smtClean="0"/>
              <a:t>reluctantly</a:t>
            </a:r>
          </a:p>
          <a:p>
            <a:endParaRPr lang="en-US" sz="1800" dirty="0" smtClean="0"/>
          </a:p>
          <a:p>
            <a:endParaRPr lang="en-US" sz="1800" dirty="0" smtClean="0"/>
          </a:p>
          <a:p>
            <a:endParaRPr lang="en-US"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5</a:t>
            </a:r>
            <a:br>
              <a:rPr lang="en-US" sz="2800" dirty="0" smtClean="0"/>
            </a:br>
            <a:r>
              <a:rPr lang="en-US" sz="2800" dirty="0" smtClean="0"/>
              <a:t>pp22-30</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Why does Mae say, “The worst is happening at last,”? What is the worst thing that could happen?</a:t>
            </a:r>
            <a:endParaRPr lang="en-US" dirty="0"/>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b="1" dirty="0" smtClean="0"/>
          </a:p>
          <a:p>
            <a:r>
              <a:rPr lang="en-US" sz="1800" dirty="0" smtClean="0"/>
              <a:t>galling</a:t>
            </a:r>
          </a:p>
          <a:p>
            <a:r>
              <a:rPr lang="en-US" sz="1800" dirty="0" smtClean="0"/>
              <a:t>venture</a:t>
            </a:r>
          </a:p>
          <a:p>
            <a:r>
              <a:rPr lang="en-US" sz="1800" dirty="0" smtClean="0"/>
              <a:t>consolingly</a:t>
            </a:r>
          </a:p>
          <a:p>
            <a:r>
              <a:rPr lang="en-US" sz="1800" dirty="0" smtClean="0"/>
              <a:t>self-assurance</a:t>
            </a:r>
          </a:p>
          <a:p>
            <a:r>
              <a:rPr lang="en-US" sz="1800" dirty="0" smtClean="0"/>
              <a:t>resentful</a:t>
            </a:r>
          </a:p>
          <a:p>
            <a:r>
              <a:rPr lang="en-US" sz="1800" dirty="0" smtClean="0"/>
              <a:t>sternly</a:t>
            </a:r>
          </a:p>
          <a:p>
            <a:r>
              <a:rPr lang="en-US" sz="1800" dirty="0" smtClean="0"/>
              <a:t>irrelevantly</a:t>
            </a:r>
          </a:p>
          <a:p>
            <a:r>
              <a:rPr lang="en-US" sz="1800" dirty="0" smtClean="0"/>
              <a:t>primly</a:t>
            </a:r>
          </a:p>
          <a:p>
            <a:r>
              <a:rPr lang="en-US" sz="1800" dirty="0" smtClean="0"/>
              <a:t>solemnly</a:t>
            </a:r>
          </a:p>
          <a:p>
            <a:r>
              <a:rPr lang="en-US" sz="1800" dirty="0" smtClean="0"/>
              <a:t>plaintively</a:t>
            </a:r>
          </a:p>
          <a:p>
            <a:endParaRPr lang="en-US" sz="1800" dirty="0" smtClean="0"/>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Chapter 6</a:t>
            </a:r>
            <a:br>
              <a:rPr lang="en-US" sz="2800" dirty="0" smtClean="0"/>
            </a:br>
            <a:r>
              <a:rPr lang="en-US" sz="2800" dirty="0" smtClean="0"/>
              <a:t>pp31-36</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Character Development</a:t>
            </a:r>
          </a:p>
          <a:p>
            <a:r>
              <a:rPr lang="en-US" dirty="0" smtClean="0"/>
              <a:t>Figurative Language</a:t>
            </a:r>
          </a:p>
          <a:p>
            <a:r>
              <a:rPr lang="en-US" dirty="0" smtClean="0"/>
              <a:t>The man in the yellow suit saw Winnie being taken away and knew it wasn’t her family. Why did he do nothing to stop Mae, Jesse, and Miles?</a:t>
            </a:r>
          </a:p>
          <a:p>
            <a:r>
              <a:rPr lang="en-US" dirty="0" smtClean="0"/>
              <a:t>What do you think the Tucks will tell Winnie? Will they really take her home in the morning?</a:t>
            </a:r>
          </a:p>
          <a:p>
            <a:r>
              <a:rPr lang="en-US" dirty="0" smtClean="0"/>
              <a:t>How would you feel if you had been kidnapped like Winnie had been? Why does she not react as expected?</a:t>
            </a:r>
          </a:p>
        </p:txBody>
      </p:sp>
      <p:sp>
        <p:nvSpPr>
          <p:cNvPr id="4" name="Text Placeholder 3"/>
          <p:cNvSpPr>
            <a:spLocks noGrp="1"/>
          </p:cNvSpPr>
          <p:nvPr>
            <p:ph type="body" sz="half" idx="2"/>
          </p:nvPr>
        </p:nvSpPr>
        <p:spPr/>
        <p:txBody>
          <a:bodyPr>
            <a:normAutofit/>
          </a:bodyPr>
          <a:lstStyle/>
          <a:p>
            <a:r>
              <a:rPr lang="en-US" sz="1800" b="1" dirty="0" smtClean="0"/>
              <a:t>Vocabulary</a:t>
            </a:r>
          </a:p>
          <a:p>
            <a:endParaRPr lang="en-US" sz="1800" b="1" dirty="0" smtClean="0"/>
          </a:p>
          <a:p>
            <a:r>
              <a:rPr lang="en-US" sz="1800" dirty="0" smtClean="0"/>
              <a:t>burly</a:t>
            </a:r>
          </a:p>
          <a:p>
            <a:r>
              <a:rPr lang="en-US" sz="1800" dirty="0" smtClean="0"/>
              <a:t>perversely</a:t>
            </a:r>
          </a:p>
          <a:p>
            <a:r>
              <a:rPr lang="en-US" sz="1800" dirty="0" smtClean="0"/>
              <a:t>implored</a:t>
            </a:r>
          </a:p>
          <a:p>
            <a:r>
              <a:rPr lang="en-US" sz="1800" dirty="0" smtClean="0"/>
              <a:t>faltered</a:t>
            </a:r>
          </a:p>
          <a:p>
            <a:endParaRPr lang="en-US" sz="1800" dirty="0" smtClean="0"/>
          </a:p>
          <a:p>
            <a:endParaRPr lang="en-US" sz="1800" dirty="0"/>
          </a:p>
        </p:txBody>
      </p:sp>
      <p:pic>
        <p:nvPicPr>
          <p:cNvPr id="5" name="Picture 2" descr="http://imet.csus.edu/imet2/goffa/tuckweb/Images/tuckcover.GIF"/>
          <p:cNvPicPr>
            <a:picLocks noChangeAspect="1" noChangeArrowheads="1"/>
          </p:cNvPicPr>
          <p:nvPr/>
        </p:nvPicPr>
        <p:blipFill>
          <a:blip r:embed="rId2" cstate="print"/>
          <a:srcRect/>
          <a:stretch>
            <a:fillRect/>
          </a:stretch>
        </p:blipFill>
        <p:spPr bwMode="auto">
          <a:xfrm>
            <a:off x="3124200" y="152400"/>
            <a:ext cx="1447800" cy="117776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435</TotalTime>
  <Words>1231</Words>
  <Application>Microsoft Macintosh PowerPoint</Application>
  <PresentationFormat>On-screen Show (4:3)</PresentationFormat>
  <Paragraphs>282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Module</vt:lpstr>
      <vt:lpstr>Tuck Everlasting</vt:lpstr>
      <vt:lpstr>Natalie Babbitt</vt:lpstr>
      <vt:lpstr>Prologue pp3-4</vt:lpstr>
      <vt:lpstr>Chapter 1 pp5-8</vt:lpstr>
      <vt:lpstr>Chapter 2 pp9-12</vt:lpstr>
      <vt:lpstr>Chapter 3 pp13-16</vt:lpstr>
      <vt:lpstr>Chapter 4 pp17-21</vt:lpstr>
      <vt:lpstr>Chapter 5 pp22-30</vt:lpstr>
      <vt:lpstr>Chapter 6 pp31-36</vt:lpstr>
      <vt:lpstr>Chapter 7 pp37-41</vt:lpstr>
      <vt:lpstr>Chapter 8 pp42-45</vt:lpstr>
      <vt:lpstr>Chapter 9 pp46-49</vt:lpstr>
      <vt:lpstr>Chapter 10 pp50-55</vt:lpstr>
      <vt:lpstr>Chapter 11 pp56-59</vt:lpstr>
      <vt:lpstr>Chapter 12 pp60-65</vt:lpstr>
      <vt:lpstr>Chapter 13 p66</vt:lpstr>
      <vt:lpstr>Chapter 14 pp67-72</vt:lpstr>
      <vt:lpstr>Chapter 15 pp73-75</vt:lpstr>
      <vt:lpstr>Chapter 16 pp76-80</vt:lpstr>
      <vt:lpstr>Chapter 17 pp81-88</vt:lpstr>
      <vt:lpstr>Chapter 18 pp89-92</vt:lpstr>
      <vt:lpstr>Chapter 19 pp93-100</vt:lpstr>
      <vt:lpstr>Chapter 20 pp101-105</vt:lpstr>
      <vt:lpstr>Chapter 21 pp106-110</vt:lpstr>
      <vt:lpstr>Chapter 22 pp111-115</vt:lpstr>
      <vt:lpstr>Chapter 23 pp116-120</vt:lpstr>
      <vt:lpstr>Chapter 24 pp121-126</vt:lpstr>
      <vt:lpstr>Chapter 25 pp127-133</vt:lpstr>
      <vt:lpstr>Epilogue pp134-139</vt:lpstr>
      <vt:lpstr>  Novel Projects</vt:lpstr>
    </vt:vector>
  </TitlesOfParts>
  <Company>Temecula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Tuck Everlasting</dc:title>
  <dc:creator>sconstantino</dc:creator>
  <cp:lastModifiedBy>sharon constantino</cp:lastModifiedBy>
  <cp:revision>107</cp:revision>
  <dcterms:created xsi:type="dcterms:W3CDTF">2012-06-28T22:09:10Z</dcterms:created>
  <dcterms:modified xsi:type="dcterms:W3CDTF">2013-01-12T15:05:35Z</dcterms:modified>
</cp:coreProperties>
</file>