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72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6/16/13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6/16/13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6/16/13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6/16/13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6/16/13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6/16/13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6/16/13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6/16/13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6/16/13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6/16/13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6/16/13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6/16/13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randomhouse.com/features/garypaulsen/about.html" TargetMode="Externa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Tracker</a:t>
            </a:r>
            <a:endParaRPr lang="en-US" sz="5400" dirty="0"/>
          </a:p>
        </p:txBody>
      </p:sp>
      <p:sp>
        <p:nvSpPr>
          <p:cNvPr id="3" name="Subtitle 2"/>
          <p:cNvSpPr>
            <a:spLocks noGrp="1"/>
          </p:cNvSpPr>
          <p:nvPr>
            <p:ph type="subTitle" idx="1"/>
          </p:nvPr>
        </p:nvSpPr>
        <p:spPr/>
        <p:txBody>
          <a:bodyPr>
            <a:normAutofit/>
          </a:bodyPr>
          <a:lstStyle/>
          <a:p>
            <a:r>
              <a:rPr lang="en-US" sz="3200" dirty="0" smtClean="0"/>
              <a:t>Gary Paulsen</a:t>
            </a:r>
            <a:endParaRPr lang="en-US" sz="3200" dirty="0"/>
          </a:p>
        </p:txBody>
      </p:sp>
      <p:pic>
        <p:nvPicPr>
          <p:cNvPr id="4" name="Picture 3"/>
          <p:cNvPicPr>
            <a:picLocks noChangeAspect="1"/>
          </p:cNvPicPr>
          <p:nvPr/>
        </p:nvPicPr>
        <p:blipFill>
          <a:blip r:embed="rId2"/>
          <a:stretch>
            <a:fillRect/>
          </a:stretch>
        </p:blipFill>
        <p:spPr>
          <a:xfrm>
            <a:off x="4652433" y="711200"/>
            <a:ext cx="2903855" cy="4318000"/>
          </a:xfrm>
          <a:prstGeom prst="rect">
            <a:avLst/>
          </a:prstGeom>
        </p:spPr>
      </p:pic>
    </p:spTree>
    <p:extLst>
      <p:ext uri="{BB962C8B-B14F-4D97-AF65-F5344CB8AC3E}">
        <p14:creationId xmlns:p14="http://schemas.microsoft.com/office/powerpoint/2010/main" val="39734408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intermittently</a:t>
            </a:r>
          </a:p>
          <a:p>
            <a:pPr marL="285750" indent="-285750">
              <a:buFont typeface="Wingdings" charset="2"/>
              <a:buChar char="²"/>
            </a:pPr>
            <a:r>
              <a:rPr lang="en-US" sz="1800" dirty="0" smtClean="0"/>
              <a:t>grouse</a:t>
            </a:r>
          </a:p>
          <a:p>
            <a:pPr marL="285750" indent="-285750">
              <a:buFont typeface="Wingdings" charset="2"/>
              <a:buChar char="²"/>
            </a:pPr>
            <a:r>
              <a:rPr lang="en-US" sz="1800" dirty="0" smtClean="0"/>
              <a:t>persists</a:t>
            </a:r>
          </a:p>
          <a:p>
            <a:pPr marL="285750" indent="-285750">
              <a:buFont typeface="Wingdings" charset="2"/>
              <a:buChar char="²"/>
            </a:pPr>
            <a:r>
              <a:rPr lang="en-US" sz="1800" dirty="0" smtClean="0"/>
              <a:t>relish</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Eight: pages 57-65</a:t>
            </a:r>
          </a:p>
          <a:p>
            <a:endParaRPr lang="en-US" sz="2000" dirty="0">
              <a:solidFill>
                <a:srgbClr val="FFFFFF"/>
              </a:solidFill>
            </a:endParaRPr>
          </a:p>
        </p:txBody>
      </p:sp>
      <p:sp>
        <p:nvSpPr>
          <p:cNvPr id="10" name="TextBox 9"/>
          <p:cNvSpPr txBox="1"/>
          <p:nvPr/>
        </p:nvSpPr>
        <p:spPr>
          <a:xfrm>
            <a:off x="3048000" y="1828800"/>
            <a:ext cx="5969000" cy="4524316"/>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What was John’s motivation for not shooting the deer? Use evidence from the text to support your thinking.</a:t>
            </a:r>
          </a:p>
          <a:p>
            <a:pPr marL="285750" indent="-285750">
              <a:buFont typeface="Wingdings" charset="2"/>
              <a:buChar char="u"/>
            </a:pPr>
            <a:r>
              <a:rPr lang="en-US" dirty="0" smtClean="0"/>
              <a:t>Why does John continue to follow the doe, even though he didn’t kill her when he had the chance? What outcome could he possibly be hoping for?</a:t>
            </a:r>
            <a:endParaRPr lang="en-US" dirty="0"/>
          </a:p>
          <a:p>
            <a:endParaRPr lang="en-US" dirty="0"/>
          </a:p>
          <a:p>
            <a:pPr marL="285750" indent="-285750">
              <a:buFont typeface="Wingdings" charset="2"/>
              <a:buChar char="u"/>
            </a:pPr>
            <a:endParaRPr lang="en-US" dirty="0" smtClean="0"/>
          </a:p>
          <a:p>
            <a:endParaRPr lang="en-US" dirty="0" smtClean="0"/>
          </a:p>
          <a:p>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17174394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recourse</a:t>
            </a:r>
          </a:p>
          <a:p>
            <a:pPr marL="285750" indent="-285750">
              <a:buFont typeface="Wingdings" charset="2"/>
              <a:buChar char="²"/>
            </a:pPr>
            <a:r>
              <a:rPr lang="en-US" sz="1800" dirty="0" smtClean="0"/>
              <a:t>endurance</a:t>
            </a:r>
          </a:p>
          <a:p>
            <a:pPr marL="285750" indent="-285750">
              <a:buFont typeface="Wingdings" charset="2"/>
              <a:buChar char="²"/>
            </a:pPr>
            <a:r>
              <a:rPr lang="en-US" sz="1800" dirty="0" smtClean="0"/>
              <a:t>taint</a:t>
            </a:r>
          </a:p>
          <a:p>
            <a:pPr marL="285750" indent="-285750">
              <a:buFont typeface="Wingdings" charset="2"/>
              <a:buChar char="²"/>
            </a:pPr>
            <a:r>
              <a:rPr lang="en-US" sz="1800" dirty="0" smtClean="0"/>
              <a:t>terrain</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Nine: pages 66-73</a:t>
            </a:r>
          </a:p>
          <a:p>
            <a:endParaRPr lang="en-US" sz="2000" dirty="0">
              <a:solidFill>
                <a:srgbClr val="FFFFFF"/>
              </a:solidFill>
            </a:endParaRPr>
          </a:p>
        </p:txBody>
      </p:sp>
      <p:sp>
        <p:nvSpPr>
          <p:cNvPr id="10" name="TextBox 9"/>
          <p:cNvSpPr txBox="1"/>
          <p:nvPr/>
        </p:nvSpPr>
        <p:spPr>
          <a:xfrm>
            <a:off x="3048000" y="1828800"/>
            <a:ext cx="5969000" cy="4801315"/>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Why is it so important to John to cheat death?</a:t>
            </a:r>
          </a:p>
          <a:p>
            <a:pPr marL="285750" indent="-285750">
              <a:buFont typeface="Wingdings" charset="2"/>
              <a:buChar char="u"/>
            </a:pPr>
            <a:r>
              <a:rPr lang="en-US" dirty="0" smtClean="0"/>
              <a:t>Describe the weight that has been lifted by John’s decision to leave the rifle. What is causing this emotion? Use evidence from the text to support your thinking.</a:t>
            </a:r>
          </a:p>
          <a:p>
            <a:endParaRPr lang="en-US" dirty="0"/>
          </a:p>
          <a:p>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32939270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beckoning</a:t>
            </a:r>
          </a:p>
          <a:p>
            <a:pPr marL="285750" indent="-285750">
              <a:buFont typeface="Wingdings" charset="2"/>
              <a:buChar char="²"/>
            </a:pP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Ten: pages 74-79</a:t>
            </a:r>
          </a:p>
          <a:p>
            <a:endParaRPr lang="en-US" sz="2000" dirty="0">
              <a:solidFill>
                <a:srgbClr val="FFFFFF"/>
              </a:solidFill>
            </a:endParaRPr>
          </a:p>
        </p:txBody>
      </p:sp>
      <p:sp>
        <p:nvSpPr>
          <p:cNvPr id="10" name="TextBox 9"/>
          <p:cNvSpPr txBox="1"/>
          <p:nvPr/>
        </p:nvSpPr>
        <p:spPr>
          <a:xfrm>
            <a:off x="3048000" y="1828800"/>
            <a:ext cx="5969000" cy="5078314"/>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How does the doe’s behavior change throughout the day and into the night? What is the significance of her actions?</a:t>
            </a:r>
          </a:p>
          <a:p>
            <a:pPr marL="285750" indent="-285750">
              <a:buFont typeface="Wingdings" charset="2"/>
              <a:buChar char="u"/>
            </a:pPr>
            <a:r>
              <a:rPr lang="en-US" dirty="0" smtClean="0"/>
              <a:t>How does John change?</a:t>
            </a:r>
          </a:p>
          <a:p>
            <a:pPr marL="285750" indent="-285750">
              <a:buFont typeface="Wingdings" charset="2"/>
              <a:buChar char="u"/>
            </a:pPr>
            <a:r>
              <a:rPr lang="en-US" dirty="0" smtClean="0"/>
              <a:t>Why do you think John believes the deer came for him at the barn to dance him away? Explain.</a:t>
            </a:r>
            <a:endParaRPr lang="en-US" dirty="0"/>
          </a:p>
          <a:p>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12727341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pretense</a:t>
            </a:r>
          </a:p>
          <a:p>
            <a:pPr marL="285750" indent="-285750">
              <a:buFont typeface="Wingdings" charset="2"/>
              <a:buChar char="²"/>
            </a:pPr>
            <a:r>
              <a:rPr lang="en-US" sz="1800" dirty="0" smtClean="0"/>
              <a:t>bile</a:t>
            </a:r>
          </a:p>
          <a:p>
            <a:pPr marL="285750" indent="-285750">
              <a:buFont typeface="Wingdings" charset="2"/>
              <a:buChar char="²"/>
            </a:pPr>
            <a:r>
              <a:rPr lang="en-US" sz="1800" dirty="0" smtClean="0"/>
              <a:t>imprint</a:t>
            </a:r>
          </a:p>
          <a:p>
            <a:pPr marL="285750" indent="-285750">
              <a:buFont typeface="Wingdings" charset="2"/>
              <a:buChar char="²"/>
            </a:pPr>
            <a:r>
              <a:rPr lang="en-US" sz="1800" dirty="0" smtClean="0"/>
              <a:t>muzzle</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Eleven: pages 80-84</a:t>
            </a:r>
          </a:p>
          <a:p>
            <a:endParaRPr lang="en-US" sz="2000" dirty="0">
              <a:solidFill>
                <a:srgbClr val="FFFFFF"/>
              </a:solidFill>
            </a:endParaRPr>
          </a:p>
        </p:txBody>
      </p:sp>
      <p:sp>
        <p:nvSpPr>
          <p:cNvPr id="10" name="TextBox 9"/>
          <p:cNvSpPr txBox="1"/>
          <p:nvPr/>
        </p:nvSpPr>
        <p:spPr>
          <a:xfrm>
            <a:off x="3048000" y="1828800"/>
            <a:ext cx="5969000" cy="4524316"/>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p>
          <a:p>
            <a:pPr marL="285750" indent="-285750">
              <a:buFont typeface="Wingdings" charset="2"/>
              <a:buChar char="u"/>
            </a:pPr>
            <a:r>
              <a:rPr lang="en-US" dirty="0" smtClean="0"/>
              <a:t>Why did John go to such lengths to track the deer, only to touch her and let her go? Do you think his behavior was justified? Explain using evidence from the text.</a:t>
            </a:r>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26876391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searing</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Twelve: pages 85-90</a:t>
            </a:r>
          </a:p>
          <a:p>
            <a:endParaRPr lang="en-US" sz="2000" dirty="0">
              <a:solidFill>
                <a:srgbClr val="FFFFFF"/>
              </a:solidFill>
            </a:endParaRPr>
          </a:p>
        </p:txBody>
      </p:sp>
      <p:sp>
        <p:nvSpPr>
          <p:cNvPr id="10" name="TextBox 9"/>
          <p:cNvSpPr txBox="1"/>
          <p:nvPr/>
        </p:nvSpPr>
        <p:spPr>
          <a:xfrm>
            <a:off x="3048000" y="1828800"/>
            <a:ext cx="5969000" cy="5078314"/>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How has John changed from the beginning of the story to now? Use evidence from the text to support your thinking.</a:t>
            </a:r>
          </a:p>
          <a:p>
            <a:pPr marL="285750" indent="-285750">
              <a:buFont typeface="Wingdings" charset="2"/>
              <a:buChar char="u"/>
            </a:pPr>
            <a:r>
              <a:rPr lang="en-US" smtClean="0"/>
              <a:t>Final thoughts?</a:t>
            </a: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24111217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Novel Projects</a:t>
            </a:r>
            <a:endParaRPr lang="en-US" dirty="0"/>
          </a:p>
        </p:txBody>
      </p:sp>
      <p:sp>
        <p:nvSpPr>
          <p:cNvPr id="8" name="TextBox 7"/>
          <p:cNvSpPr txBox="1"/>
          <p:nvPr/>
        </p:nvSpPr>
        <p:spPr>
          <a:xfrm>
            <a:off x="355600" y="1765300"/>
            <a:ext cx="8191500" cy="5078314"/>
          </a:xfrm>
          <a:prstGeom prst="rect">
            <a:avLst/>
          </a:prstGeom>
          <a:solidFill>
            <a:srgbClr val="B2B2B2"/>
          </a:solidFill>
        </p:spPr>
        <p:txBody>
          <a:bodyPr wrap="square" rtlCol="0">
            <a:spAutoFit/>
          </a:bodyPr>
          <a:lstStyle/>
          <a:p>
            <a:pPr marL="285750" indent="-285750">
              <a:buFont typeface="Wingdings" charset="2"/>
              <a:buChar char="u"/>
            </a:pPr>
            <a:endParaRPr lang="en-US" dirty="0" smtClean="0"/>
          </a:p>
          <a:p>
            <a:pPr marL="285750" indent="-285750">
              <a:buFont typeface="Wingdings" charset="2"/>
              <a:buChar char="u"/>
            </a:pPr>
            <a:r>
              <a:rPr lang="en-US" b="1" dirty="0" smtClean="0"/>
              <a:t>Research:  </a:t>
            </a:r>
            <a:r>
              <a:rPr lang="en-US" dirty="0" smtClean="0"/>
              <a:t>Write a research report on deer. Include the life cycle, habitat, diet, and special adaptations in your report.</a:t>
            </a:r>
            <a:endParaRPr lang="en-US" dirty="0"/>
          </a:p>
          <a:p>
            <a:endParaRPr lang="en-US" dirty="0"/>
          </a:p>
          <a:p>
            <a:pPr marL="285750" indent="-285750">
              <a:buFont typeface="Wingdings" charset="2"/>
              <a:buChar char="u"/>
            </a:pPr>
            <a:r>
              <a:rPr lang="en-US" b="1" dirty="0" smtClean="0"/>
              <a:t>Narrative:  </a:t>
            </a:r>
            <a:r>
              <a:rPr lang="en-US" dirty="0" smtClean="0"/>
              <a:t>Write a short story about the day John’s grandfather dies. </a:t>
            </a:r>
          </a:p>
          <a:p>
            <a:pPr marL="285750" indent="-285750">
              <a:buFont typeface="Wingdings" charset="2"/>
              <a:buChar char="u"/>
            </a:pPr>
            <a:endParaRPr lang="en-US" dirty="0"/>
          </a:p>
          <a:p>
            <a:pPr marL="285750" indent="-285750">
              <a:buFont typeface="Wingdings" charset="2"/>
              <a:buChar char="u"/>
            </a:pPr>
            <a:r>
              <a:rPr lang="en-US" b="1" dirty="0" smtClean="0"/>
              <a:t>Narrative:  </a:t>
            </a:r>
            <a:r>
              <a:rPr lang="en-US" dirty="0" smtClean="0"/>
              <a:t>Write about the hunt from the deer’s perspective.</a:t>
            </a:r>
          </a:p>
          <a:p>
            <a:pPr marL="285750" indent="-285750">
              <a:buFont typeface="Wingdings" charset="2"/>
              <a:buChar char="u"/>
            </a:pPr>
            <a:endParaRPr lang="en-US" dirty="0"/>
          </a:p>
          <a:p>
            <a:pPr marL="285750" indent="-285750">
              <a:buFont typeface="Wingdings" charset="2"/>
              <a:buChar char="u"/>
            </a:pPr>
            <a:r>
              <a:rPr lang="en-US" b="1" dirty="0" smtClean="0"/>
              <a:t>Argument:  </a:t>
            </a:r>
            <a:r>
              <a:rPr lang="en-US" dirty="0" smtClean="0"/>
              <a:t>Write an argument for or against hunting. Be sure to include strong evidence to support your opinion.</a:t>
            </a:r>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smtClean="0"/>
          </a:p>
          <a:p>
            <a:pPr marL="285750" indent="-285750">
              <a:buFont typeface="Wingdings" charset="2"/>
              <a:buChar char="u"/>
            </a:pPr>
            <a:endParaRPr lang="en-US" dirty="0" smtClean="0"/>
          </a:p>
          <a:p>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39915140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Gary Paulsen</a:t>
            </a:r>
            <a:endParaRPr lang="en-US" dirty="0"/>
          </a:p>
        </p:txBody>
      </p:sp>
      <p:sp>
        <p:nvSpPr>
          <p:cNvPr id="5" name="Text Placeholder 4"/>
          <p:cNvSpPr>
            <a:spLocks noGrp="1"/>
          </p:cNvSpPr>
          <p:nvPr>
            <p:ph type="body" idx="1"/>
          </p:nvPr>
        </p:nvSpPr>
        <p:spPr/>
        <p:txBody>
          <a:bodyPr/>
          <a:lstStyle/>
          <a:p>
            <a:r>
              <a:rPr lang="en-US" dirty="0" smtClean="0"/>
              <a:t>Author Notes</a:t>
            </a:r>
            <a:endParaRPr lang="en-US" dirty="0"/>
          </a:p>
        </p:txBody>
      </p:sp>
      <p:pic>
        <p:nvPicPr>
          <p:cNvPr id="6" name="Picture 5">
            <a:hlinkClick r:id="rId2"/>
          </p:cNvPr>
          <p:cNvPicPr>
            <a:picLocks noChangeAspect="1"/>
          </p:cNvPicPr>
          <p:nvPr/>
        </p:nvPicPr>
        <p:blipFill>
          <a:blip r:embed="rId3"/>
          <a:stretch>
            <a:fillRect/>
          </a:stretch>
        </p:blipFill>
        <p:spPr>
          <a:xfrm>
            <a:off x="6381750" y="258572"/>
            <a:ext cx="1764009" cy="2154428"/>
          </a:xfrm>
          <a:prstGeom prst="rect">
            <a:avLst/>
          </a:prstGeom>
        </p:spPr>
      </p:pic>
      <p:sp>
        <p:nvSpPr>
          <p:cNvPr id="7" name="TextBox 6"/>
          <p:cNvSpPr txBox="1"/>
          <p:nvPr/>
        </p:nvSpPr>
        <p:spPr>
          <a:xfrm>
            <a:off x="863600" y="30226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99643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ruddy</a:t>
            </a:r>
          </a:p>
          <a:p>
            <a:pPr marL="285750" indent="-285750">
              <a:buFont typeface="Wingdings" charset="2"/>
              <a:buChar char="²"/>
            </a:pPr>
            <a:r>
              <a:rPr lang="en-US" sz="1800" dirty="0" smtClean="0"/>
              <a:t>kerosene</a:t>
            </a:r>
          </a:p>
          <a:p>
            <a:pPr marL="285750" indent="-285750">
              <a:buFont typeface="Wingdings" charset="2"/>
              <a:buChar char="²"/>
            </a:pPr>
            <a:r>
              <a:rPr lang="en-US" sz="1800" dirty="0" smtClean="0"/>
              <a:t>oilcloth</a:t>
            </a:r>
          </a:p>
          <a:p>
            <a:pPr marL="285750" indent="-285750">
              <a:buFont typeface="Wingdings" charset="2"/>
              <a:buChar char="²"/>
            </a:pPr>
            <a:endParaRPr lang="en-US" sz="1800" dirty="0" smtClean="0"/>
          </a:p>
          <a:p>
            <a:pPr marL="285750" indent="-285750">
              <a:buFont typeface="Wingdings" charset="2"/>
              <a:buChar char="²"/>
            </a:pP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One: pages 3-10  </a:t>
            </a:r>
          </a:p>
          <a:p>
            <a:endParaRPr lang="en-US" sz="2000" dirty="0">
              <a:solidFill>
                <a:srgbClr val="FFFFFF"/>
              </a:solidFill>
            </a:endParaRPr>
          </a:p>
        </p:txBody>
      </p:sp>
      <p:sp>
        <p:nvSpPr>
          <p:cNvPr id="10" name="TextBox 9"/>
          <p:cNvSpPr txBox="1"/>
          <p:nvPr/>
        </p:nvSpPr>
        <p:spPr>
          <a:xfrm>
            <a:off x="3048000" y="1828800"/>
            <a:ext cx="5969000" cy="4524316"/>
          </a:xfrm>
          <a:prstGeom prst="rect">
            <a:avLst/>
          </a:prstGeom>
          <a:solidFill>
            <a:schemeClr val="accent2"/>
          </a:solidFill>
        </p:spPr>
        <p:txBody>
          <a:bodyPr wrap="square" rtlCol="0">
            <a:spAutoFit/>
          </a:bodyPr>
          <a:lstStyle/>
          <a:p>
            <a:pPr marL="285750" indent="-285750">
              <a:buFont typeface="Wingdings" charset="2"/>
              <a:buChar char="u"/>
            </a:pPr>
            <a:r>
              <a:rPr lang="en-US" dirty="0"/>
              <a:t>Character Development</a:t>
            </a:r>
          </a:p>
          <a:p>
            <a:pPr marL="285750" indent="-285750">
              <a:buFont typeface="Wingdings" charset="2"/>
              <a:buChar char="u"/>
            </a:pPr>
            <a:r>
              <a:rPr lang="en-US" dirty="0"/>
              <a:t>Setting</a:t>
            </a:r>
          </a:p>
          <a:p>
            <a:pPr marL="285750" indent="-285750">
              <a:buFont typeface="Wingdings" charset="2"/>
              <a:buChar char="u"/>
            </a:pPr>
            <a:r>
              <a:rPr lang="en-US" dirty="0" smtClean="0"/>
              <a:t>Conflict</a:t>
            </a:r>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Why does John not want to admit that death is coming? Use evidence from the text to support your thinking. How would you feel if you were in his place? Explain.</a:t>
            </a:r>
          </a:p>
          <a:p>
            <a:pPr marL="285750" indent="-285750">
              <a:buFont typeface="Wingdings" charset="2"/>
              <a:buChar char="u"/>
            </a:pPr>
            <a:r>
              <a:rPr lang="en-US" dirty="0" smtClean="0"/>
              <a:t>What do you do to take your mind off of something that is bothering you? Try to connect your actions with those of John.</a:t>
            </a:r>
            <a:endParaRPr lang="en-US" dirty="0"/>
          </a:p>
          <a:p>
            <a:pPr marL="285750" indent="-285750">
              <a:buFont typeface="Wingdings" charset="2"/>
              <a:buChar char="u"/>
            </a:pPr>
            <a:endParaRPr lang="en-US" dirty="0"/>
          </a:p>
          <a:p>
            <a:endParaRPr lang="en-US" dirty="0"/>
          </a:p>
          <a:p>
            <a:pPr marL="285750" indent="-285750">
              <a:buFont typeface="Wingdings" charset="2"/>
              <a:buChar char="u"/>
            </a:pPr>
            <a:endParaRPr lang="en-US" dirty="0"/>
          </a:p>
          <a:p>
            <a:pPr marL="285750" indent="-285750">
              <a:buFont typeface="Wingdings" charset="2"/>
              <a:buChar char="u"/>
            </a:pPr>
            <a:endParaRPr lang="en-US" dirty="0"/>
          </a:p>
          <a:p>
            <a:endParaRPr lang="en-US" dirty="0"/>
          </a:p>
        </p:txBody>
      </p:sp>
    </p:spTree>
    <p:extLst>
      <p:ext uri="{BB962C8B-B14F-4D97-AF65-F5344CB8AC3E}">
        <p14:creationId xmlns:p14="http://schemas.microsoft.com/office/powerpoint/2010/main" val="37009169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manure</a:t>
            </a:r>
          </a:p>
          <a:p>
            <a:pPr marL="285750" indent="-285750">
              <a:buFont typeface="Wingdings" charset="2"/>
              <a:buChar char="²"/>
            </a:pPr>
            <a:r>
              <a:rPr lang="en-US" sz="1800" dirty="0" smtClean="0"/>
              <a:t>ritual</a:t>
            </a:r>
          </a:p>
          <a:p>
            <a:pPr marL="285750" indent="-285750">
              <a:buFont typeface="Wingdings" charset="2"/>
              <a:buChar char="²"/>
            </a:pPr>
            <a:r>
              <a:rPr lang="en-US" sz="1800" dirty="0" smtClean="0"/>
              <a:t>silage</a:t>
            </a:r>
          </a:p>
          <a:p>
            <a:pPr marL="285750" indent="-285750">
              <a:buFont typeface="Wingdings" charset="2"/>
              <a:buChar char="²"/>
            </a:pPr>
            <a:r>
              <a:rPr lang="en-US" sz="1800" dirty="0" smtClean="0"/>
              <a:t>silo</a:t>
            </a:r>
          </a:p>
          <a:p>
            <a:pPr marL="285750" indent="-285750">
              <a:buFont typeface="Wingdings" charset="2"/>
              <a:buChar char="²"/>
            </a:pPr>
            <a:r>
              <a:rPr lang="en-US" sz="1800" dirty="0" smtClean="0"/>
              <a:t>recoiled</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Two: pages 11-19</a:t>
            </a:r>
          </a:p>
          <a:p>
            <a:endParaRPr lang="en-US" sz="2000" dirty="0">
              <a:solidFill>
                <a:srgbClr val="FFFFFF"/>
              </a:solidFill>
            </a:endParaRPr>
          </a:p>
        </p:txBody>
      </p:sp>
      <p:sp>
        <p:nvSpPr>
          <p:cNvPr id="10" name="TextBox 9"/>
          <p:cNvSpPr txBox="1"/>
          <p:nvPr/>
        </p:nvSpPr>
        <p:spPr>
          <a:xfrm>
            <a:off x="3048000" y="1828800"/>
            <a:ext cx="5969000" cy="4524316"/>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What kind of work ethic does John have? Use evidence from the text to support your thinking. What kind of work ethic do you have? Explain your work ethic in relation to John’s work ethic.</a:t>
            </a:r>
          </a:p>
          <a:p>
            <a:pPr marL="285750" indent="-285750">
              <a:buFont typeface="Wingdings" charset="2"/>
              <a:buChar char="u"/>
            </a:pPr>
            <a:r>
              <a:rPr lang="en-US" dirty="0" smtClean="0"/>
              <a:t>Do you think that there are other parts of living that only change when you look away and then look back? Explain your thoughts.</a:t>
            </a:r>
          </a:p>
          <a:p>
            <a:pPr marL="285750" indent="-285750">
              <a:buFont typeface="Wingdings" charset="2"/>
              <a:buChar char="u"/>
            </a:pPr>
            <a:r>
              <a:rPr lang="en-US" dirty="0" smtClean="0"/>
              <a:t>Explain your views about school in relation to John’s views about school.</a:t>
            </a:r>
            <a:endParaRPr lang="en-US" dirty="0"/>
          </a:p>
          <a:p>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25269915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bloat</a:t>
            </a:r>
          </a:p>
          <a:p>
            <a:pPr marL="285750" indent="-285750">
              <a:buFont typeface="Wingdings" charset="2"/>
              <a:buChar char="²"/>
            </a:pPr>
            <a:r>
              <a:rPr lang="en-US" sz="1800" dirty="0" smtClean="0"/>
              <a:t>granary</a:t>
            </a:r>
          </a:p>
          <a:p>
            <a:pPr marL="285750" indent="-285750">
              <a:buFont typeface="Wingdings" charset="2"/>
              <a:buChar char="²"/>
            </a:pPr>
            <a:r>
              <a:rPr lang="en-US" sz="1800" dirty="0" err="1" smtClean="0"/>
              <a:t>stoneboat</a:t>
            </a:r>
            <a:endParaRPr lang="en-US" sz="1800" dirty="0" smtClean="0"/>
          </a:p>
          <a:p>
            <a:pPr marL="285750" indent="-285750">
              <a:buFont typeface="Wingdings" charset="2"/>
              <a:buChar char="²"/>
            </a:pPr>
            <a:r>
              <a:rPr lang="en-US" sz="1800" dirty="0" smtClean="0"/>
              <a:t>instinct</a:t>
            </a:r>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Three: pages 20-27</a:t>
            </a:r>
          </a:p>
          <a:p>
            <a:endParaRPr lang="en-US" sz="2000" dirty="0">
              <a:solidFill>
                <a:srgbClr val="FFFFFF"/>
              </a:solidFill>
            </a:endParaRPr>
          </a:p>
        </p:txBody>
      </p:sp>
      <p:sp>
        <p:nvSpPr>
          <p:cNvPr id="10" name="TextBox 9"/>
          <p:cNvSpPr txBox="1"/>
          <p:nvPr/>
        </p:nvSpPr>
        <p:spPr>
          <a:xfrm>
            <a:off x="3048000" y="1828800"/>
            <a:ext cx="5969000" cy="4524316"/>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Describe the emotion John is feeling about seeing the doe. Use evidence from the text to support your thinking. How is this important to the development of the story?</a:t>
            </a:r>
          </a:p>
          <a:p>
            <a:pPr marL="285750" indent="-285750">
              <a:buFont typeface="Wingdings" charset="2"/>
              <a:buChar char="u"/>
            </a:pPr>
            <a:r>
              <a:rPr lang="en-US" dirty="0" smtClean="0"/>
              <a:t>What do you think the doe is waiting for? Explain your thinking.</a:t>
            </a:r>
            <a:endParaRPr lang="en-US" dirty="0"/>
          </a:p>
          <a:p>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19661243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thrums</a:t>
            </a:r>
          </a:p>
          <a:p>
            <a:pPr marL="285750" indent="-285750">
              <a:buFont typeface="Wingdings" charset="2"/>
              <a:buChar char="²"/>
            </a:pPr>
            <a:r>
              <a:rPr lang="en-US" sz="1800" dirty="0" smtClean="0"/>
              <a:t>bucks</a:t>
            </a:r>
          </a:p>
          <a:p>
            <a:pPr marL="285750" indent="-285750">
              <a:buFont typeface="Wingdings" charset="2"/>
              <a:buChar char="²"/>
            </a:pPr>
            <a:r>
              <a:rPr lang="en-US" sz="1800" dirty="0" smtClean="0"/>
              <a:t>tallow</a:t>
            </a:r>
          </a:p>
          <a:p>
            <a:pPr marL="285750" indent="-285750">
              <a:buFont typeface="Wingdings" charset="2"/>
              <a:buChar char="²"/>
            </a:pPr>
            <a:r>
              <a:rPr lang="en-US" sz="1800" dirty="0" smtClean="0"/>
              <a:t>caterwauling</a:t>
            </a:r>
          </a:p>
          <a:p>
            <a:pPr marL="285750" indent="-285750">
              <a:buFont typeface="Wingdings" charset="2"/>
              <a:buChar char="²"/>
            </a:pPr>
            <a:r>
              <a:rPr lang="en-US" sz="1800" dirty="0" smtClean="0"/>
              <a:t>roiling</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Four: pages 28-34</a:t>
            </a:r>
          </a:p>
          <a:p>
            <a:endParaRPr lang="en-US" sz="2000" dirty="0">
              <a:solidFill>
                <a:srgbClr val="FFFFFF"/>
              </a:solidFill>
            </a:endParaRPr>
          </a:p>
        </p:txBody>
      </p:sp>
      <p:sp>
        <p:nvSpPr>
          <p:cNvPr id="10" name="TextBox 9"/>
          <p:cNvSpPr txBox="1"/>
          <p:nvPr/>
        </p:nvSpPr>
        <p:spPr>
          <a:xfrm>
            <a:off x="3048000" y="1828800"/>
            <a:ext cx="5969000" cy="4801315"/>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What purpose does this chapter serve in the development of the story? Use evidence to support your thinking.</a:t>
            </a:r>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7031427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assailed</a:t>
            </a:r>
          </a:p>
          <a:p>
            <a:pPr marL="285750" indent="-285750">
              <a:buFont typeface="Wingdings" charset="2"/>
              <a:buChar char="²"/>
            </a:pPr>
            <a:r>
              <a:rPr lang="en-US" sz="1800" dirty="0" smtClean="0"/>
              <a:t>privy</a:t>
            </a:r>
          </a:p>
          <a:p>
            <a:pPr marL="285750" indent="-285750">
              <a:buFont typeface="Wingdings" charset="2"/>
              <a:buChar char="²"/>
            </a:pPr>
            <a:endParaRPr lang="en-US" sz="1800" dirty="0" smtClean="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Five: pages 35-44</a:t>
            </a:r>
          </a:p>
          <a:p>
            <a:endParaRPr lang="en-US" sz="2000" dirty="0">
              <a:solidFill>
                <a:srgbClr val="FFFFFF"/>
              </a:solidFill>
            </a:endParaRPr>
          </a:p>
        </p:txBody>
      </p:sp>
      <p:sp>
        <p:nvSpPr>
          <p:cNvPr id="10" name="TextBox 9"/>
          <p:cNvSpPr txBox="1"/>
          <p:nvPr/>
        </p:nvSpPr>
        <p:spPr>
          <a:xfrm>
            <a:off x="3048000" y="1828800"/>
            <a:ext cx="5969000" cy="4524316"/>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Think about the comment John’s grandma made, “I just try to know as much as I can about something before I talk about it.” Do you think this is good advice? Could there be a situation where this advice wouldn’t be good? Explain your thinking.</a:t>
            </a:r>
            <a:endParaRPr lang="en-US" dirty="0"/>
          </a:p>
          <a:p>
            <a:pPr marL="285750" indent="-285750">
              <a:buFont typeface="Wingdings" charset="2"/>
              <a:buChar char="u"/>
            </a:pPr>
            <a:r>
              <a:rPr lang="en-US" dirty="0" smtClean="0"/>
              <a:t>If you were John, would you have said goodbye to your grandfather? Explain.</a:t>
            </a:r>
          </a:p>
          <a:p>
            <a:pPr marL="285750" indent="-285750">
              <a:buFont typeface="Wingdings" charset="2"/>
              <a:buChar char="u"/>
            </a:pPr>
            <a:r>
              <a:rPr lang="en-US" dirty="0" smtClean="0"/>
              <a:t>What can you infer is going to happen when John is hunting? Explain your thinking using evidence from the text.</a:t>
            </a: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34548697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peat bog</a:t>
            </a:r>
          </a:p>
          <a:p>
            <a:pPr marL="285750" indent="-285750">
              <a:buFont typeface="Wingdings" charset="2"/>
              <a:buChar char="²"/>
            </a:pPr>
            <a:r>
              <a:rPr lang="en-US" sz="1800" dirty="0" smtClean="0"/>
              <a:t>quagmire</a:t>
            </a:r>
          </a:p>
          <a:p>
            <a:pPr marL="285750" indent="-285750">
              <a:buFont typeface="Wingdings" charset="2"/>
              <a:buChar char="²"/>
            </a:pPr>
            <a:r>
              <a:rPr lang="en-US" sz="1800" dirty="0" smtClean="0"/>
              <a:t>defied</a:t>
            </a:r>
          </a:p>
          <a:p>
            <a:pPr marL="285750" indent="-285750">
              <a:buFont typeface="Wingdings" charset="2"/>
              <a:buChar char="²"/>
            </a:pPr>
            <a:r>
              <a:rPr lang="en-US" sz="1800" dirty="0" smtClean="0"/>
              <a:t>bounded</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Six: pages 45-51</a:t>
            </a:r>
          </a:p>
          <a:p>
            <a:endParaRPr lang="en-US" sz="2000" dirty="0">
              <a:solidFill>
                <a:srgbClr val="FFFFFF"/>
              </a:solidFill>
            </a:endParaRPr>
          </a:p>
        </p:txBody>
      </p:sp>
      <p:sp>
        <p:nvSpPr>
          <p:cNvPr id="10" name="TextBox 9"/>
          <p:cNvSpPr txBox="1"/>
          <p:nvPr/>
        </p:nvSpPr>
        <p:spPr>
          <a:xfrm>
            <a:off x="3048000" y="1828800"/>
            <a:ext cx="5969000" cy="5078314"/>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What purpose does this chapter serve in the development of the story? Use evidence from the text to support your thinking.</a:t>
            </a:r>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35228226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Vocabulary</a:t>
            </a:r>
            <a:endParaRPr lang="en-US" dirty="0"/>
          </a:p>
        </p:txBody>
      </p:sp>
      <p:sp>
        <p:nvSpPr>
          <p:cNvPr id="6" name="Text Placeholder 5"/>
          <p:cNvSpPr>
            <a:spLocks noGrp="1"/>
          </p:cNvSpPr>
          <p:nvPr>
            <p:ph type="body" sz="half" idx="2"/>
          </p:nvPr>
        </p:nvSpPr>
        <p:spPr/>
        <p:txBody>
          <a:bodyPr>
            <a:normAutofit/>
          </a:bodyPr>
          <a:lstStyle/>
          <a:p>
            <a:pPr marL="285750" indent="-285750">
              <a:buFont typeface="Wingdings" charset="2"/>
              <a:buChar char="²"/>
            </a:pPr>
            <a:r>
              <a:rPr lang="en-US" sz="1800" dirty="0" smtClean="0"/>
              <a:t>unduly</a:t>
            </a:r>
          </a:p>
          <a:p>
            <a:pPr marL="285750" indent="-285750">
              <a:buFont typeface="Wingdings" charset="2"/>
              <a:buChar char="²"/>
            </a:pPr>
            <a:r>
              <a:rPr lang="en-US" sz="1800" dirty="0" smtClean="0"/>
              <a:t>wading</a:t>
            </a:r>
            <a:endParaRPr lang="en-US" sz="1800" dirty="0"/>
          </a:p>
        </p:txBody>
      </p:sp>
      <p:sp>
        <p:nvSpPr>
          <p:cNvPr id="7" name="TextBox 6"/>
          <p:cNvSpPr txBox="1"/>
          <p:nvPr/>
        </p:nvSpPr>
        <p:spPr>
          <a:xfrm>
            <a:off x="3048000" y="155448"/>
            <a:ext cx="5829300" cy="1323439"/>
          </a:xfrm>
          <a:prstGeom prst="rect">
            <a:avLst/>
          </a:prstGeom>
          <a:noFill/>
        </p:spPr>
        <p:txBody>
          <a:bodyPr wrap="square" rtlCol="0">
            <a:spAutoFit/>
          </a:bodyPr>
          <a:lstStyle/>
          <a:p>
            <a:endParaRPr lang="en-US" sz="2000" dirty="0" smtClean="0">
              <a:solidFill>
                <a:srgbClr val="FFFFFF"/>
              </a:solidFill>
            </a:endParaRPr>
          </a:p>
          <a:p>
            <a:endParaRPr lang="en-US" sz="2000" dirty="0" smtClean="0">
              <a:solidFill>
                <a:srgbClr val="FFFFFF"/>
              </a:solidFill>
            </a:endParaRPr>
          </a:p>
          <a:p>
            <a:r>
              <a:rPr lang="en-US" sz="2000" dirty="0" smtClean="0">
                <a:solidFill>
                  <a:srgbClr val="FFFFFF"/>
                </a:solidFill>
              </a:rPr>
              <a:t>Chapter Seven: pages52-56</a:t>
            </a:r>
          </a:p>
          <a:p>
            <a:endParaRPr lang="en-US" sz="2000" dirty="0">
              <a:solidFill>
                <a:srgbClr val="FFFFFF"/>
              </a:solidFill>
            </a:endParaRPr>
          </a:p>
        </p:txBody>
      </p:sp>
      <p:sp>
        <p:nvSpPr>
          <p:cNvPr id="10" name="TextBox 9"/>
          <p:cNvSpPr txBox="1"/>
          <p:nvPr/>
        </p:nvSpPr>
        <p:spPr>
          <a:xfrm>
            <a:off x="3048000" y="1828800"/>
            <a:ext cx="5969000" cy="4524316"/>
          </a:xfrm>
          <a:prstGeom prst="rect">
            <a:avLst/>
          </a:prstGeom>
          <a:solidFill>
            <a:schemeClr val="accent2"/>
          </a:solidFill>
        </p:spPr>
        <p:txBody>
          <a:bodyPr wrap="square" rtlCol="0">
            <a:spAutoFit/>
          </a:bodyPr>
          <a:lstStyle/>
          <a:p>
            <a:pPr marL="285750" indent="-285750">
              <a:buFont typeface="Wingdings" charset="2"/>
              <a:buChar char="u"/>
            </a:pPr>
            <a:r>
              <a:rPr lang="en-US" dirty="0" smtClean="0"/>
              <a:t>Character Development</a:t>
            </a:r>
          </a:p>
          <a:p>
            <a:pPr marL="285750" indent="-285750">
              <a:buFont typeface="Wingdings" charset="2"/>
              <a:buChar char="u"/>
            </a:pPr>
            <a:r>
              <a:rPr lang="en-US" dirty="0" smtClean="0"/>
              <a:t>Setting</a:t>
            </a:r>
          </a:p>
          <a:p>
            <a:pPr marL="285750" indent="-285750">
              <a:buFont typeface="Wingdings" charset="2"/>
              <a:buChar char="u"/>
            </a:pPr>
            <a:r>
              <a:rPr lang="en-US" dirty="0" smtClean="0"/>
              <a:t>Conflict</a:t>
            </a:r>
            <a:endParaRPr lang="en-US" dirty="0"/>
          </a:p>
          <a:p>
            <a:pPr marL="285750" indent="-285750">
              <a:buFont typeface="Wingdings" charset="2"/>
              <a:buChar char="u"/>
            </a:pPr>
            <a:r>
              <a:rPr lang="en-US" dirty="0" smtClean="0"/>
              <a:t>Symbols</a:t>
            </a:r>
          </a:p>
          <a:p>
            <a:pPr marL="285750" indent="-285750">
              <a:buFont typeface="Wingdings" charset="2"/>
              <a:buChar char="u"/>
            </a:pPr>
            <a:r>
              <a:rPr lang="en-US" dirty="0" smtClean="0"/>
              <a:t>Figurative Language</a:t>
            </a:r>
            <a:endParaRPr lang="en-US" dirty="0"/>
          </a:p>
          <a:p>
            <a:pPr marL="285750" indent="-285750">
              <a:buFont typeface="Wingdings" charset="2"/>
              <a:buChar char="u"/>
            </a:pPr>
            <a:r>
              <a:rPr lang="en-US" dirty="0" smtClean="0"/>
              <a:t>Do you think John will kill the doe and make meat? Explain your thinking based on evidence from the text.</a:t>
            </a:r>
          </a:p>
          <a:p>
            <a:pPr marL="285750" indent="-285750">
              <a:buFont typeface="Wingdings" charset="2"/>
              <a:buChar char="u"/>
            </a:pPr>
            <a:endParaRPr lang="en-US" dirty="0"/>
          </a:p>
          <a:p>
            <a:pPr marL="285750" indent="-285750">
              <a:buFont typeface="Wingdings" charset="2"/>
              <a:buChar char="u"/>
            </a:pPr>
            <a:endParaRPr lang="en-US" dirty="0" smtClean="0"/>
          </a:p>
          <a:p>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smtClean="0"/>
          </a:p>
          <a:p>
            <a:pPr marL="285750" indent="-285750">
              <a:buFont typeface="Wingdings" charset="2"/>
              <a:buChar char="u"/>
            </a:pPr>
            <a:endParaRPr lang="en-US" dirty="0"/>
          </a:p>
          <a:p>
            <a:pPr marL="285750" indent="-285750">
              <a:buFont typeface="Wingdings" charset="2"/>
              <a:buChar char="u"/>
            </a:pPr>
            <a:endParaRPr lang="en-US" dirty="0"/>
          </a:p>
        </p:txBody>
      </p:sp>
    </p:spTree>
    <p:extLst>
      <p:ext uri="{BB962C8B-B14F-4D97-AF65-F5344CB8AC3E}">
        <p14:creationId xmlns:p14="http://schemas.microsoft.com/office/powerpoint/2010/main" val="3240438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156</TotalTime>
  <Words>840</Words>
  <Application>Microsoft Macintosh PowerPoint</Application>
  <PresentationFormat>On-screen Show (4:3)</PresentationFormat>
  <Paragraphs>249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Tracker</vt:lpstr>
      <vt:lpstr>Gary Paulsen</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Tracker</dc:title>
  <dc:creator>sharon constantino</dc:creator>
  <cp:lastModifiedBy>sharon constantino</cp:lastModifiedBy>
  <cp:revision>74</cp:revision>
  <dcterms:created xsi:type="dcterms:W3CDTF">2013-06-16T00:05:46Z</dcterms:created>
  <dcterms:modified xsi:type="dcterms:W3CDTF">2013-06-16T22:20:43Z</dcterms:modified>
</cp:coreProperties>
</file>