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03FEB9E-B06D-3442-8561-733026C61208}" type="datetimeFigureOut">
              <a:rPr lang="en-US" smtClean="0"/>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D2DC8-1320-F748-AF66-995B6B24BF61}"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3FEB9E-B06D-3442-8561-733026C61208}" type="datetimeFigureOut">
              <a:rPr lang="en-US" smtClean="0"/>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D2DC8-1320-F748-AF66-995B6B24BF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3FEB9E-B06D-3442-8561-733026C61208}" type="datetimeFigureOut">
              <a:rPr lang="en-US" smtClean="0"/>
              <a:t>1/26/14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E2D2DC8-1320-F748-AF66-995B6B24BF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3FEB9E-B06D-3442-8561-733026C61208}" type="datetimeFigureOut">
              <a:rPr lang="en-US" smtClean="0"/>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D2DC8-1320-F748-AF66-995B6B24BF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03FEB9E-B06D-3442-8561-733026C61208}" type="datetimeFigureOut">
              <a:rPr lang="en-US" smtClean="0"/>
              <a:t>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D2DC8-1320-F748-AF66-995B6B24BF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3FEB9E-B06D-3442-8561-733026C61208}" type="datetimeFigureOut">
              <a:rPr lang="en-US" smtClean="0"/>
              <a:t>1/26/14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D2DC8-1320-F748-AF66-995B6B24BF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3FEB9E-B06D-3442-8561-733026C61208}" type="datetimeFigureOut">
              <a:rPr lang="en-US" smtClean="0"/>
              <a:t>1/26/14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2D2DC8-1320-F748-AF66-995B6B24BF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3FEB9E-B06D-3442-8561-733026C61208}" type="datetimeFigureOut">
              <a:rPr lang="en-US" smtClean="0"/>
              <a:t>1/26/14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2D2DC8-1320-F748-AF66-995B6B24BF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FEB9E-B06D-3442-8561-733026C61208}" type="datetimeFigureOut">
              <a:rPr lang="en-US" smtClean="0"/>
              <a:t>1/26/14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2D2DC8-1320-F748-AF66-995B6B24BF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03FEB9E-B06D-3442-8561-733026C61208}" type="datetimeFigureOut">
              <a:rPr lang="en-US" smtClean="0"/>
              <a:t>1/26/14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D2DC8-1320-F748-AF66-995B6B24BF61}"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03FEB9E-B06D-3442-8561-733026C61208}" type="datetimeFigureOut">
              <a:rPr lang="en-US" smtClean="0"/>
              <a:t>1/26/14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E2D2DC8-1320-F748-AF66-995B6B24BF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03FEB9E-B06D-3442-8561-733026C61208}" type="datetimeFigureOut">
              <a:rPr lang="en-US" smtClean="0"/>
              <a:t>1/26/14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E2D2DC8-1320-F748-AF66-995B6B24BF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nobodybutcurtis.com/biography.html" TargetMode="Externa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Watsons Go to Birmingham-1963</a:t>
            </a:r>
            <a:endParaRPr lang="en-US" dirty="0"/>
          </a:p>
        </p:txBody>
      </p:sp>
      <p:sp>
        <p:nvSpPr>
          <p:cNvPr id="3" name="Subtitle 2"/>
          <p:cNvSpPr>
            <a:spLocks noGrp="1"/>
          </p:cNvSpPr>
          <p:nvPr>
            <p:ph type="subTitle" idx="1"/>
          </p:nvPr>
        </p:nvSpPr>
        <p:spPr/>
        <p:txBody>
          <a:bodyPr/>
          <a:lstStyle/>
          <a:p>
            <a:r>
              <a:rPr lang="en-US" dirty="0" smtClean="0"/>
              <a:t>Christopher Paul Curtis</a:t>
            </a:r>
            <a:endParaRPr lang="en-US" dirty="0"/>
          </a:p>
        </p:txBody>
      </p:sp>
    </p:spTree>
    <p:extLst>
      <p:ext uri="{BB962C8B-B14F-4D97-AF65-F5344CB8AC3E}">
        <p14:creationId xmlns:p14="http://schemas.microsoft.com/office/powerpoint/2010/main" val="254585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lstStyle/>
          <a:p>
            <a:r>
              <a:rPr lang="en-US" dirty="0" smtClean="0"/>
              <a:t>Character Development</a:t>
            </a:r>
          </a:p>
          <a:p>
            <a:r>
              <a:rPr lang="en-US" dirty="0" smtClean="0"/>
              <a:t>Figurative Language</a:t>
            </a:r>
          </a:p>
          <a:p>
            <a:r>
              <a:rPr lang="en-US" dirty="0" smtClean="0"/>
              <a:t>Why did Mr. Watson make all of the improvements to the Brown Bomber? Explain in detail his motives.</a:t>
            </a:r>
            <a:endParaRPr lang="en-US" dirty="0"/>
          </a:p>
          <a:p>
            <a:r>
              <a:rPr lang="en-US" dirty="0" smtClean="0"/>
              <a:t>Do you think Mr. and Mrs. Watson are making a good parenting decision? Explain.</a:t>
            </a:r>
          </a:p>
        </p:txBody>
      </p:sp>
      <p:sp>
        <p:nvSpPr>
          <p:cNvPr id="9" name="Text Placeholder 8"/>
          <p:cNvSpPr>
            <a:spLocks noGrp="1"/>
          </p:cNvSpPr>
          <p:nvPr>
            <p:ph type="body" sz="half" idx="2"/>
          </p:nvPr>
        </p:nvSpPr>
        <p:spPr/>
        <p:txBody>
          <a:bodyPr/>
          <a:lstStyle/>
          <a:p>
            <a:pPr marL="285750" indent="-285750">
              <a:buFont typeface="Wingdings" charset="2"/>
              <a:buChar char="q"/>
            </a:pPr>
            <a:r>
              <a:rPr lang="en-US" sz="2400" dirty="0" smtClean="0"/>
              <a:t>pinnacle</a:t>
            </a:r>
          </a:p>
          <a:p>
            <a:pPr marL="285750" indent="-285750">
              <a:buFont typeface="Wingdings" charset="2"/>
              <a:buChar char="q"/>
            </a:pPr>
            <a:r>
              <a:rPr lang="en-US" sz="2400" dirty="0" smtClean="0"/>
              <a:t>symphonic</a:t>
            </a:r>
          </a:p>
          <a:p>
            <a:pPr marL="285750" indent="-285750">
              <a:buFont typeface="Wingdings" charset="2"/>
              <a:buChar char="q"/>
            </a:pPr>
            <a:r>
              <a:rPr lang="en-US" sz="2400" dirty="0" smtClean="0"/>
              <a:t>haphazardly</a:t>
            </a:r>
          </a:p>
          <a:p>
            <a:pPr marL="285750" indent="-285750">
              <a:buFont typeface="Wingdings" charset="2"/>
              <a:buChar char="q"/>
            </a:pPr>
            <a:r>
              <a:rPr lang="en-US" sz="2400" dirty="0" smtClean="0"/>
              <a:t>high-fidelity</a:t>
            </a:r>
            <a:endParaRPr lang="en-US" sz="2400" dirty="0"/>
          </a:p>
        </p:txBody>
      </p:sp>
      <p:sp>
        <p:nvSpPr>
          <p:cNvPr id="10" name="TextBox 9"/>
          <p:cNvSpPr txBox="1"/>
          <p:nvPr/>
        </p:nvSpPr>
        <p:spPr>
          <a:xfrm>
            <a:off x="3149600" y="299811"/>
            <a:ext cx="4504267" cy="830997"/>
          </a:xfrm>
          <a:prstGeom prst="rect">
            <a:avLst/>
          </a:prstGeom>
          <a:noFill/>
        </p:spPr>
        <p:txBody>
          <a:bodyPr wrap="square" rtlCol="0">
            <a:spAutoFit/>
          </a:bodyPr>
          <a:lstStyle/>
          <a:p>
            <a:r>
              <a:rPr lang="en-US" sz="2400" dirty="0" smtClean="0">
                <a:solidFill>
                  <a:schemeClr val="accent1"/>
                </a:solidFill>
                <a:latin typeface="+mj-lt"/>
              </a:rPr>
              <a:t>Chapter 8: The Ultra-Glide!</a:t>
            </a:r>
          </a:p>
          <a:p>
            <a:r>
              <a:rPr lang="en-US" sz="2400" dirty="0" smtClean="0">
                <a:solidFill>
                  <a:schemeClr val="accent1"/>
                </a:solidFill>
                <a:latin typeface="+mj-lt"/>
              </a:rPr>
              <a:t>pages 100-120</a:t>
            </a:r>
            <a:endParaRPr lang="en-US" sz="2400" dirty="0">
              <a:solidFill>
                <a:schemeClr val="accent1"/>
              </a:solidFill>
              <a:latin typeface="+mj-lt"/>
            </a:endParaRPr>
          </a:p>
        </p:txBody>
      </p:sp>
    </p:spTree>
    <p:extLst>
      <p:ext uri="{BB962C8B-B14F-4D97-AF65-F5344CB8AC3E}">
        <p14:creationId xmlns:p14="http://schemas.microsoft.com/office/powerpoint/2010/main" val="279539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normAutofit lnSpcReduction="10000"/>
          </a:bodyPr>
          <a:lstStyle/>
          <a:p>
            <a:r>
              <a:rPr lang="en-US" dirty="0" smtClean="0"/>
              <a:t>Character Development</a:t>
            </a:r>
          </a:p>
          <a:p>
            <a:r>
              <a:rPr lang="en-US" dirty="0" smtClean="0"/>
              <a:t>Figurative Language</a:t>
            </a:r>
          </a:p>
          <a:p>
            <a:r>
              <a:rPr lang="en-US" dirty="0" smtClean="0"/>
              <a:t>What do you think Mr. Watson’s real motivation was for installing a record player in the Brown Bomber? Was it to keep is wife from divorcing him, or could it be something else?</a:t>
            </a:r>
          </a:p>
          <a:p>
            <a:r>
              <a:rPr lang="en-US" dirty="0" smtClean="0"/>
              <a:t>How is Byron reacting to the trip </a:t>
            </a:r>
            <a:r>
              <a:rPr lang="en-US" smtClean="0"/>
              <a:t>to Birmingham?</a:t>
            </a:r>
            <a:endParaRPr lang="en-US" dirty="0" smtClean="0"/>
          </a:p>
          <a:p>
            <a:endParaRPr lang="en-US" dirty="0"/>
          </a:p>
        </p:txBody>
      </p:sp>
      <p:sp>
        <p:nvSpPr>
          <p:cNvPr id="9" name="Text Placeholder 8"/>
          <p:cNvSpPr>
            <a:spLocks noGrp="1"/>
          </p:cNvSpPr>
          <p:nvPr>
            <p:ph type="body" sz="half" idx="2"/>
          </p:nvPr>
        </p:nvSpPr>
        <p:spPr/>
        <p:txBody>
          <a:bodyPr/>
          <a:lstStyle/>
          <a:p>
            <a:endParaRPr lang="en-US"/>
          </a:p>
        </p:txBody>
      </p:sp>
      <p:sp>
        <p:nvSpPr>
          <p:cNvPr id="10" name="TextBox 9"/>
          <p:cNvSpPr txBox="1"/>
          <p:nvPr/>
        </p:nvSpPr>
        <p:spPr>
          <a:xfrm>
            <a:off x="3149600" y="152400"/>
            <a:ext cx="4504267" cy="1200328"/>
          </a:xfrm>
          <a:prstGeom prst="rect">
            <a:avLst/>
          </a:prstGeom>
          <a:noFill/>
        </p:spPr>
        <p:txBody>
          <a:bodyPr wrap="square" rtlCol="0">
            <a:spAutoFit/>
          </a:bodyPr>
          <a:lstStyle/>
          <a:p>
            <a:r>
              <a:rPr lang="en-US" sz="2400" dirty="0" smtClean="0">
                <a:solidFill>
                  <a:schemeClr val="accent1"/>
                </a:solidFill>
                <a:latin typeface="+mj-lt"/>
              </a:rPr>
              <a:t>Chapter 9: The Watsons Go to Birmingham-1963</a:t>
            </a:r>
          </a:p>
          <a:p>
            <a:r>
              <a:rPr lang="en-US" sz="2400" dirty="0" smtClean="0">
                <a:solidFill>
                  <a:schemeClr val="accent1"/>
                </a:solidFill>
                <a:latin typeface="+mj-lt"/>
              </a:rPr>
              <a:t>pages 121-137</a:t>
            </a:r>
            <a:endParaRPr lang="en-US" sz="2400" dirty="0">
              <a:solidFill>
                <a:schemeClr val="accent1"/>
              </a:solidFill>
              <a:latin typeface="+mj-lt"/>
            </a:endParaRPr>
          </a:p>
        </p:txBody>
      </p:sp>
    </p:spTree>
    <p:extLst>
      <p:ext uri="{BB962C8B-B14F-4D97-AF65-F5344CB8AC3E}">
        <p14:creationId xmlns:p14="http://schemas.microsoft.com/office/powerpoint/2010/main" val="1690961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lstStyle/>
          <a:p>
            <a:r>
              <a:rPr lang="en-US" dirty="0" smtClean="0"/>
              <a:t>Character Development</a:t>
            </a:r>
          </a:p>
          <a:p>
            <a:r>
              <a:rPr lang="en-US" dirty="0" smtClean="0"/>
              <a:t>Figurative </a:t>
            </a:r>
            <a:r>
              <a:rPr lang="en-US" dirty="0" smtClean="0"/>
              <a:t>Language</a:t>
            </a:r>
          </a:p>
          <a:p>
            <a:r>
              <a:rPr lang="en-US" dirty="0" smtClean="0"/>
              <a:t>Describe the impact the trip is having on the Watson family. </a:t>
            </a:r>
            <a:endParaRPr lang="en-US" dirty="0" smtClean="0"/>
          </a:p>
          <a:p>
            <a:endParaRPr lang="en-US" dirty="0"/>
          </a:p>
        </p:txBody>
      </p:sp>
      <p:sp>
        <p:nvSpPr>
          <p:cNvPr id="9" name="Text Placeholder 8"/>
          <p:cNvSpPr>
            <a:spLocks noGrp="1"/>
          </p:cNvSpPr>
          <p:nvPr>
            <p:ph type="body" sz="half" idx="2"/>
          </p:nvPr>
        </p:nvSpPr>
        <p:spPr/>
        <p:txBody>
          <a:bodyPr/>
          <a:lstStyle/>
          <a:p>
            <a:endParaRPr lang="en-US"/>
          </a:p>
        </p:txBody>
      </p:sp>
      <p:sp>
        <p:nvSpPr>
          <p:cNvPr id="10" name="TextBox 9"/>
          <p:cNvSpPr txBox="1"/>
          <p:nvPr/>
        </p:nvSpPr>
        <p:spPr>
          <a:xfrm>
            <a:off x="3149600" y="299811"/>
            <a:ext cx="5790418" cy="830997"/>
          </a:xfrm>
          <a:prstGeom prst="rect">
            <a:avLst/>
          </a:prstGeom>
          <a:noFill/>
        </p:spPr>
        <p:txBody>
          <a:bodyPr wrap="square" rtlCol="0">
            <a:spAutoFit/>
          </a:bodyPr>
          <a:lstStyle/>
          <a:p>
            <a:r>
              <a:rPr lang="en-US" sz="2400" dirty="0" smtClean="0">
                <a:solidFill>
                  <a:schemeClr val="accent1"/>
                </a:solidFill>
                <a:latin typeface="+mj-lt"/>
              </a:rPr>
              <a:t>Chapter 10: Tangled Up in God’s Beard</a:t>
            </a:r>
          </a:p>
          <a:p>
            <a:r>
              <a:rPr lang="en-US" sz="2400" dirty="0" smtClean="0">
                <a:solidFill>
                  <a:schemeClr val="accent1"/>
                </a:solidFill>
                <a:latin typeface="+mj-lt"/>
              </a:rPr>
              <a:t>pages 138-148</a:t>
            </a:r>
            <a:endParaRPr lang="en-US" sz="2400" dirty="0">
              <a:solidFill>
                <a:schemeClr val="accent1"/>
              </a:solidFill>
              <a:latin typeface="+mj-lt"/>
            </a:endParaRPr>
          </a:p>
        </p:txBody>
      </p:sp>
    </p:spTree>
    <p:extLst>
      <p:ext uri="{BB962C8B-B14F-4D97-AF65-F5344CB8AC3E}">
        <p14:creationId xmlns:p14="http://schemas.microsoft.com/office/powerpoint/2010/main" val="2939515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lstStyle/>
          <a:p>
            <a:r>
              <a:rPr lang="en-US" dirty="0" smtClean="0"/>
              <a:t>Character Development</a:t>
            </a:r>
          </a:p>
          <a:p>
            <a:r>
              <a:rPr lang="en-US" dirty="0" smtClean="0"/>
              <a:t>Figurative </a:t>
            </a:r>
            <a:r>
              <a:rPr lang="en-US" dirty="0" smtClean="0"/>
              <a:t>Language</a:t>
            </a:r>
          </a:p>
          <a:p>
            <a:r>
              <a:rPr lang="en-US" dirty="0" smtClean="0"/>
              <a:t>What kind of an impact did meeting Grandma Sands have on Byron? Do you think he has changed, or does he have a plan?</a:t>
            </a:r>
            <a:endParaRPr lang="en-US" dirty="0" smtClean="0"/>
          </a:p>
          <a:p>
            <a:endParaRPr lang="en-US" dirty="0"/>
          </a:p>
        </p:txBody>
      </p:sp>
      <p:sp>
        <p:nvSpPr>
          <p:cNvPr id="9" name="Text Placeholder 8"/>
          <p:cNvSpPr>
            <a:spLocks noGrp="1"/>
          </p:cNvSpPr>
          <p:nvPr>
            <p:ph type="body" sz="half" idx="2"/>
          </p:nvPr>
        </p:nvSpPr>
        <p:spPr/>
        <p:txBody>
          <a:bodyPr/>
          <a:lstStyle/>
          <a:p>
            <a:endParaRPr lang="en-US"/>
          </a:p>
        </p:txBody>
      </p:sp>
      <p:sp>
        <p:nvSpPr>
          <p:cNvPr id="10" name="TextBox 9"/>
          <p:cNvSpPr txBox="1"/>
          <p:nvPr/>
        </p:nvSpPr>
        <p:spPr>
          <a:xfrm>
            <a:off x="3149600" y="299811"/>
            <a:ext cx="5790418" cy="830997"/>
          </a:xfrm>
          <a:prstGeom prst="rect">
            <a:avLst/>
          </a:prstGeom>
          <a:noFill/>
        </p:spPr>
        <p:txBody>
          <a:bodyPr wrap="square" rtlCol="0">
            <a:spAutoFit/>
          </a:bodyPr>
          <a:lstStyle/>
          <a:p>
            <a:r>
              <a:rPr lang="en-US" sz="2400" dirty="0" smtClean="0">
                <a:solidFill>
                  <a:schemeClr val="accent1"/>
                </a:solidFill>
                <a:latin typeface="+mj-lt"/>
              </a:rPr>
              <a:t>Chapter 11: </a:t>
            </a:r>
            <a:r>
              <a:rPr lang="en-US" sz="2400" dirty="0" err="1" smtClean="0">
                <a:solidFill>
                  <a:schemeClr val="accent1"/>
                </a:solidFill>
                <a:latin typeface="+mj-lt"/>
              </a:rPr>
              <a:t>Bobo</a:t>
            </a:r>
            <a:r>
              <a:rPr lang="en-US" sz="2400" dirty="0" smtClean="0">
                <a:solidFill>
                  <a:schemeClr val="accent1"/>
                </a:solidFill>
                <a:latin typeface="+mj-lt"/>
              </a:rPr>
              <a:t> Brazil Meets the Sheik</a:t>
            </a:r>
          </a:p>
          <a:p>
            <a:r>
              <a:rPr lang="en-US" sz="2400" dirty="0" smtClean="0">
                <a:solidFill>
                  <a:schemeClr val="accent1"/>
                </a:solidFill>
                <a:latin typeface="+mj-lt"/>
              </a:rPr>
              <a:t>pages 149-151</a:t>
            </a:r>
            <a:endParaRPr lang="en-US" sz="2400" dirty="0">
              <a:solidFill>
                <a:schemeClr val="accent1"/>
              </a:solidFill>
              <a:latin typeface="+mj-lt"/>
            </a:endParaRPr>
          </a:p>
        </p:txBody>
      </p:sp>
    </p:spTree>
    <p:extLst>
      <p:ext uri="{BB962C8B-B14F-4D97-AF65-F5344CB8AC3E}">
        <p14:creationId xmlns:p14="http://schemas.microsoft.com/office/powerpoint/2010/main" val="1173312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lstStyle/>
          <a:p>
            <a:r>
              <a:rPr lang="en-US" dirty="0" smtClean="0"/>
              <a:t>Character Development</a:t>
            </a:r>
          </a:p>
          <a:p>
            <a:r>
              <a:rPr lang="en-US" dirty="0" smtClean="0"/>
              <a:t>Figurative </a:t>
            </a:r>
            <a:r>
              <a:rPr lang="en-US" dirty="0" smtClean="0"/>
              <a:t>Language</a:t>
            </a:r>
          </a:p>
          <a:p>
            <a:r>
              <a:rPr lang="en-US" dirty="0" smtClean="0"/>
              <a:t>What purpose in the overall plot does this chapter serve?</a:t>
            </a:r>
            <a:endParaRPr lang="en-US" dirty="0" smtClean="0"/>
          </a:p>
          <a:p>
            <a:endParaRPr lang="en-US" dirty="0"/>
          </a:p>
        </p:txBody>
      </p:sp>
      <p:sp>
        <p:nvSpPr>
          <p:cNvPr id="9" name="Text Placeholder 8"/>
          <p:cNvSpPr>
            <a:spLocks noGrp="1"/>
          </p:cNvSpPr>
          <p:nvPr>
            <p:ph type="body" sz="half" idx="2"/>
          </p:nvPr>
        </p:nvSpPr>
        <p:spPr/>
        <p:txBody>
          <a:bodyPr/>
          <a:lstStyle/>
          <a:p>
            <a:pPr marL="285750" indent="-285750">
              <a:buFont typeface="Wingdings" charset="2"/>
              <a:buChar char="q"/>
            </a:pPr>
            <a:r>
              <a:rPr lang="en-US" sz="2400" dirty="0" smtClean="0"/>
              <a:t>wilier</a:t>
            </a:r>
          </a:p>
        </p:txBody>
      </p:sp>
      <p:sp>
        <p:nvSpPr>
          <p:cNvPr id="10" name="TextBox 9"/>
          <p:cNvSpPr txBox="1"/>
          <p:nvPr/>
        </p:nvSpPr>
        <p:spPr>
          <a:xfrm>
            <a:off x="3149600" y="152400"/>
            <a:ext cx="4504267" cy="1200328"/>
          </a:xfrm>
          <a:prstGeom prst="rect">
            <a:avLst/>
          </a:prstGeom>
          <a:noFill/>
        </p:spPr>
        <p:txBody>
          <a:bodyPr wrap="square" rtlCol="0">
            <a:spAutoFit/>
          </a:bodyPr>
          <a:lstStyle/>
          <a:p>
            <a:r>
              <a:rPr lang="en-US" sz="2400" dirty="0" smtClean="0">
                <a:solidFill>
                  <a:schemeClr val="accent1"/>
                </a:solidFill>
                <a:latin typeface="+mj-lt"/>
              </a:rPr>
              <a:t>Chapter 12: That Dog Won’t </a:t>
            </a:r>
            <a:r>
              <a:rPr lang="en-US" sz="2400" dirty="0" smtClean="0">
                <a:solidFill>
                  <a:schemeClr val="accent1"/>
                </a:solidFill>
                <a:latin typeface="+mj-lt"/>
              </a:rPr>
              <a:t>Hunt </a:t>
            </a:r>
            <a:r>
              <a:rPr lang="en-US" sz="2400" dirty="0" smtClean="0">
                <a:solidFill>
                  <a:schemeClr val="accent1"/>
                </a:solidFill>
                <a:latin typeface="+mj-lt"/>
              </a:rPr>
              <a:t>No More</a:t>
            </a:r>
          </a:p>
          <a:p>
            <a:r>
              <a:rPr lang="en-US" sz="2400" dirty="0" smtClean="0">
                <a:solidFill>
                  <a:schemeClr val="accent1"/>
                </a:solidFill>
                <a:latin typeface="+mj-lt"/>
              </a:rPr>
              <a:t>pages 162-168</a:t>
            </a:r>
            <a:endParaRPr lang="en-US" sz="2400" dirty="0">
              <a:solidFill>
                <a:schemeClr val="accent1"/>
              </a:solidFill>
              <a:latin typeface="+mj-lt"/>
            </a:endParaRPr>
          </a:p>
        </p:txBody>
      </p:sp>
    </p:spTree>
    <p:extLst>
      <p:ext uri="{BB962C8B-B14F-4D97-AF65-F5344CB8AC3E}">
        <p14:creationId xmlns:p14="http://schemas.microsoft.com/office/powerpoint/2010/main" val="1860846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lstStyle/>
          <a:p>
            <a:r>
              <a:rPr lang="en-US" dirty="0" smtClean="0"/>
              <a:t>Character Development</a:t>
            </a:r>
          </a:p>
          <a:p>
            <a:r>
              <a:rPr lang="en-US" dirty="0" smtClean="0"/>
              <a:t>Figurative </a:t>
            </a:r>
            <a:r>
              <a:rPr lang="en-US" dirty="0" smtClean="0"/>
              <a:t>Language</a:t>
            </a:r>
          </a:p>
          <a:p>
            <a:r>
              <a:rPr lang="en-US" dirty="0" smtClean="0"/>
              <a:t>Summarize what happened in this chapter.</a:t>
            </a:r>
            <a:endParaRPr lang="en-US" dirty="0" smtClean="0"/>
          </a:p>
          <a:p>
            <a:endParaRPr lang="en-US" dirty="0"/>
          </a:p>
        </p:txBody>
      </p:sp>
      <p:sp>
        <p:nvSpPr>
          <p:cNvPr id="9" name="Text Placeholder 8"/>
          <p:cNvSpPr>
            <a:spLocks noGrp="1"/>
          </p:cNvSpPr>
          <p:nvPr>
            <p:ph type="body" sz="half" idx="2"/>
          </p:nvPr>
        </p:nvSpPr>
        <p:spPr/>
        <p:txBody>
          <a:bodyPr/>
          <a:lstStyle/>
          <a:p>
            <a:pPr marL="285750" indent="-285750">
              <a:buFont typeface="Wingdings" charset="2"/>
              <a:buChar char="q"/>
            </a:pPr>
            <a:r>
              <a:rPr lang="en-US" sz="2400" dirty="0" smtClean="0"/>
              <a:t>trespassing</a:t>
            </a:r>
          </a:p>
          <a:p>
            <a:pPr marL="285750" indent="-285750">
              <a:buFont typeface="Wingdings" charset="2"/>
              <a:buChar char="q"/>
            </a:pPr>
            <a:r>
              <a:rPr lang="en-US" sz="2400" dirty="0" smtClean="0"/>
              <a:t>whirlpool</a:t>
            </a:r>
            <a:endParaRPr lang="en-US" sz="2400" dirty="0"/>
          </a:p>
        </p:txBody>
      </p:sp>
      <p:sp>
        <p:nvSpPr>
          <p:cNvPr id="10" name="TextBox 9"/>
          <p:cNvSpPr txBox="1"/>
          <p:nvPr/>
        </p:nvSpPr>
        <p:spPr>
          <a:xfrm>
            <a:off x="3149600" y="152400"/>
            <a:ext cx="4504267" cy="1200328"/>
          </a:xfrm>
          <a:prstGeom prst="rect">
            <a:avLst/>
          </a:prstGeom>
          <a:noFill/>
        </p:spPr>
        <p:txBody>
          <a:bodyPr wrap="square" rtlCol="0">
            <a:spAutoFit/>
          </a:bodyPr>
          <a:lstStyle/>
          <a:p>
            <a:r>
              <a:rPr lang="en-US" sz="2400" dirty="0" smtClean="0">
                <a:solidFill>
                  <a:schemeClr val="accent1"/>
                </a:solidFill>
                <a:latin typeface="+mj-lt"/>
              </a:rPr>
              <a:t>Chapter 13: I Meet Winnie’s Evil Twin Brother, the Wool Pooh</a:t>
            </a:r>
          </a:p>
          <a:p>
            <a:r>
              <a:rPr lang="en-US" sz="2400" dirty="0" smtClean="0">
                <a:solidFill>
                  <a:schemeClr val="accent1"/>
                </a:solidFill>
                <a:latin typeface="+mj-lt"/>
              </a:rPr>
              <a:t>pages 169-179</a:t>
            </a:r>
            <a:endParaRPr lang="en-US" sz="2400" dirty="0">
              <a:solidFill>
                <a:schemeClr val="accent1"/>
              </a:solidFill>
              <a:latin typeface="+mj-lt"/>
            </a:endParaRPr>
          </a:p>
        </p:txBody>
      </p:sp>
    </p:spTree>
    <p:extLst>
      <p:ext uri="{BB962C8B-B14F-4D97-AF65-F5344CB8AC3E}">
        <p14:creationId xmlns:p14="http://schemas.microsoft.com/office/powerpoint/2010/main" val="3568386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lstStyle/>
          <a:p>
            <a:r>
              <a:rPr lang="en-US" dirty="0" smtClean="0"/>
              <a:t>Character Development</a:t>
            </a:r>
          </a:p>
          <a:p>
            <a:r>
              <a:rPr lang="en-US" dirty="0" smtClean="0"/>
              <a:t>Figurative </a:t>
            </a:r>
            <a:r>
              <a:rPr lang="en-US" dirty="0" smtClean="0"/>
              <a:t>Language</a:t>
            </a:r>
          </a:p>
          <a:p>
            <a:r>
              <a:rPr lang="en-US" dirty="0" smtClean="0"/>
              <a:t>Why is this chapter titled ‘Every Bird and Bug in Birmingham Stops and Wonders’?</a:t>
            </a:r>
            <a:endParaRPr lang="en-US" dirty="0" smtClean="0"/>
          </a:p>
          <a:p>
            <a:r>
              <a:rPr lang="en-US" dirty="0" smtClean="0"/>
              <a:t>Write a reflection about this chapter. How does it make you feel? Use evidence to support your thinking.</a:t>
            </a:r>
            <a:endParaRPr lang="en-US" dirty="0"/>
          </a:p>
        </p:txBody>
      </p:sp>
      <p:sp>
        <p:nvSpPr>
          <p:cNvPr id="9" name="Text Placeholder 8"/>
          <p:cNvSpPr>
            <a:spLocks noGrp="1"/>
          </p:cNvSpPr>
          <p:nvPr>
            <p:ph type="body" sz="half" idx="2"/>
          </p:nvPr>
        </p:nvSpPr>
        <p:spPr/>
        <p:txBody>
          <a:bodyPr/>
          <a:lstStyle/>
          <a:p>
            <a:endParaRPr lang="en-US"/>
          </a:p>
        </p:txBody>
      </p:sp>
      <p:sp>
        <p:nvSpPr>
          <p:cNvPr id="10" name="TextBox 9"/>
          <p:cNvSpPr txBox="1"/>
          <p:nvPr/>
        </p:nvSpPr>
        <p:spPr>
          <a:xfrm>
            <a:off x="3149600" y="152400"/>
            <a:ext cx="4504267" cy="1200328"/>
          </a:xfrm>
          <a:prstGeom prst="rect">
            <a:avLst/>
          </a:prstGeom>
          <a:noFill/>
        </p:spPr>
        <p:txBody>
          <a:bodyPr wrap="square" rtlCol="0">
            <a:spAutoFit/>
          </a:bodyPr>
          <a:lstStyle/>
          <a:p>
            <a:r>
              <a:rPr lang="en-US" sz="2400" dirty="0" smtClean="0">
                <a:solidFill>
                  <a:schemeClr val="accent1"/>
                </a:solidFill>
                <a:latin typeface="+mj-lt"/>
              </a:rPr>
              <a:t>Chapter 14: Every Bird and Bug in Birmingham Stops and Wonders</a:t>
            </a:r>
          </a:p>
          <a:p>
            <a:r>
              <a:rPr lang="en-US" sz="2400" dirty="0" smtClean="0">
                <a:solidFill>
                  <a:schemeClr val="accent1"/>
                </a:solidFill>
                <a:latin typeface="+mj-lt"/>
              </a:rPr>
              <a:t>pages 180-190</a:t>
            </a:r>
            <a:endParaRPr lang="en-US" sz="2400" dirty="0">
              <a:solidFill>
                <a:schemeClr val="accent1"/>
              </a:solidFill>
              <a:latin typeface="+mj-lt"/>
            </a:endParaRPr>
          </a:p>
        </p:txBody>
      </p:sp>
    </p:spTree>
    <p:extLst>
      <p:ext uri="{BB962C8B-B14F-4D97-AF65-F5344CB8AC3E}">
        <p14:creationId xmlns:p14="http://schemas.microsoft.com/office/powerpoint/2010/main" val="2644522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normAutofit fontScale="92500" lnSpcReduction="20000"/>
          </a:bodyPr>
          <a:lstStyle/>
          <a:p>
            <a:r>
              <a:rPr lang="en-US" dirty="0" smtClean="0"/>
              <a:t>Character Development</a:t>
            </a:r>
          </a:p>
          <a:p>
            <a:r>
              <a:rPr lang="en-US" dirty="0" smtClean="0"/>
              <a:t>Figurative </a:t>
            </a:r>
            <a:r>
              <a:rPr lang="en-US" dirty="0" smtClean="0"/>
              <a:t>Language</a:t>
            </a:r>
          </a:p>
          <a:p>
            <a:r>
              <a:rPr lang="en-US" dirty="0" smtClean="0"/>
              <a:t>How has the story changed?</a:t>
            </a:r>
          </a:p>
          <a:p>
            <a:r>
              <a:rPr lang="en-US" dirty="0" smtClean="0"/>
              <a:t>Why does Kenny hide behind the couch in the ‘World-Famous Watson Pet Hospital’?</a:t>
            </a:r>
          </a:p>
          <a:p>
            <a:r>
              <a:rPr lang="en-US" dirty="0" smtClean="0"/>
              <a:t>What does the Wool Pooh represent? Explain using evidence from the text.</a:t>
            </a:r>
          </a:p>
          <a:p>
            <a:r>
              <a:rPr lang="en-US" dirty="0" smtClean="0"/>
              <a:t>Is Byron right? Will Kenny be alright?</a:t>
            </a:r>
            <a:endParaRPr lang="en-US" dirty="0" smtClean="0"/>
          </a:p>
          <a:p>
            <a:endParaRPr lang="en-US" dirty="0"/>
          </a:p>
        </p:txBody>
      </p:sp>
      <p:sp>
        <p:nvSpPr>
          <p:cNvPr id="9" name="Text Placeholder 8"/>
          <p:cNvSpPr>
            <a:spLocks noGrp="1"/>
          </p:cNvSpPr>
          <p:nvPr>
            <p:ph type="body" sz="half" idx="2"/>
          </p:nvPr>
        </p:nvSpPr>
        <p:spPr/>
        <p:txBody>
          <a:bodyPr/>
          <a:lstStyle/>
          <a:p>
            <a:endParaRPr lang="en-US"/>
          </a:p>
        </p:txBody>
      </p:sp>
      <p:sp>
        <p:nvSpPr>
          <p:cNvPr id="10" name="TextBox 9"/>
          <p:cNvSpPr txBox="1"/>
          <p:nvPr/>
        </p:nvSpPr>
        <p:spPr>
          <a:xfrm>
            <a:off x="3149600" y="152400"/>
            <a:ext cx="4504267" cy="1200328"/>
          </a:xfrm>
          <a:prstGeom prst="rect">
            <a:avLst/>
          </a:prstGeom>
          <a:noFill/>
        </p:spPr>
        <p:txBody>
          <a:bodyPr wrap="square" rtlCol="0">
            <a:spAutoFit/>
          </a:bodyPr>
          <a:lstStyle/>
          <a:p>
            <a:r>
              <a:rPr lang="en-US" sz="2400" dirty="0" smtClean="0">
                <a:solidFill>
                  <a:schemeClr val="accent1"/>
                </a:solidFill>
                <a:latin typeface="+mj-lt"/>
              </a:rPr>
              <a:t>Chapter 15: The World-Famous Watson Pet Hospital</a:t>
            </a:r>
          </a:p>
          <a:p>
            <a:r>
              <a:rPr lang="en-US" sz="2400" dirty="0" smtClean="0">
                <a:solidFill>
                  <a:schemeClr val="accent1"/>
                </a:solidFill>
                <a:latin typeface="+mj-lt"/>
              </a:rPr>
              <a:t>pages 191-206</a:t>
            </a:r>
            <a:endParaRPr lang="en-US" sz="2400" dirty="0">
              <a:solidFill>
                <a:schemeClr val="accent1"/>
              </a:solidFill>
              <a:latin typeface="+mj-lt"/>
            </a:endParaRPr>
          </a:p>
        </p:txBody>
      </p:sp>
    </p:spTree>
    <p:extLst>
      <p:ext uri="{BB962C8B-B14F-4D97-AF65-F5344CB8AC3E}">
        <p14:creationId xmlns:p14="http://schemas.microsoft.com/office/powerpoint/2010/main" val="853893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lstStyle/>
          <a:p>
            <a:r>
              <a:rPr lang="en-US" dirty="0" smtClean="0"/>
              <a:t>Reflect on what you have learned about yourself and the world from reading </a:t>
            </a:r>
            <a:r>
              <a:rPr lang="en-US" smtClean="0"/>
              <a:t>this novel.</a:t>
            </a:r>
            <a:endParaRPr lang="en-US" dirty="0"/>
          </a:p>
        </p:txBody>
      </p:sp>
      <p:sp>
        <p:nvSpPr>
          <p:cNvPr id="9" name="Text Placeholder 8"/>
          <p:cNvSpPr>
            <a:spLocks noGrp="1"/>
          </p:cNvSpPr>
          <p:nvPr>
            <p:ph type="body" sz="half" idx="2"/>
          </p:nvPr>
        </p:nvSpPr>
        <p:spPr/>
        <p:txBody>
          <a:bodyPr/>
          <a:lstStyle/>
          <a:p>
            <a:pPr marL="285750" indent="-285750">
              <a:buFont typeface="Wingdings" charset="2"/>
              <a:buChar char="q"/>
            </a:pPr>
            <a:r>
              <a:rPr lang="en-US" sz="2400" dirty="0" smtClean="0"/>
              <a:t>pervasive</a:t>
            </a:r>
          </a:p>
          <a:p>
            <a:pPr marL="285750" indent="-285750">
              <a:buFont typeface="Wingdings" charset="2"/>
              <a:buChar char="q"/>
            </a:pPr>
            <a:r>
              <a:rPr lang="en-US" sz="2400" dirty="0" smtClean="0"/>
              <a:t>segregation</a:t>
            </a:r>
            <a:endParaRPr lang="en-US" sz="2400" dirty="0"/>
          </a:p>
          <a:p>
            <a:pPr marL="285750" indent="-285750">
              <a:buFont typeface="Wingdings" charset="2"/>
              <a:buChar char="q"/>
            </a:pPr>
            <a:r>
              <a:rPr lang="en-US" sz="2400" dirty="0" smtClean="0"/>
              <a:t>provoke</a:t>
            </a:r>
          </a:p>
          <a:p>
            <a:pPr marL="285750" indent="-285750">
              <a:buFont typeface="Wingdings" charset="2"/>
              <a:buChar char="q"/>
            </a:pPr>
            <a:r>
              <a:rPr lang="en-US" sz="2400" dirty="0" smtClean="0"/>
              <a:t>civil rights</a:t>
            </a:r>
            <a:endParaRPr lang="en-US" sz="2400" dirty="0"/>
          </a:p>
        </p:txBody>
      </p:sp>
      <p:sp>
        <p:nvSpPr>
          <p:cNvPr id="10" name="TextBox 9"/>
          <p:cNvSpPr txBox="1"/>
          <p:nvPr/>
        </p:nvSpPr>
        <p:spPr>
          <a:xfrm>
            <a:off x="3149600" y="299811"/>
            <a:ext cx="4504267" cy="830997"/>
          </a:xfrm>
          <a:prstGeom prst="rect">
            <a:avLst/>
          </a:prstGeom>
          <a:noFill/>
        </p:spPr>
        <p:txBody>
          <a:bodyPr wrap="square" rtlCol="0">
            <a:spAutoFit/>
          </a:bodyPr>
          <a:lstStyle/>
          <a:p>
            <a:r>
              <a:rPr lang="en-US" sz="2400" dirty="0" smtClean="0">
                <a:solidFill>
                  <a:schemeClr val="accent1"/>
                </a:solidFill>
                <a:latin typeface="+mj-lt"/>
              </a:rPr>
              <a:t>Epilogue</a:t>
            </a:r>
          </a:p>
          <a:p>
            <a:r>
              <a:rPr lang="en-US" sz="2400" dirty="0" smtClean="0">
                <a:solidFill>
                  <a:schemeClr val="accent1"/>
                </a:solidFill>
                <a:latin typeface="+mj-lt"/>
              </a:rPr>
              <a:t>pages 207-210</a:t>
            </a:r>
            <a:endParaRPr lang="en-US" sz="2400" dirty="0">
              <a:solidFill>
                <a:schemeClr val="accent1"/>
              </a:solidFill>
              <a:latin typeface="+mj-lt"/>
            </a:endParaRPr>
          </a:p>
        </p:txBody>
      </p:sp>
    </p:spTree>
    <p:extLst>
      <p:ext uri="{BB962C8B-B14F-4D97-AF65-F5344CB8AC3E}">
        <p14:creationId xmlns:p14="http://schemas.microsoft.com/office/powerpoint/2010/main" val="1797156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Novel Projects</a:t>
            </a:r>
            <a:endParaRPr lang="en-US" sz="2400" dirty="0"/>
          </a:p>
        </p:txBody>
      </p:sp>
      <p:sp>
        <p:nvSpPr>
          <p:cNvPr id="8" name="Content Placeholder 7"/>
          <p:cNvSpPr>
            <a:spLocks noGrp="1"/>
          </p:cNvSpPr>
          <p:nvPr>
            <p:ph idx="1"/>
          </p:nvPr>
        </p:nvSpPr>
        <p:spPr/>
        <p:txBody>
          <a:bodyPr/>
          <a:lstStyle/>
          <a:p>
            <a:r>
              <a:rPr lang="en-US" dirty="0" smtClean="0"/>
              <a:t>Theme: What is the theme of this story?</a:t>
            </a:r>
          </a:p>
          <a:p>
            <a:r>
              <a:rPr lang="en-US" dirty="0"/>
              <a:t>Research the Civil Rights Movement of the 1960’s</a:t>
            </a:r>
            <a:r>
              <a:rPr lang="en-US" dirty="0" smtClean="0"/>
              <a:t>. Write a report on the information you learn during your research.</a:t>
            </a:r>
            <a:endParaRPr lang="en-US" dirty="0"/>
          </a:p>
        </p:txBody>
      </p:sp>
    </p:spTree>
    <p:extLst>
      <p:ext uri="{BB962C8B-B14F-4D97-AF65-F5344CB8AC3E}">
        <p14:creationId xmlns:p14="http://schemas.microsoft.com/office/powerpoint/2010/main" val="366007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Christopher Paul Curtis</a:t>
            </a:r>
            <a:endParaRPr lang="en-US" dirty="0"/>
          </a:p>
        </p:txBody>
      </p:sp>
      <p:sp>
        <p:nvSpPr>
          <p:cNvPr id="5" name="Text Placeholder 4"/>
          <p:cNvSpPr>
            <a:spLocks noGrp="1"/>
          </p:cNvSpPr>
          <p:nvPr>
            <p:ph type="body" idx="1"/>
          </p:nvPr>
        </p:nvSpPr>
        <p:spPr/>
        <p:txBody>
          <a:bodyPr/>
          <a:lstStyle/>
          <a:p>
            <a:r>
              <a:rPr lang="en-US" dirty="0" smtClean="0"/>
              <a:t>Author Biography</a:t>
            </a:r>
            <a:endParaRPr lang="en-US" dirty="0"/>
          </a:p>
        </p:txBody>
      </p:sp>
      <p:pic>
        <p:nvPicPr>
          <p:cNvPr id="6" name="Picture 5">
            <a:hlinkClick r:id="rId2"/>
          </p:cNvPr>
          <p:cNvPicPr>
            <a:picLocks noChangeAspect="1"/>
          </p:cNvPicPr>
          <p:nvPr/>
        </p:nvPicPr>
        <p:blipFill>
          <a:blip r:embed="rId3"/>
          <a:stretch>
            <a:fillRect/>
          </a:stretch>
        </p:blipFill>
        <p:spPr>
          <a:xfrm>
            <a:off x="3111501" y="2881942"/>
            <a:ext cx="3001432" cy="3849058"/>
          </a:xfrm>
          <a:prstGeom prst="rect">
            <a:avLst/>
          </a:prstGeom>
        </p:spPr>
      </p:pic>
    </p:spTree>
    <p:extLst>
      <p:ext uri="{BB962C8B-B14F-4D97-AF65-F5344CB8AC3E}">
        <p14:creationId xmlns:p14="http://schemas.microsoft.com/office/powerpoint/2010/main" val="1980485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normAutofit lnSpcReduction="10000"/>
          </a:bodyPr>
          <a:lstStyle/>
          <a:p>
            <a:r>
              <a:rPr lang="en-US" dirty="0" smtClean="0"/>
              <a:t>Character Development</a:t>
            </a:r>
          </a:p>
          <a:p>
            <a:r>
              <a:rPr lang="en-US" dirty="0" smtClean="0"/>
              <a:t>Figurative Language</a:t>
            </a:r>
          </a:p>
          <a:p>
            <a:r>
              <a:rPr lang="en-US" dirty="0" smtClean="0"/>
              <a:t>Allusion: Narcissus</a:t>
            </a:r>
          </a:p>
          <a:p>
            <a:r>
              <a:rPr lang="en-US" dirty="0" smtClean="0"/>
              <a:t>Do you think that the Watsons are a typical family? Explain using evidence from the text.</a:t>
            </a:r>
          </a:p>
          <a:p>
            <a:r>
              <a:rPr lang="en-US" dirty="0" smtClean="0"/>
              <a:t>How does Kenny feel about his older brother, Byron? Use evidence to support your position.</a:t>
            </a:r>
            <a:endParaRPr lang="en-US" dirty="0"/>
          </a:p>
        </p:txBody>
      </p:sp>
      <p:sp>
        <p:nvSpPr>
          <p:cNvPr id="9" name="Text Placeholder 8"/>
          <p:cNvSpPr>
            <a:spLocks noGrp="1"/>
          </p:cNvSpPr>
          <p:nvPr>
            <p:ph type="body" sz="half" idx="2"/>
          </p:nvPr>
        </p:nvSpPr>
        <p:spPr/>
        <p:txBody>
          <a:bodyPr/>
          <a:lstStyle/>
          <a:p>
            <a:endParaRPr lang="en-US"/>
          </a:p>
        </p:txBody>
      </p:sp>
      <p:sp>
        <p:nvSpPr>
          <p:cNvPr id="10" name="TextBox 9"/>
          <p:cNvSpPr txBox="1"/>
          <p:nvPr/>
        </p:nvSpPr>
        <p:spPr>
          <a:xfrm>
            <a:off x="3149600" y="299811"/>
            <a:ext cx="4504267" cy="1200328"/>
          </a:xfrm>
          <a:prstGeom prst="rect">
            <a:avLst/>
          </a:prstGeom>
          <a:noFill/>
        </p:spPr>
        <p:txBody>
          <a:bodyPr wrap="square" rtlCol="0">
            <a:spAutoFit/>
          </a:bodyPr>
          <a:lstStyle/>
          <a:p>
            <a:r>
              <a:rPr lang="en-US" sz="2400" dirty="0" smtClean="0">
                <a:solidFill>
                  <a:schemeClr val="accent1"/>
                </a:solidFill>
                <a:latin typeface="+mj-lt"/>
              </a:rPr>
              <a:t>Chapter 1: And You Wonder Why We Get Called  the Weird Watsons</a:t>
            </a:r>
          </a:p>
          <a:p>
            <a:r>
              <a:rPr lang="en-US" sz="2400" dirty="0" smtClean="0">
                <a:solidFill>
                  <a:schemeClr val="accent1"/>
                </a:solidFill>
                <a:latin typeface="+mj-lt"/>
              </a:rPr>
              <a:t>pages 1-19</a:t>
            </a:r>
            <a:endParaRPr lang="en-US" sz="2400" dirty="0">
              <a:solidFill>
                <a:schemeClr val="accent1"/>
              </a:solidFill>
              <a:latin typeface="+mj-lt"/>
            </a:endParaRPr>
          </a:p>
        </p:txBody>
      </p:sp>
    </p:spTree>
    <p:extLst>
      <p:ext uri="{BB962C8B-B14F-4D97-AF65-F5344CB8AC3E}">
        <p14:creationId xmlns:p14="http://schemas.microsoft.com/office/powerpoint/2010/main" val="192221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normAutofit fontScale="85000" lnSpcReduction="20000"/>
          </a:bodyPr>
          <a:lstStyle/>
          <a:p>
            <a:r>
              <a:rPr lang="en-US" dirty="0" smtClean="0"/>
              <a:t>Character Development</a:t>
            </a:r>
          </a:p>
          <a:p>
            <a:r>
              <a:rPr lang="en-US" dirty="0" smtClean="0"/>
              <a:t>Figurative Language</a:t>
            </a:r>
          </a:p>
          <a:p>
            <a:r>
              <a:rPr lang="en-US" dirty="0" smtClean="0"/>
              <a:t>Allusion: Langston Hughes</a:t>
            </a:r>
          </a:p>
          <a:p>
            <a:r>
              <a:rPr lang="en-US" dirty="0" smtClean="0"/>
              <a:t>How do you think Byron feels about his younger brother, Kenny, being smarter than he is? How would you feel if you were in his place? Use evidence to support your position.</a:t>
            </a:r>
          </a:p>
          <a:p>
            <a:r>
              <a:rPr lang="en-US" dirty="0" smtClean="0"/>
              <a:t>Why does Kenny think that the new kids are his personal savers? How will this addition of two new characters possibly change the story?</a:t>
            </a:r>
          </a:p>
          <a:p>
            <a:endParaRPr lang="en-US" dirty="0"/>
          </a:p>
        </p:txBody>
      </p:sp>
      <p:sp>
        <p:nvSpPr>
          <p:cNvPr id="9" name="Text Placeholder 8"/>
          <p:cNvSpPr>
            <a:spLocks noGrp="1"/>
          </p:cNvSpPr>
          <p:nvPr>
            <p:ph type="body" sz="half" idx="2"/>
          </p:nvPr>
        </p:nvSpPr>
        <p:spPr/>
        <p:txBody>
          <a:bodyPr>
            <a:normAutofit/>
          </a:bodyPr>
          <a:lstStyle/>
          <a:p>
            <a:pPr marL="285750" indent="-285750">
              <a:buFont typeface="Wingdings" charset="2"/>
              <a:buChar char="q"/>
            </a:pPr>
            <a:r>
              <a:rPr lang="en-US" sz="2400" dirty="0" smtClean="0"/>
              <a:t>hostile</a:t>
            </a:r>
          </a:p>
          <a:p>
            <a:pPr marL="285750" indent="-285750">
              <a:buFont typeface="Wingdings" charset="2"/>
              <a:buChar char="q"/>
            </a:pPr>
            <a:r>
              <a:rPr lang="en-US" sz="2400" dirty="0" smtClean="0"/>
              <a:t>vital</a:t>
            </a:r>
          </a:p>
          <a:p>
            <a:pPr marL="285750" indent="-285750">
              <a:buFont typeface="Wingdings" charset="2"/>
              <a:buChar char="q"/>
            </a:pPr>
            <a:r>
              <a:rPr lang="en-US" sz="2400" dirty="0" smtClean="0"/>
              <a:t>emulate</a:t>
            </a:r>
          </a:p>
          <a:p>
            <a:pPr marL="285750" indent="-285750">
              <a:buFont typeface="Wingdings" charset="2"/>
              <a:buChar char="q"/>
            </a:pPr>
            <a:r>
              <a:rPr lang="en-US" sz="2400" dirty="0" smtClean="0"/>
              <a:t>punctual</a:t>
            </a:r>
            <a:endParaRPr lang="en-US" sz="2400" dirty="0"/>
          </a:p>
        </p:txBody>
      </p:sp>
      <p:sp>
        <p:nvSpPr>
          <p:cNvPr id="10" name="TextBox 9"/>
          <p:cNvSpPr txBox="1"/>
          <p:nvPr/>
        </p:nvSpPr>
        <p:spPr>
          <a:xfrm>
            <a:off x="3149600" y="152400"/>
            <a:ext cx="4504267" cy="1200328"/>
          </a:xfrm>
          <a:prstGeom prst="rect">
            <a:avLst/>
          </a:prstGeom>
          <a:noFill/>
        </p:spPr>
        <p:txBody>
          <a:bodyPr wrap="square" rtlCol="0">
            <a:spAutoFit/>
          </a:bodyPr>
          <a:lstStyle/>
          <a:p>
            <a:r>
              <a:rPr lang="en-US" sz="2400" dirty="0" smtClean="0">
                <a:solidFill>
                  <a:schemeClr val="accent1"/>
                </a:solidFill>
                <a:latin typeface="+mj-lt"/>
              </a:rPr>
              <a:t>Chapter 2: Give My Regards to Clark, Poindexter</a:t>
            </a:r>
          </a:p>
          <a:p>
            <a:r>
              <a:rPr lang="en-US" sz="2400" dirty="0" smtClean="0">
                <a:solidFill>
                  <a:schemeClr val="accent1"/>
                </a:solidFill>
                <a:latin typeface="+mj-lt"/>
              </a:rPr>
              <a:t>pages 20-31</a:t>
            </a:r>
            <a:endParaRPr lang="en-US" sz="2400" dirty="0">
              <a:solidFill>
                <a:schemeClr val="accent1"/>
              </a:solidFill>
              <a:latin typeface="+mj-lt"/>
            </a:endParaRPr>
          </a:p>
        </p:txBody>
      </p:sp>
    </p:spTree>
    <p:extLst>
      <p:ext uri="{BB962C8B-B14F-4D97-AF65-F5344CB8AC3E}">
        <p14:creationId xmlns:p14="http://schemas.microsoft.com/office/powerpoint/2010/main" val="119547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normAutofit lnSpcReduction="10000"/>
          </a:bodyPr>
          <a:lstStyle/>
          <a:p>
            <a:r>
              <a:rPr lang="en-US" dirty="0" smtClean="0"/>
              <a:t>Character Development</a:t>
            </a:r>
          </a:p>
          <a:p>
            <a:r>
              <a:rPr lang="en-US" dirty="0" smtClean="0"/>
              <a:t>Figurative Language</a:t>
            </a:r>
          </a:p>
          <a:p>
            <a:r>
              <a:rPr lang="en-US" dirty="0" smtClean="0"/>
              <a:t>Describe how the relationship between Kenny and Rufus is developing. Cite evidence from the text.</a:t>
            </a:r>
          </a:p>
          <a:p>
            <a:r>
              <a:rPr lang="en-US" dirty="0" smtClean="0"/>
              <a:t>Why would Kenny laugh at Rufus on the bus when he doesn’t like being laughed at himself? </a:t>
            </a:r>
          </a:p>
          <a:p>
            <a:endParaRPr lang="en-US" dirty="0"/>
          </a:p>
        </p:txBody>
      </p:sp>
      <p:sp>
        <p:nvSpPr>
          <p:cNvPr id="9" name="Text Placeholder 8"/>
          <p:cNvSpPr>
            <a:spLocks noGrp="1"/>
          </p:cNvSpPr>
          <p:nvPr>
            <p:ph type="body" sz="half" idx="2"/>
          </p:nvPr>
        </p:nvSpPr>
        <p:spPr/>
        <p:txBody>
          <a:bodyPr>
            <a:normAutofit/>
          </a:bodyPr>
          <a:lstStyle/>
          <a:p>
            <a:pPr marL="285750" indent="-285750">
              <a:buFont typeface="Wingdings" charset="2"/>
              <a:buChar char="q"/>
            </a:pPr>
            <a:r>
              <a:rPr lang="en-US" sz="2400" dirty="0" smtClean="0"/>
              <a:t>radioactive</a:t>
            </a:r>
            <a:endParaRPr lang="en-US" sz="2400" dirty="0"/>
          </a:p>
        </p:txBody>
      </p:sp>
      <p:sp>
        <p:nvSpPr>
          <p:cNvPr id="10" name="TextBox 9"/>
          <p:cNvSpPr txBox="1"/>
          <p:nvPr/>
        </p:nvSpPr>
        <p:spPr>
          <a:xfrm>
            <a:off x="3149600" y="151876"/>
            <a:ext cx="4504267" cy="1200328"/>
          </a:xfrm>
          <a:prstGeom prst="rect">
            <a:avLst/>
          </a:prstGeom>
          <a:noFill/>
        </p:spPr>
        <p:txBody>
          <a:bodyPr wrap="square" rtlCol="0">
            <a:spAutoFit/>
          </a:bodyPr>
          <a:lstStyle/>
          <a:p>
            <a:r>
              <a:rPr lang="en-US" sz="2400" dirty="0" smtClean="0">
                <a:solidFill>
                  <a:schemeClr val="accent1"/>
                </a:solidFill>
                <a:latin typeface="+mj-lt"/>
              </a:rPr>
              <a:t>Chapter 3: The World’s Greatest Dinosaur War Ever</a:t>
            </a:r>
          </a:p>
          <a:p>
            <a:r>
              <a:rPr lang="en-US" sz="2400" dirty="0" smtClean="0">
                <a:solidFill>
                  <a:schemeClr val="accent1"/>
                </a:solidFill>
                <a:latin typeface="+mj-lt"/>
              </a:rPr>
              <a:t>pages 32-46</a:t>
            </a:r>
            <a:endParaRPr lang="en-US" sz="2400" dirty="0">
              <a:solidFill>
                <a:schemeClr val="accent1"/>
              </a:solidFill>
              <a:latin typeface="+mj-lt"/>
            </a:endParaRPr>
          </a:p>
        </p:txBody>
      </p:sp>
    </p:spTree>
    <p:extLst>
      <p:ext uri="{BB962C8B-B14F-4D97-AF65-F5344CB8AC3E}">
        <p14:creationId xmlns:p14="http://schemas.microsoft.com/office/powerpoint/2010/main" val="389670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normAutofit fontScale="92500" lnSpcReduction="20000"/>
          </a:bodyPr>
          <a:lstStyle/>
          <a:p>
            <a:r>
              <a:rPr lang="en-US" dirty="0" smtClean="0"/>
              <a:t>Character Development</a:t>
            </a:r>
          </a:p>
          <a:p>
            <a:r>
              <a:rPr lang="en-US" dirty="0" smtClean="0"/>
              <a:t>Figurative Language</a:t>
            </a:r>
          </a:p>
          <a:p>
            <a:r>
              <a:rPr lang="en-US" dirty="0" smtClean="0"/>
              <a:t>Is it funny to watch someone being bullied? How do you feel when you see someone being bullied? </a:t>
            </a:r>
          </a:p>
          <a:p>
            <a:r>
              <a:rPr lang="en-US" dirty="0" smtClean="0"/>
              <a:t>Why do you think Larry Dunn bullies people? Cite evidence from the text.</a:t>
            </a:r>
          </a:p>
          <a:p>
            <a:r>
              <a:rPr lang="en-US" dirty="0" smtClean="0"/>
              <a:t>Does Kenny’s opinion of Larry Dunn change in this chapter? Explain.</a:t>
            </a:r>
            <a:endParaRPr lang="en-US" dirty="0"/>
          </a:p>
        </p:txBody>
      </p:sp>
      <p:sp>
        <p:nvSpPr>
          <p:cNvPr id="9" name="Text Placeholder 8"/>
          <p:cNvSpPr>
            <a:spLocks noGrp="1"/>
          </p:cNvSpPr>
          <p:nvPr>
            <p:ph type="body" sz="half" idx="2"/>
          </p:nvPr>
        </p:nvSpPr>
        <p:spPr/>
        <p:txBody>
          <a:bodyPr/>
          <a:lstStyle/>
          <a:p>
            <a:pPr marL="285750" indent="-285750">
              <a:buFont typeface="Wingdings" charset="2"/>
              <a:buChar char="q"/>
            </a:pPr>
            <a:r>
              <a:rPr lang="en-US" sz="2400" dirty="0" smtClean="0"/>
              <a:t>hypnotized</a:t>
            </a:r>
            <a:endParaRPr lang="en-US" sz="2400" dirty="0"/>
          </a:p>
        </p:txBody>
      </p:sp>
      <p:sp>
        <p:nvSpPr>
          <p:cNvPr id="10" name="TextBox 9"/>
          <p:cNvSpPr txBox="1"/>
          <p:nvPr/>
        </p:nvSpPr>
        <p:spPr>
          <a:xfrm>
            <a:off x="3149600" y="299811"/>
            <a:ext cx="5096933" cy="830997"/>
          </a:xfrm>
          <a:prstGeom prst="rect">
            <a:avLst/>
          </a:prstGeom>
          <a:noFill/>
        </p:spPr>
        <p:txBody>
          <a:bodyPr wrap="square" rtlCol="0">
            <a:spAutoFit/>
          </a:bodyPr>
          <a:lstStyle/>
          <a:p>
            <a:r>
              <a:rPr lang="en-US" sz="2400" dirty="0" smtClean="0">
                <a:solidFill>
                  <a:schemeClr val="accent1"/>
                </a:solidFill>
                <a:latin typeface="+mj-lt"/>
              </a:rPr>
              <a:t>Chapter 4: Froze-Up Southern Folks</a:t>
            </a:r>
          </a:p>
          <a:p>
            <a:r>
              <a:rPr lang="en-US" sz="2400" dirty="0" smtClean="0">
                <a:solidFill>
                  <a:schemeClr val="accent1"/>
                </a:solidFill>
                <a:latin typeface="+mj-lt"/>
              </a:rPr>
              <a:t>pages 47-63</a:t>
            </a:r>
            <a:endParaRPr lang="en-US" sz="2400" dirty="0">
              <a:solidFill>
                <a:schemeClr val="accent1"/>
              </a:solidFill>
              <a:latin typeface="+mj-lt"/>
            </a:endParaRPr>
          </a:p>
        </p:txBody>
      </p:sp>
    </p:spTree>
    <p:extLst>
      <p:ext uri="{BB962C8B-B14F-4D97-AF65-F5344CB8AC3E}">
        <p14:creationId xmlns:p14="http://schemas.microsoft.com/office/powerpoint/2010/main" val="3088068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lstStyle/>
          <a:p>
            <a:r>
              <a:rPr lang="en-US" dirty="0" smtClean="0"/>
              <a:t>Character Development</a:t>
            </a:r>
          </a:p>
          <a:p>
            <a:r>
              <a:rPr lang="en-US" dirty="0" smtClean="0"/>
              <a:t>Figurative Language</a:t>
            </a:r>
          </a:p>
          <a:p>
            <a:r>
              <a:rPr lang="en-US" dirty="0" smtClean="0"/>
              <a:t>Do you think Byron will ever play with matches again? Explain. </a:t>
            </a:r>
          </a:p>
          <a:p>
            <a:r>
              <a:rPr lang="en-US" dirty="0" smtClean="0"/>
              <a:t>Were the mother’s action justified? Explain citing evidence from the text.</a:t>
            </a:r>
          </a:p>
          <a:p>
            <a:endParaRPr lang="en-US" dirty="0"/>
          </a:p>
        </p:txBody>
      </p:sp>
      <p:sp>
        <p:nvSpPr>
          <p:cNvPr id="9" name="Text Placeholder 8"/>
          <p:cNvSpPr>
            <a:spLocks noGrp="1"/>
          </p:cNvSpPr>
          <p:nvPr>
            <p:ph type="body" sz="half" idx="2"/>
          </p:nvPr>
        </p:nvSpPr>
        <p:spPr/>
        <p:txBody>
          <a:bodyPr/>
          <a:lstStyle/>
          <a:p>
            <a:endParaRPr lang="en-US"/>
          </a:p>
        </p:txBody>
      </p:sp>
      <p:sp>
        <p:nvSpPr>
          <p:cNvPr id="10" name="TextBox 9"/>
          <p:cNvSpPr txBox="1"/>
          <p:nvPr/>
        </p:nvSpPr>
        <p:spPr>
          <a:xfrm>
            <a:off x="3149600" y="152400"/>
            <a:ext cx="5790418" cy="1323439"/>
          </a:xfrm>
          <a:prstGeom prst="rect">
            <a:avLst/>
          </a:prstGeom>
          <a:noFill/>
        </p:spPr>
        <p:txBody>
          <a:bodyPr wrap="square" rtlCol="0">
            <a:spAutoFit/>
          </a:bodyPr>
          <a:lstStyle/>
          <a:p>
            <a:r>
              <a:rPr lang="en-US" sz="2000" dirty="0" smtClean="0">
                <a:solidFill>
                  <a:schemeClr val="accent1"/>
                </a:solidFill>
                <a:latin typeface="+mj-lt"/>
              </a:rPr>
              <a:t>Chapter 5: Nazi Parachutes Attack America and Get Shot Down over the Flint River by Captain Byron Watson and His Flamethrower of Death</a:t>
            </a:r>
          </a:p>
          <a:p>
            <a:r>
              <a:rPr lang="en-US" sz="2000" dirty="0" smtClean="0">
                <a:solidFill>
                  <a:schemeClr val="accent1"/>
                </a:solidFill>
                <a:latin typeface="+mj-lt"/>
              </a:rPr>
              <a:t>pages 64-74</a:t>
            </a:r>
            <a:endParaRPr lang="en-US" sz="2000" dirty="0">
              <a:solidFill>
                <a:schemeClr val="accent1"/>
              </a:solidFill>
              <a:latin typeface="+mj-lt"/>
            </a:endParaRPr>
          </a:p>
        </p:txBody>
      </p:sp>
    </p:spTree>
    <p:extLst>
      <p:ext uri="{BB962C8B-B14F-4D97-AF65-F5344CB8AC3E}">
        <p14:creationId xmlns:p14="http://schemas.microsoft.com/office/powerpoint/2010/main" val="1595620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normAutofit fontScale="92500" lnSpcReduction="20000"/>
          </a:bodyPr>
          <a:lstStyle/>
          <a:p>
            <a:r>
              <a:rPr lang="en-US" dirty="0" smtClean="0"/>
              <a:t>Character Development</a:t>
            </a:r>
          </a:p>
          <a:p>
            <a:r>
              <a:rPr lang="en-US" dirty="0" smtClean="0"/>
              <a:t>Figurative Language</a:t>
            </a:r>
          </a:p>
          <a:p>
            <a:r>
              <a:rPr lang="en-US" dirty="0" smtClean="0"/>
              <a:t>Why did Byron throw up? Was it because of the cookies and the apples, or was it something else? Explain using evidence from the text.</a:t>
            </a:r>
          </a:p>
          <a:p>
            <a:r>
              <a:rPr lang="en-US" dirty="0" smtClean="0"/>
              <a:t>What is your opinion of Byron? How would you characterize him? Cite evidence from the text to support </a:t>
            </a:r>
            <a:r>
              <a:rPr lang="en-US" smtClean="0"/>
              <a:t>your opinion.</a:t>
            </a:r>
            <a:endParaRPr lang="en-US" dirty="0" smtClean="0"/>
          </a:p>
          <a:p>
            <a:endParaRPr lang="en-US" dirty="0"/>
          </a:p>
        </p:txBody>
      </p:sp>
      <p:sp>
        <p:nvSpPr>
          <p:cNvPr id="9" name="Text Placeholder 8"/>
          <p:cNvSpPr>
            <a:spLocks noGrp="1"/>
          </p:cNvSpPr>
          <p:nvPr>
            <p:ph type="body" sz="half" idx="2"/>
          </p:nvPr>
        </p:nvSpPr>
        <p:spPr/>
        <p:txBody>
          <a:bodyPr>
            <a:normAutofit/>
          </a:bodyPr>
          <a:lstStyle/>
          <a:p>
            <a:pPr marL="285750" indent="-285750">
              <a:buFont typeface="Wingdings" charset="2"/>
              <a:buChar char="q"/>
            </a:pPr>
            <a:r>
              <a:rPr lang="en-US" sz="2400" dirty="0" smtClean="0"/>
              <a:t>welfare</a:t>
            </a:r>
          </a:p>
          <a:p>
            <a:pPr marL="285750" indent="-285750">
              <a:buFont typeface="Wingdings" charset="2"/>
              <a:buChar char="q"/>
            </a:pPr>
            <a:r>
              <a:rPr lang="en-US" sz="2400" dirty="0" smtClean="0"/>
              <a:t>peon</a:t>
            </a:r>
            <a:endParaRPr lang="en-US" sz="2400" dirty="0"/>
          </a:p>
        </p:txBody>
      </p:sp>
      <p:sp>
        <p:nvSpPr>
          <p:cNvPr id="10" name="TextBox 9"/>
          <p:cNvSpPr txBox="1"/>
          <p:nvPr/>
        </p:nvSpPr>
        <p:spPr>
          <a:xfrm>
            <a:off x="3019377" y="152400"/>
            <a:ext cx="4160356" cy="1200328"/>
          </a:xfrm>
          <a:prstGeom prst="rect">
            <a:avLst/>
          </a:prstGeom>
          <a:noFill/>
        </p:spPr>
        <p:txBody>
          <a:bodyPr wrap="square" rtlCol="0">
            <a:spAutoFit/>
          </a:bodyPr>
          <a:lstStyle/>
          <a:p>
            <a:r>
              <a:rPr lang="en-US" sz="2400" dirty="0" smtClean="0">
                <a:solidFill>
                  <a:schemeClr val="accent1"/>
                </a:solidFill>
                <a:latin typeface="+mj-lt"/>
              </a:rPr>
              <a:t>Chapter 6: Swedish </a:t>
            </a:r>
            <a:r>
              <a:rPr lang="en-US" sz="2400" dirty="0" err="1" smtClean="0">
                <a:solidFill>
                  <a:schemeClr val="accent1"/>
                </a:solidFill>
                <a:latin typeface="+mj-lt"/>
              </a:rPr>
              <a:t>Cremes</a:t>
            </a:r>
            <a:r>
              <a:rPr lang="en-US" sz="2400" dirty="0" smtClean="0">
                <a:solidFill>
                  <a:schemeClr val="accent1"/>
                </a:solidFill>
                <a:latin typeface="+mj-lt"/>
              </a:rPr>
              <a:t> and Welfare Cheese</a:t>
            </a:r>
          </a:p>
          <a:p>
            <a:r>
              <a:rPr lang="en-US" sz="2400" dirty="0" smtClean="0">
                <a:solidFill>
                  <a:schemeClr val="accent1"/>
                </a:solidFill>
                <a:latin typeface="+mj-lt"/>
              </a:rPr>
              <a:t>pages 75-85</a:t>
            </a:r>
            <a:endParaRPr lang="en-US" sz="2400" dirty="0">
              <a:solidFill>
                <a:schemeClr val="accent1"/>
              </a:solidFill>
              <a:latin typeface="+mj-lt"/>
            </a:endParaRPr>
          </a:p>
        </p:txBody>
      </p:sp>
    </p:spTree>
    <p:extLst>
      <p:ext uri="{BB962C8B-B14F-4D97-AF65-F5344CB8AC3E}">
        <p14:creationId xmlns:p14="http://schemas.microsoft.com/office/powerpoint/2010/main" val="4054268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Vocabulary</a:t>
            </a:r>
            <a:endParaRPr lang="en-US" sz="2400" dirty="0"/>
          </a:p>
        </p:txBody>
      </p:sp>
      <p:sp>
        <p:nvSpPr>
          <p:cNvPr id="8" name="Content Placeholder 7"/>
          <p:cNvSpPr>
            <a:spLocks noGrp="1"/>
          </p:cNvSpPr>
          <p:nvPr>
            <p:ph idx="1"/>
          </p:nvPr>
        </p:nvSpPr>
        <p:spPr/>
        <p:txBody>
          <a:bodyPr/>
          <a:lstStyle/>
          <a:p>
            <a:r>
              <a:rPr lang="en-US" dirty="0" smtClean="0"/>
              <a:t>Character Development</a:t>
            </a:r>
          </a:p>
          <a:p>
            <a:r>
              <a:rPr lang="en-US" dirty="0" smtClean="0"/>
              <a:t>Figurative Language</a:t>
            </a:r>
          </a:p>
          <a:p>
            <a:r>
              <a:rPr lang="en-US" dirty="0" smtClean="0"/>
              <a:t>What do you think the TT AB-700 is? And, what does it have to do with Byron’s latest caper? Use evidence to support your thinking.</a:t>
            </a:r>
          </a:p>
          <a:p>
            <a:endParaRPr lang="en-US" dirty="0"/>
          </a:p>
        </p:txBody>
      </p:sp>
      <p:sp>
        <p:nvSpPr>
          <p:cNvPr id="9" name="Text Placeholder 8"/>
          <p:cNvSpPr>
            <a:spLocks noGrp="1"/>
          </p:cNvSpPr>
          <p:nvPr>
            <p:ph type="body" sz="half" idx="2"/>
          </p:nvPr>
        </p:nvSpPr>
        <p:spPr/>
        <p:txBody>
          <a:bodyPr/>
          <a:lstStyle/>
          <a:p>
            <a:endParaRPr lang="en-US"/>
          </a:p>
        </p:txBody>
      </p:sp>
      <p:sp>
        <p:nvSpPr>
          <p:cNvPr id="10" name="TextBox 9"/>
          <p:cNvSpPr txBox="1"/>
          <p:nvPr/>
        </p:nvSpPr>
        <p:spPr>
          <a:xfrm>
            <a:off x="3019377" y="152400"/>
            <a:ext cx="5790418" cy="1200328"/>
          </a:xfrm>
          <a:prstGeom prst="rect">
            <a:avLst/>
          </a:prstGeom>
          <a:noFill/>
        </p:spPr>
        <p:txBody>
          <a:bodyPr wrap="square" rtlCol="0">
            <a:spAutoFit/>
          </a:bodyPr>
          <a:lstStyle/>
          <a:p>
            <a:r>
              <a:rPr lang="en-US" sz="2400" dirty="0" smtClean="0">
                <a:solidFill>
                  <a:schemeClr val="accent1"/>
                </a:solidFill>
                <a:latin typeface="+mj-lt"/>
              </a:rPr>
              <a:t>Chapter 7: Every Chihuahua in America Lines Up to Take a Bite out of Byron</a:t>
            </a:r>
          </a:p>
          <a:p>
            <a:r>
              <a:rPr lang="en-US" sz="2400" dirty="0" smtClean="0">
                <a:solidFill>
                  <a:schemeClr val="accent1"/>
                </a:solidFill>
                <a:latin typeface="+mj-lt"/>
              </a:rPr>
              <a:t>pages 86-99</a:t>
            </a:r>
            <a:endParaRPr lang="en-US" sz="2400" dirty="0">
              <a:solidFill>
                <a:schemeClr val="accent1"/>
              </a:solidFill>
              <a:latin typeface="+mj-lt"/>
            </a:endParaRPr>
          </a:p>
        </p:txBody>
      </p:sp>
    </p:spTree>
    <p:extLst>
      <p:ext uri="{BB962C8B-B14F-4D97-AF65-F5344CB8AC3E}">
        <p14:creationId xmlns:p14="http://schemas.microsoft.com/office/powerpoint/2010/main" val="804798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425</TotalTime>
  <Words>921</Words>
  <Application>Microsoft Macintosh PowerPoint</Application>
  <PresentationFormat>On-screen Show (4:3)</PresentationFormat>
  <Paragraphs>135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The Watsons Go to Birmingham-1963</vt:lpstr>
      <vt:lpstr>Christopher Paul Curtis</vt:lpstr>
      <vt:lpstr>Vocabulary</vt:lpstr>
      <vt:lpstr>Vocabulary</vt:lpstr>
      <vt:lpstr>Vocabulary</vt:lpstr>
      <vt:lpstr>Vocabulary</vt:lpstr>
      <vt:lpstr>Vocabulary</vt:lpstr>
      <vt:lpstr>Vocabulary</vt:lpstr>
      <vt:lpstr>Vocabulary</vt:lpstr>
      <vt:lpstr>Vocabulary</vt:lpstr>
      <vt:lpstr>Vocabulary</vt:lpstr>
      <vt:lpstr>Vocabulary</vt:lpstr>
      <vt:lpstr>Vocabulary</vt:lpstr>
      <vt:lpstr>Vocabulary</vt:lpstr>
      <vt:lpstr>Vocabulary</vt:lpstr>
      <vt:lpstr>Vocabulary</vt:lpstr>
      <vt:lpstr>Vocabulary</vt:lpstr>
      <vt:lpstr>Vocabulary</vt:lpstr>
      <vt:lpstr>Novel Projects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Watsons Go to Birmingham</dc:title>
  <dc:creator>sharon constantino</dc:creator>
  <cp:lastModifiedBy>sharon constantino</cp:lastModifiedBy>
  <cp:revision>75</cp:revision>
  <dcterms:created xsi:type="dcterms:W3CDTF">2014-01-25T18:48:39Z</dcterms:created>
  <dcterms:modified xsi:type="dcterms:W3CDTF">2014-01-26T20:04:23Z</dcterms:modified>
</cp:coreProperties>
</file>