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2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6/23/13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6/23/13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6/23/13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6/23/13</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ndomhouse.com/features/garypaulsen/about.html" TargetMode="External"/><Relationship Id="rId3"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Gary Paulsen</a:t>
            </a:r>
            <a:endParaRPr lang="en-US" dirty="0"/>
          </a:p>
        </p:txBody>
      </p:sp>
      <p:sp>
        <p:nvSpPr>
          <p:cNvPr id="3" name="Title 2"/>
          <p:cNvSpPr>
            <a:spLocks noGrp="1"/>
          </p:cNvSpPr>
          <p:nvPr>
            <p:ph type="ctrTitle"/>
          </p:nvPr>
        </p:nvSpPr>
        <p:spPr/>
        <p:txBody>
          <a:bodyPr/>
          <a:lstStyle/>
          <a:p>
            <a:r>
              <a:rPr lang="en-US" i="1" dirty="0" smtClean="0"/>
              <a:t>The Voyage of the Frog</a:t>
            </a:r>
            <a:endParaRPr lang="en-US" i="1" dirty="0"/>
          </a:p>
        </p:txBody>
      </p:sp>
      <p:pic>
        <p:nvPicPr>
          <p:cNvPr id="4" name="Picture 3"/>
          <p:cNvPicPr>
            <a:picLocks noChangeAspect="1"/>
          </p:cNvPicPr>
          <p:nvPr/>
        </p:nvPicPr>
        <p:blipFill>
          <a:blip r:embed="rId2"/>
          <a:stretch>
            <a:fillRect/>
          </a:stretch>
        </p:blipFill>
        <p:spPr>
          <a:xfrm>
            <a:off x="3534824" y="3339725"/>
            <a:ext cx="2020656" cy="2939136"/>
          </a:xfrm>
          <a:prstGeom prst="rect">
            <a:avLst/>
          </a:prstGeom>
        </p:spPr>
      </p:pic>
    </p:spTree>
    <p:extLst>
      <p:ext uri="{BB962C8B-B14F-4D97-AF65-F5344CB8AC3E}">
        <p14:creationId xmlns:p14="http://schemas.microsoft.com/office/powerpoint/2010/main" val="358437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8 Pages 55-66</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aggravated</a:t>
            </a:r>
          </a:p>
          <a:p>
            <a:pPr marL="342900" indent="-342900">
              <a:buFont typeface="Wingdings" charset="2"/>
              <a:buChar char="u"/>
            </a:pPr>
            <a:r>
              <a:rPr lang="en-US" sz="2000" b="1" dirty="0" smtClean="0"/>
              <a:t>gouges</a:t>
            </a:r>
          </a:p>
          <a:p>
            <a:pPr marL="342900" indent="-342900">
              <a:buFont typeface="Wingdings" charset="2"/>
              <a:buChar char="u"/>
            </a:pPr>
            <a:r>
              <a:rPr lang="en-US" sz="2000" b="1" dirty="0" smtClean="0"/>
              <a:t>detonated</a:t>
            </a:r>
          </a:p>
          <a:p>
            <a:pPr marL="342900" indent="-342900">
              <a:buFont typeface="Wingdings" charset="2"/>
              <a:buChar char="u"/>
            </a:pPr>
            <a:r>
              <a:rPr lang="en-US" sz="2000" b="1" dirty="0" smtClean="0"/>
              <a:t>endurable</a:t>
            </a:r>
            <a:endParaRPr lang="en-US" sz="2000" b="1" dirty="0"/>
          </a:p>
        </p:txBody>
      </p:sp>
      <p:sp>
        <p:nvSpPr>
          <p:cNvPr id="5" name="Content Placeholder 4"/>
          <p:cNvSpPr>
            <a:spLocks noGrp="1"/>
          </p:cNvSpPr>
          <p:nvPr>
            <p:ph sz="quarter" idx="1"/>
          </p:nvPr>
        </p:nvSpPr>
        <p:spPr/>
        <p:txBody>
          <a:bodyPr>
            <a:normAutofit fontScale="92500" lnSpcReduction="10000"/>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Why does David now believe that knowledge is everything? Explain using evidence from the text.</a:t>
            </a:r>
          </a:p>
          <a:p>
            <a:r>
              <a:rPr lang="en-US" dirty="0" smtClean="0"/>
              <a:t>Make a list of dangers that David needs to be aware of while out at sea. After you have made your list, prioritize the items on it from most important to least important. Explain your top three most important items on the list.</a:t>
            </a:r>
            <a:endParaRPr lang="en-US" dirty="0"/>
          </a:p>
        </p:txBody>
      </p:sp>
    </p:spTree>
    <p:extLst>
      <p:ext uri="{BB962C8B-B14F-4D97-AF65-F5344CB8AC3E}">
        <p14:creationId xmlns:p14="http://schemas.microsoft.com/office/powerpoint/2010/main" val="201831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9 Pages 67-74</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lateral</a:t>
            </a:r>
          </a:p>
          <a:p>
            <a:pPr marL="342900" indent="-342900">
              <a:buFont typeface="Wingdings" charset="2"/>
              <a:buChar char="u"/>
            </a:pPr>
            <a:r>
              <a:rPr lang="en-US" sz="2000" b="1" dirty="0" smtClean="0"/>
              <a:t>raking</a:t>
            </a:r>
          </a:p>
          <a:p>
            <a:pPr marL="342900" indent="-342900">
              <a:buFont typeface="Wingdings" charset="2"/>
              <a:buChar char="u"/>
            </a:pPr>
            <a:r>
              <a:rPr lang="en-US" sz="2000" b="1" dirty="0" smtClean="0"/>
              <a:t>becalmed</a:t>
            </a:r>
          </a:p>
          <a:p>
            <a:pPr marL="342900" indent="-342900">
              <a:buFont typeface="Wingdings" charset="2"/>
              <a:buChar char="u"/>
            </a:pPr>
            <a:r>
              <a:rPr lang="en-US" sz="2000" b="1" dirty="0" smtClean="0"/>
              <a:t>ravenously</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Has David changed since the beginning of the story? If so, how? Use evidence to support your thinking.</a:t>
            </a:r>
            <a:endParaRPr lang="en-US" dirty="0"/>
          </a:p>
        </p:txBody>
      </p:sp>
    </p:spTree>
    <p:extLst>
      <p:ext uri="{BB962C8B-B14F-4D97-AF65-F5344CB8AC3E}">
        <p14:creationId xmlns:p14="http://schemas.microsoft.com/office/powerpoint/2010/main" val="162439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10 Pages 75-84</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dinghy</a:t>
            </a:r>
          </a:p>
          <a:p>
            <a:pPr marL="342900" indent="-342900">
              <a:buFont typeface="Wingdings" charset="2"/>
              <a:buChar char="u"/>
            </a:pPr>
            <a:r>
              <a:rPr lang="en-US" sz="2000" b="1" dirty="0" smtClean="0"/>
              <a:t>baleen</a:t>
            </a:r>
            <a:endParaRPr lang="en-US" sz="2000" b="1" dirty="0"/>
          </a:p>
        </p:txBody>
      </p:sp>
      <p:sp>
        <p:nvSpPr>
          <p:cNvPr id="5" name="Content Placeholder 4"/>
          <p:cNvSpPr>
            <a:spLocks noGrp="1"/>
          </p:cNvSpPr>
          <p:nvPr>
            <p:ph sz="quarter" idx="1"/>
          </p:nvPr>
        </p:nvSpPr>
        <p:spPr/>
        <p:txBody>
          <a:bodyPr>
            <a:normAutofit fontScale="92500" lnSpcReduction="10000"/>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Do you think David’s uncle would mind David reading the captain’s log book under the circumstances, even though it contains some personal information?</a:t>
            </a:r>
          </a:p>
          <a:p>
            <a:r>
              <a:rPr lang="en-US" dirty="0" smtClean="0"/>
              <a:t>How do you think the log book will impact David’s situation?</a:t>
            </a:r>
          </a:p>
          <a:p>
            <a:r>
              <a:rPr lang="en-US" dirty="0" smtClean="0"/>
              <a:t>Do you think David will be rescued by the oil tanker? Explain your reasoning.</a:t>
            </a:r>
            <a:endParaRPr lang="en-US" dirty="0"/>
          </a:p>
        </p:txBody>
      </p:sp>
    </p:spTree>
    <p:extLst>
      <p:ext uri="{BB962C8B-B14F-4D97-AF65-F5344CB8AC3E}">
        <p14:creationId xmlns:p14="http://schemas.microsoft.com/office/powerpoint/2010/main" val="63335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11 Pages 85-91</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sluiced</a:t>
            </a:r>
          </a:p>
          <a:p>
            <a:pPr marL="342900" indent="-342900">
              <a:buFont typeface="Wingdings" charset="2"/>
              <a:buChar char="u"/>
            </a:pPr>
            <a:r>
              <a:rPr lang="en-US" sz="2000" b="1" dirty="0" smtClean="0"/>
              <a:t>turbulence</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 Symbol</a:t>
            </a:r>
            <a:r>
              <a:rPr lang="en-US" dirty="0"/>
              <a:t> </a:t>
            </a:r>
            <a:r>
              <a:rPr lang="en-US" dirty="0" smtClean="0"/>
              <a:t>(candle/light)</a:t>
            </a:r>
          </a:p>
          <a:p>
            <a:r>
              <a:rPr lang="en-US" dirty="0" smtClean="0"/>
              <a:t>How do you think David is feeling after being so close to being rescued by the oil tanker? What would something like that do to your spirits? Would you give up the will to survive?</a:t>
            </a:r>
            <a:endParaRPr lang="en-US" dirty="0"/>
          </a:p>
        </p:txBody>
      </p:sp>
    </p:spTree>
    <p:extLst>
      <p:ext uri="{BB962C8B-B14F-4D97-AF65-F5344CB8AC3E}">
        <p14:creationId xmlns:p14="http://schemas.microsoft.com/office/powerpoint/2010/main" val="99632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12 Pages 92-99</a:t>
            </a:r>
            <a:endParaRPr lang="en-US" dirty="0"/>
          </a:p>
        </p:txBody>
      </p:sp>
      <p:sp>
        <p:nvSpPr>
          <p:cNvPr id="6" name="Text Placeholder 5"/>
          <p:cNvSpPr>
            <a:spLocks noGrp="1"/>
          </p:cNvSpPr>
          <p:nvPr>
            <p:ph type="body" idx="2"/>
          </p:nvPr>
        </p:nvSpPr>
        <p:spPr/>
        <p:txBody>
          <a:bodyPr/>
          <a:lstStyle/>
          <a:p>
            <a:pPr algn="ctr"/>
            <a:endParaRPr lang="en-US" sz="2000" b="1" dirty="0"/>
          </a:p>
        </p:txBody>
      </p:sp>
      <p:sp>
        <p:nvSpPr>
          <p:cNvPr id="5" name="Content Placeholder 4"/>
          <p:cNvSpPr>
            <a:spLocks noGrp="1"/>
          </p:cNvSpPr>
          <p:nvPr>
            <p:ph sz="quarter" idx="1"/>
          </p:nvPr>
        </p:nvSpPr>
        <p:spPr/>
        <p:txBody>
          <a:bodyPr/>
          <a:lstStyle/>
          <a:p>
            <a:r>
              <a:rPr lang="en-US" dirty="0" smtClean="0"/>
              <a:t>Character Development: Describe David’s emotions throughout the chapter. Is he changing? If so, how?</a:t>
            </a:r>
          </a:p>
          <a:p>
            <a:r>
              <a:rPr lang="en-US" dirty="0" smtClean="0"/>
              <a:t>Setting</a:t>
            </a:r>
          </a:p>
          <a:p>
            <a:r>
              <a:rPr lang="en-US" dirty="0" smtClean="0"/>
              <a:t>Conflict: Has the conflict changed since the storm ended? If so, how?</a:t>
            </a:r>
          </a:p>
          <a:p>
            <a:r>
              <a:rPr lang="en-US" dirty="0" smtClean="0"/>
              <a:t>Figurative Language</a:t>
            </a:r>
          </a:p>
          <a:p>
            <a:r>
              <a:rPr lang="en-US" dirty="0" smtClean="0"/>
              <a:t>Make a list of things David could do while waiting for the wind to come.</a:t>
            </a:r>
            <a:endParaRPr lang="en-US" dirty="0"/>
          </a:p>
        </p:txBody>
      </p:sp>
    </p:spTree>
    <p:extLst>
      <p:ext uri="{BB962C8B-B14F-4D97-AF65-F5344CB8AC3E}">
        <p14:creationId xmlns:p14="http://schemas.microsoft.com/office/powerpoint/2010/main" val="252458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13 Pages 100-106</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frittered</a:t>
            </a:r>
          </a:p>
          <a:p>
            <a:pPr marL="342900" indent="-342900">
              <a:buFont typeface="Wingdings" charset="2"/>
              <a:buChar char="u"/>
            </a:pPr>
            <a:r>
              <a:rPr lang="en-US" sz="2000" b="1" dirty="0" smtClean="0"/>
              <a:t>contrail</a:t>
            </a:r>
          </a:p>
          <a:p>
            <a:pPr marL="342900" indent="-342900">
              <a:buFont typeface="Wingdings" charset="2"/>
              <a:buChar char="u"/>
            </a:pPr>
            <a:r>
              <a:rPr lang="en-US" sz="2000" b="1" dirty="0" smtClean="0"/>
              <a:t>burbling</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What major change occurs in this chapter, and how might this change have an impact on David?</a:t>
            </a:r>
            <a:endParaRPr lang="en-US" dirty="0"/>
          </a:p>
        </p:txBody>
      </p:sp>
    </p:spTree>
    <p:extLst>
      <p:ext uri="{BB962C8B-B14F-4D97-AF65-F5344CB8AC3E}">
        <p14:creationId xmlns:p14="http://schemas.microsoft.com/office/powerpoint/2010/main" val="251093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14 Pages 107-115</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tandem</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How is David coping with his journey? How do you think his parents are coping?</a:t>
            </a:r>
          </a:p>
          <a:p>
            <a:r>
              <a:rPr lang="en-US" dirty="0" smtClean="0"/>
              <a:t>How did David feel about the killer whales? Was he afraid of them? How would you have felt if you were in his place?</a:t>
            </a:r>
            <a:endParaRPr lang="en-US" dirty="0"/>
          </a:p>
        </p:txBody>
      </p:sp>
    </p:spTree>
    <p:extLst>
      <p:ext uri="{BB962C8B-B14F-4D97-AF65-F5344CB8AC3E}">
        <p14:creationId xmlns:p14="http://schemas.microsoft.com/office/powerpoint/2010/main" val="31683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15 Pages 116-120</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nautical</a:t>
            </a:r>
          </a:p>
          <a:p>
            <a:pPr marL="342900" indent="-342900">
              <a:buFont typeface="Wingdings" charset="2"/>
              <a:buChar char="u"/>
            </a:pPr>
            <a:r>
              <a:rPr lang="en-US" sz="2000" b="1" dirty="0" smtClean="0"/>
              <a:t>astounding</a:t>
            </a:r>
          </a:p>
          <a:p>
            <a:pPr marL="342900" indent="-342900">
              <a:buFont typeface="Wingdings" charset="2"/>
              <a:buChar char="u"/>
            </a:pPr>
            <a:r>
              <a:rPr lang="en-US" sz="2000" b="1" dirty="0" smtClean="0"/>
              <a:t>reveled</a:t>
            </a:r>
          </a:p>
          <a:p>
            <a:pPr marL="342900" indent="-342900">
              <a:buFont typeface="Wingdings" charset="2"/>
              <a:buChar char="u"/>
            </a:pPr>
            <a:r>
              <a:rPr lang="en-US" sz="2000" b="1" dirty="0" smtClean="0"/>
              <a:t>elation</a:t>
            </a:r>
            <a:endParaRPr lang="en-US" sz="2000" b="1" dirty="0"/>
          </a:p>
        </p:txBody>
      </p:sp>
      <p:sp>
        <p:nvSpPr>
          <p:cNvPr id="5" name="Content Placeholder 4"/>
          <p:cNvSpPr>
            <a:spLocks noGrp="1"/>
          </p:cNvSpPr>
          <p:nvPr>
            <p:ph sz="quarter" idx="1"/>
          </p:nvPr>
        </p:nvSpPr>
        <p:spPr/>
        <p:txBody>
          <a:bodyPr>
            <a:normAutofit lnSpcReduction="10000"/>
          </a:bodyPr>
          <a:lstStyle/>
          <a:p>
            <a:r>
              <a:rPr lang="en-US" dirty="0" smtClean="0"/>
              <a:t>Character Development</a:t>
            </a:r>
          </a:p>
          <a:p>
            <a:r>
              <a:rPr lang="en-US" dirty="0" smtClean="0"/>
              <a:t>Setting</a:t>
            </a:r>
          </a:p>
          <a:p>
            <a:r>
              <a:rPr lang="en-US" dirty="0" smtClean="0"/>
              <a:t>Conflict: How has the conflict changed?</a:t>
            </a:r>
          </a:p>
          <a:p>
            <a:r>
              <a:rPr lang="en-US" dirty="0" smtClean="0"/>
              <a:t>Figurative Language</a:t>
            </a:r>
          </a:p>
          <a:p>
            <a:r>
              <a:rPr lang="en-US" dirty="0" smtClean="0"/>
              <a:t>Where could David possibly be if he isn’t near Los Angeles or San Diego?</a:t>
            </a:r>
          </a:p>
          <a:p>
            <a:r>
              <a:rPr lang="en-US" dirty="0" smtClean="0"/>
              <a:t>How do you think he must be feeling at this point in time, to know he has found land but not civilization? How would you be feeling?</a:t>
            </a:r>
            <a:endParaRPr lang="en-US" dirty="0"/>
          </a:p>
        </p:txBody>
      </p:sp>
    </p:spTree>
    <p:extLst>
      <p:ext uri="{BB962C8B-B14F-4D97-AF65-F5344CB8AC3E}">
        <p14:creationId xmlns:p14="http://schemas.microsoft.com/office/powerpoint/2010/main" val="406332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16 Pages 121-126</a:t>
            </a:r>
            <a:endParaRPr lang="en-US" dirty="0"/>
          </a:p>
        </p:txBody>
      </p:sp>
      <p:sp>
        <p:nvSpPr>
          <p:cNvPr id="6" name="Text Placeholder 5"/>
          <p:cNvSpPr>
            <a:spLocks noGrp="1"/>
          </p:cNvSpPr>
          <p:nvPr>
            <p:ph type="body" idx="2"/>
          </p:nvPr>
        </p:nvSpPr>
        <p:spPr/>
        <p:txBody>
          <a:bodyPr/>
          <a:lstStyle/>
          <a:p>
            <a:pPr algn="ct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Why do you think David said that he had never felt so secure in his life, especially when he hasn’t been rescued yet and could still possibly run out of food and water?</a:t>
            </a:r>
            <a:endParaRPr lang="en-US" dirty="0"/>
          </a:p>
        </p:txBody>
      </p:sp>
    </p:spTree>
    <p:extLst>
      <p:ext uri="{BB962C8B-B14F-4D97-AF65-F5344CB8AC3E}">
        <p14:creationId xmlns:p14="http://schemas.microsoft.com/office/powerpoint/2010/main" val="403411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17 Pages 127-132</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putrid</a:t>
            </a:r>
          </a:p>
          <a:p>
            <a:pPr marL="342900" indent="-342900">
              <a:buFont typeface="Wingdings" charset="2"/>
              <a:buChar char="u"/>
            </a:pPr>
            <a:r>
              <a:rPr lang="en-US" sz="2000" b="1" dirty="0" smtClean="0"/>
              <a:t>vile</a:t>
            </a:r>
          </a:p>
          <a:p>
            <a:pPr marL="342900" indent="-342900">
              <a:buFont typeface="Wingdings" charset="2"/>
              <a:buChar char="u"/>
            </a:pPr>
            <a:r>
              <a:rPr lang="en-US" sz="2000" b="1" dirty="0" smtClean="0"/>
              <a:t>gingerly</a:t>
            </a:r>
          </a:p>
          <a:p>
            <a:pPr marL="342900" indent="-342900">
              <a:buFont typeface="Wingdings" charset="2"/>
              <a:buChar char="u"/>
            </a:pPr>
            <a:r>
              <a:rPr lang="en-US" sz="2000" b="1" dirty="0" smtClean="0"/>
              <a:t>flukes</a:t>
            </a:r>
            <a:endParaRPr lang="en-US" sz="2000" b="1" dirty="0"/>
          </a:p>
        </p:txBody>
      </p:sp>
      <p:sp>
        <p:nvSpPr>
          <p:cNvPr id="5" name="Content Placeholder 4"/>
          <p:cNvSpPr>
            <a:spLocks noGrp="1"/>
          </p:cNvSpPr>
          <p:nvPr>
            <p:ph sz="quarter" idx="1"/>
          </p:nvPr>
        </p:nvSpPr>
        <p:spPr/>
        <p:txBody>
          <a:bodyPr>
            <a:normAutofit lnSpcReduction="10000"/>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Imagine you are on the boat in the bay with the pod of whales. Write a poem or a descriptive paragraph using sensory details and figurative language.</a:t>
            </a:r>
          </a:p>
          <a:p>
            <a:r>
              <a:rPr lang="en-US" dirty="0" smtClean="0"/>
              <a:t>Do you think David and the </a:t>
            </a:r>
            <a:r>
              <a:rPr lang="en-US" i="1" dirty="0" smtClean="0"/>
              <a:t>Frog</a:t>
            </a:r>
            <a:r>
              <a:rPr lang="en-US" dirty="0" smtClean="0"/>
              <a:t> can survive another storm? On what do you base your opinion?</a:t>
            </a:r>
            <a:endParaRPr lang="en-US" dirty="0"/>
          </a:p>
        </p:txBody>
      </p:sp>
    </p:spTree>
    <p:extLst>
      <p:ext uri="{BB962C8B-B14F-4D97-AF65-F5344CB8AC3E}">
        <p14:creationId xmlns:p14="http://schemas.microsoft.com/office/powerpoint/2010/main" val="386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Author Notes</a:t>
            </a:r>
            <a:endParaRPr lang="en-US" dirty="0"/>
          </a:p>
        </p:txBody>
      </p:sp>
      <p:sp>
        <p:nvSpPr>
          <p:cNvPr id="8" name="Content Placeholder 7"/>
          <p:cNvSpPr>
            <a:spLocks noGrp="1"/>
          </p:cNvSpPr>
          <p:nvPr>
            <p:ph sz="quarter" idx="1"/>
          </p:nvPr>
        </p:nvSpPr>
        <p:spPr/>
        <p:txBody>
          <a:bodyPr/>
          <a:lstStyle/>
          <a:p>
            <a:pPr marL="0" indent="0" algn="ctr">
              <a:buNone/>
            </a:pPr>
            <a:r>
              <a:rPr lang="en-US" dirty="0" smtClean="0"/>
              <a:t>Gary Paulsen</a:t>
            </a:r>
            <a:endParaRPr lang="en-US" dirty="0"/>
          </a:p>
        </p:txBody>
      </p:sp>
      <p:pic>
        <p:nvPicPr>
          <p:cNvPr id="9" name="Picture 8">
            <a:hlinkClick r:id="rId2"/>
          </p:cNvPr>
          <p:cNvPicPr>
            <a:picLocks noChangeAspect="1"/>
          </p:cNvPicPr>
          <p:nvPr/>
        </p:nvPicPr>
        <p:blipFill>
          <a:blip r:embed="rId3"/>
          <a:stretch>
            <a:fillRect/>
          </a:stretch>
        </p:blipFill>
        <p:spPr>
          <a:xfrm>
            <a:off x="3114046" y="2171700"/>
            <a:ext cx="3209660" cy="3927348"/>
          </a:xfrm>
          <a:prstGeom prst="rect">
            <a:avLst/>
          </a:prstGeom>
        </p:spPr>
      </p:pic>
    </p:spTree>
    <p:extLst>
      <p:ext uri="{BB962C8B-B14F-4D97-AF65-F5344CB8AC3E}">
        <p14:creationId xmlns:p14="http://schemas.microsoft.com/office/powerpoint/2010/main" val="316396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18 Pages 133-141</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gale</a:t>
            </a:r>
          </a:p>
          <a:p>
            <a:pPr marL="342900" indent="-342900">
              <a:buFont typeface="Wingdings" charset="2"/>
              <a:buChar char="u"/>
            </a:pPr>
            <a:r>
              <a:rPr lang="en-US" sz="2000" b="1" dirty="0" smtClean="0"/>
              <a:t>prevailing</a:t>
            </a:r>
          </a:p>
          <a:p>
            <a:pPr marL="342900" indent="-342900">
              <a:buFont typeface="Wingdings" charset="2"/>
              <a:buChar char="u"/>
            </a:pPr>
            <a:r>
              <a:rPr lang="en-US" sz="2000" b="1" dirty="0" smtClean="0"/>
              <a:t>eddy</a:t>
            </a:r>
            <a:endParaRPr lang="en-US" sz="2000" b="1" dirty="0"/>
          </a:p>
        </p:txBody>
      </p:sp>
      <p:sp>
        <p:nvSpPr>
          <p:cNvPr id="5" name="Content Placeholder 4"/>
          <p:cNvSpPr>
            <a:spLocks noGrp="1"/>
          </p:cNvSpPr>
          <p:nvPr>
            <p:ph sz="quarter" idx="1"/>
          </p:nvPr>
        </p:nvSpPr>
        <p:spPr/>
        <p:txBody>
          <a:bodyPr>
            <a:normAutofit fontScale="77500" lnSpcReduction="20000"/>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Is it proper for David to call himself the captain of the </a:t>
            </a:r>
            <a:r>
              <a:rPr lang="en-US" i="1" dirty="0" smtClean="0"/>
              <a:t>Frog</a:t>
            </a:r>
            <a:r>
              <a:rPr lang="en-US" dirty="0" smtClean="0"/>
              <a:t>? Explain.</a:t>
            </a:r>
          </a:p>
          <a:p>
            <a:r>
              <a:rPr lang="en-US" dirty="0" smtClean="0"/>
              <a:t>Would you have made the same decision as David, to stay with the </a:t>
            </a:r>
            <a:r>
              <a:rPr lang="en-US" i="1" dirty="0" smtClean="0"/>
              <a:t>Frog</a:t>
            </a:r>
            <a:r>
              <a:rPr lang="en-US" dirty="0" smtClean="0"/>
              <a:t> and not get home for two or three more weeks, or would you have had the whale research ship take you home and be there in three to five days?</a:t>
            </a:r>
          </a:p>
          <a:p>
            <a:r>
              <a:rPr lang="en-US" dirty="0" smtClean="0"/>
              <a:t>Describe how you think David’s parents must be feeling thinking he has died just after Owen? How do you think they will feel once they hear from the captain of the whale research ship? Do you think they would want David to sail home alone after what has transpired?</a:t>
            </a:r>
          </a:p>
        </p:txBody>
      </p:sp>
    </p:spTree>
    <p:extLst>
      <p:ext uri="{BB962C8B-B14F-4D97-AF65-F5344CB8AC3E}">
        <p14:creationId xmlns:p14="http://schemas.microsoft.com/office/powerpoint/2010/main" val="13895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Novel Projects</a:t>
            </a:r>
            <a:endParaRPr lang="en-US"/>
          </a:p>
        </p:txBody>
      </p:sp>
      <p:sp>
        <p:nvSpPr>
          <p:cNvPr id="6" name="Content Placeholder 5"/>
          <p:cNvSpPr>
            <a:spLocks noGrp="1"/>
          </p:cNvSpPr>
          <p:nvPr>
            <p:ph sz="quarter" idx="1"/>
          </p:nvPr>
        </p:nvSpPr>
        <p:spPr/>
        <p:txBody>
          <a:bodyPr>
            <a:normAutofit fontScale="77500" lnSpcReduction="20000"/>
          </a:bodyPr>
          <a:lstStyle/>
          <a:p>
            <a:r>
              <a:rPr lang="en-US" b="1" dirty="0" smtClean="0"/>
              <a:t>Research: </a:t>
            </a:r>
            <a:r>
              <a:rPr lang="en-US" dirty="0" smtClean="0"/>
              <a:t>Do some research on sailboats and sailing. Write a report to share with your classmates.</a:t>
            </a:r>
            <a:endParaRPr lang="en-US" dirty="0"/>
          </a:p>
          <a:p>
            <a:r>
              <a:rPr lang="en-US" b="1" dirty="0" smtClean="0"/>
              <a:t>Research: </a:t>
            </a:r>
            <a:r>
              <a:rPr lang="en-US" dirty="0" smtClean="0"/>
              <a:t>Research one of the ocean animals mentioned in the story (orca/killer whale, whale, shark).  What types of whales and sharks can be found off the coast of southern California and Baja? Write a report to share with your classmates.</a:t>
            </a:r>
          </a:p>
          <a:p>
            <a:r>
              <a:rPr lang="en-US" b="1" dirty="0" smtClean="0"/>
              <a:t>Narrative: </a:t>
            </a:r>
            <a:r>
              <a:rPr lang="en-US" dirty="0" smtClean="0"/>
              <a:t>Write a series of entries for the </a:t>
            </a:r>
            <a:r>
              <a:rPr lang="en-US" i="1" dirty="0" smtClean="0"/>
              <a:t>Frog’s</a:t>
            </a:r>
            <a:r>
              <a:rPr lang="en-US" dirty="0" smtClean="0"/>
              <a:t> log book describing David’s journey home after he leaves the whale research ship.</a:t>
            </a:r>
          </a:p>
          <a:p>
            <a:r>
              <a:rPr lang="en-US" b="1" dirty="0" smtClean="0"/>
              <a:t>Argument: </a:t>
            </a:r>
            <a:r>
              <a:rPr lang="en-US" dirty="0" smtClean="0"/>
              <a:t>Imagine you are David. Write a letter to your parents persuading them to let you go sailing again, despite what you and they have suffered through with your last experience. Provide strong reasons to support your request</a:t>
            </a:r>
            <a:r>
              <a:rPr lang="en-US" dirty="0" smtClean="0"/>
              <a:t>.</a:t>
            </a:r>
          </a:p>
          <a:p>
            <a:r>
              <a:rPr lang="en-US" b="1" dirty="0" smtClean="0"/>
              <a:t>Theme: </a:t>
            </a:r>
            <a:r>
              <a:rPr lang="en-US" dirty="0" smtClean="0"/>
              <a:t>Explain the theme of the story using evidence to support your position.</a:t>
            </a:r>
            <a:endParaRPr lang="en-US" dirty="0"/>
          </a:p>
        </p:txBody>
      </p:sp>
    </p:spTree>
    <p:extLst>
      <p:ext uri="{BB962C8B-B14F-4D97-AF65-F5344CB8AC3E}">
        <p14:creationId xmlns:p14="http://schemas.microsoft.com/office/powerpoint/2010/main" val="12876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a:t>
            </a:r>
            <a:br>
              <a:rPr lang="en-US" dirty="0" smtClean="0"/>
            </a:br>
            <a:r>
              <a:rPr lang="en-US" dirty="0" smtClean="0"/>
              <a:t>Pages 1-8</a:t>
            </a:r>
            <a:endParaRPr lang="en-US" dirty="0"/>
          </a:p>
        </p:txBody>
      </p:sp>
      <p:sp>
        <p:nvSpPr>
          <p:cNvPr id="6" name="Text Placeholder 5"/>
          <p:cNvSpPr>
            <a:spLocks noGrp="1"/>
          </p:cNvSpPr>
          <p:nvPr>
            <p:ph type="body" idx="2"/>
          </p:nvPr>
        </p:nvSpPr>
        <p:spPr/>
        <p:txBody>
          <a:bodyPr>
            <a:normAutofit fontScale="70000" lnSpcReduction="20000"/>
          </a:bodyPr>
          <a:lstStyle/>
          <a:p>
            <a:pPr algn="ctr"/>
            <a:r>
              <a:rPr lang="en-US" sz="2000" b="1" dirty="0" smtClean="0"/>
              <a:t>Vocabulary</a:t>
            </a:r>
          </a:p>
          <a:p>
            <a:pPr marL="342900" indent="-342900">
              <a:buFont typeface="Wingdings" charset="2"/>
              <a:buChar char="u"/>
            </a:pPr>
            <a:r>
              <a:rPr lang="en-US" sz="2000" b="1" dirty="0" smtClean="0"/>
              <a:t>bowsprit</a:t>
            </a:r>
          </a:p>
          <a:p>
            <a:pPr marL="342900" indent="-342900">
              <a:buFont typeface="Wingdings" charset="2"/>
              <a:buChar char="u"/>
            </a:pPr>
            <a:r>
              <a:rPr lang="en-US" sz="2000" b="1" dirty="0" smtClean="0"/>
              <a:t>pulpit</a:t>
            </a:r>
          </a:p>
          <a:p>
            <a:pPr marL="342900" indent="-342900">
              <a:buFont typeface="Wingdings" charset="2"/>
              <a:buChar char="u"/>
            </a:pPr>
            <a:r>
              <a:rPr lang="en-US" sz="2000" b="1" dirty="0" smtClean="0"/>
              <a:t>mast</a:t>
            </a:r>
          </a:p>
          <a:p>
            <a:pPr marL="342900" indent="-342900">
              <a:buFont typeface="Wingdings" charset="2"/>
              <a:buChar char="u"/>
            </a:pPr>
            <a:r>
              <a:rPr lang="en-US" sz="2000" b="1" dirty="0" smtClean="0"/>
              <a:t>boom</a:t>
            </a:r>
          </a:p>
          <a:p>
            <a:pPr marL="342900" indent="-342900">
              <a:buFont typeface="Wingdings" charset="2"/>
              <a:buChar char="u"/>
            </a:pPr>
            <a:r>
              <a:rPr lang="en-US" sz="2000" b="1" dirty="0" smtClean="0"/>
              <a:t>portholes</a:t>
            </a:r>
          </a:p>
          <a:p>
            <a:pPr marL="342900" indent="-342900">
              <a:buFont typeface="Wingdings" charset="2"/>
              <a:buChar char="u"/>
            </a:pPr>
            <a:r>
              <a:rPr lang="en-US" sz="2000" b="1" dirty="0" smtClean="0"/>
              <a:t>sheen</a:t>
            </a:r>
          </a:p>
          <a:p>
            <a:pPr marL="342900" indent="-342900">
              <a:buFont typeface="Wingdings" charset="2"/>
              <a:buChar char="u"/>
            </a:pPr>
            <a:r>
              <a:rPr lang="en-US" sz="2000" b="1" dirty="0" smtClean="0"/>
              <a:t>hull</a:t>
            </a:r>
          </a:p>
          <a:p>
            <a:pPr marL="342900" indent="-342900">
              <a:buFont typeface="Wingdings" charset="2"/>
              <a:buChar char="u"/>
            </a:pPr>
            <a:r>
              <a:rPr lang="en-US" sz="2000" b="1" dirty="0" smtClean="0"/>
              <a:t>opaque</a:t>
            </a:r>
          </a:p>
          <a:p>
            <a:pPr marL="342900" indent="-342900">
              <a:buFont typeface="Wingdings" charset="2"/>
              <a:buChar char="u"/>
            </a:pPr>
            <a:r>
              <a:rPr lang="en-US" sz="2000" b="1" dirty="0" smtClean="0"/>
              <a:t>scrabbled</a:t>
            </a:r>
          </a:p>
          <a:p>
            <a:pPr marL="342900" indent="-342900">
              <a:buFont typeface="Wingdings" charset="2"/>
              <a:buChar char="u"/>
            </a:pPr>
            <a:r>
              <a:rPr lang="en-US" sz="2000" b="1" dirty="0" smtClean="0"/>
              <a:t>cremated</a:t>
            </a:r>
          </a:p>
          <a:p>
            <a:pPr marL="342900" indent="-342900">
              <a:buFont typeface="Wingdings" charset="2"/>
              <a:buChar char="u"/>
            </a:pPr>
            <a:r>
              <a:rPr lang="en-US" sz="2000" b="1" dirty="0" smtClean="0"/>
              <a:t>hasp</a:t>
            </a:r>
            <a:endParaRPr lang="en-US" sz="2000" b="1" dirty="0"/>
          </a:p>
        </p:txBody>
      </p:sp>
      <p:sp>
        <p:nvSpPr>
          <p:cNvPr id="5" name="Content Placeholder 4"/>
          <p:cNvSpPr>
            <a:spLocks noGrp="1"/>
          </p:cNvSpPr>
          <p:nvPr>
            <p:ph sz="quarter" idx="1"/>
          </p:nvPr>
        </p:nvSpPr>
        <p:spPr/>
        <p:txBody>
          <a:bodyPr/>
          <a:lstStyle/>
          <a:p>
            <a:r>
              <a:rPr lang="en-US" dirty="0" smtClean="0"/>
              <a:t>Character Development: Keep a character chart throughout the story.</a:t>
            </a:r>
          </a:p>
          <a:p>
            <a:r>
              <a:rPr lang="en-US" dirty="0" smtClean="0"/>
              <a:t>Setting: Draw a picture of the </a:t>
            </a:r>
            <a:r>
              <a:rPr lang="en-US" i="1" dirty="0" smtClean="0"/>
              <a:t>Frog </a:t>
            </a:r>
            <a:r>
              <a:rPr lang="en-US" dirty="0" smtClean="0"/>
              <a:t>using details for the story. Label the parts from the vocabulary list.</a:t>
            </a:r>
          </a:p>
          <a:p>
            <a:r>
              <a:rPr lang="en-US" dirty="0" smtClean="0"/>
              <a:t>Conflict: Explain the main conflict in this chapter.</a:t>
            </a:r>
          </a:p>
          <a:p>
            <a:r>
              <a:rPr lang="en-US" dirty="0" smtClean="0"/>
              <a:t>Figurative Language</a:t>
            </a:r>
          </a:p>
        </p:txBody>
      </p:sp>
    </p:spTree>
    <p:extLst>
      <p:ext uri="{BB962C8B-B14F-4D97-AF65-F5344CB8AC3E}">
        <p14:creationId xmlns:p14="http://schemas.microsoft.com/office/powerpoint/2010/main" val="4284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2</a:t>
            </a:r>
            <a:br>
              <a:rPr lang="en-US" dirty="0" smtClean="0"/>
            </a:br>
            <a:r>
              <a:rPr lang="en-US" dirty="0" smtClean="0"/>
              <a:t>Pages 9-15</a:t>
            </a:r>
            <a:endParaRPr lang="en-US" dirty="0"/>
          </a:p>
        </p:txBody>
      </p:sp>
      <p:sp>
        <p:nvSpPr>
          <p:cNvPr id="6" name="Text Placeholder 5"/>
          <p:cNvSpPr>
            <a:spLocks noGrp="1"/>
          </p:cNvSpPr>
          <p:nvPr>
            <p:ph type="body" idx="2"/>
          </p:nvPr>
        </p:nvSpPr>
        <p:spPr/>
        <p:txBody>
          <a:bodyPr>
            <a:normAutofit fontScale="70000" lnSpcReduction="20000"/>
          </a:bodyPr>
          <a:lstStyle/>
          <a:p>
            <a:pPr algn="ctr"/>
            <a:r>
              <a:rPr lang="en-US" sz="2000" b="1" dirty="0" smtClean="0"/>
              <a:t>Vocabulary</a:t>
            </a:r>
          </a:p>
          <a:p>
            <a:pPr marL="342900" indent="-342900">
              <a:buFont typeface="Wingdings" charset="2"/>
              <a:buChar char="u"/>
            </a:pPr>
            <a:r>
              <a:rPr lang="en-US" sz="2000" b="1" dirty="0" smtClean="0"/>
              <a:t>bow</a:t>
            </a:r>
          </a:p>
          <a:p>
            <a:pPr marL="342900" indent="-342900">
              <a:buFont typeface="Wingdings" charset="2"/>
              <a:buChar char="u"/>
            </a:pPr>
            <a:r>
              <a:rPr lang="en-US" sz="2000" b="1" dirty="0" err="1" smtClean="0"/>
              <a:t>lazaret</a:t>
            </a:r>
            <a:endParaRPr lang="en-US" sz="2000" b="1" dirty="0" smtClean="0"/>
          </a:p>
          <a:p>
            <a:pPr marL="342900" indent="-342900">
              <a:buFont typeface="Wingdings" charset="2"/>
              <a:buChar char="u"/>
            </a:pPr>
            <a:r>
              <a:rPr lang="en-US" sz="2000" b="1" dirty="0" smtClean="0"/>
              <a:t>spinnaker</a:t>
            </a:r>
          </a:p>
          <a:p>
            <a:pPr marL="342900" indent="-342900">
              <a:buFont typeface="Wingdings" charset="2"/>
              <a:buChar char="u"/>
            </a:pPr>
            <a:r>
              <a:rPr lang="en-US" sz="2000" b="1" dirty="0" smtClean="0"/>
              <a:t>trysail</a:t>
            </a:r>
          </a:p>
          <a:p>
            <a:pPr marL="342900" indent="-342900">
              <a:buFont typeface="Wingdings" charset="2"/>
              <a:buChar char="u"/>
            </a:pPr>
            <a:r>
              <a:rPr lang="en-US" sz="2000" b="1" dirty="0" smtClean="0"/>
              <a:t>stanchion</a:t>
            </a:r>
          </a:p>
          <a:p>
            <a:pPr marL="342900" indent="-342900">
              <a:buFont typeface="Wingdings" charset="2"/>
              <a:buChar char="u"/>
            </a:pPr>
            <a:r>
              <a:rPr lang="en-US" sz="2000" b="1" dirty="0" smtClean="0"/>
              <a:t>winches</a:t>
            </a:r>
          </a:p>
          <a:p>
            <a:pPr marL="342900" indent="-342900">
              <a:buFont typeface="Wingdings" charset="2"/>
              <a:buChar char="u"/>
            </a:pPr>
            <a:r>
              <a:rPr lang="en-US" sz="2000" b="1" dirty="0" smtClean="0"/>
              <a:t>jib</a:t>
            </a:r>
          </a:p>
          <a:p>
            <a:pPr marL="342900" indent="-342900">
              <a:buFont typeface="Wingdings" charset="2"/>
              <a:buChar char="u"/>
            </a:pPr>
            <a:r>
              <a:rPr lang="en-US" sz="2000" b="1" dirty="0" smtClean="0"/>
              <a:t>sustain</a:t>
            </a:r>
          </a:p>
          <a:p>
            <a:pPr marL="342900" indent="-342900">
              <a:buFont typeface="Wingdings" charset="2"/>
              <a:buChar char="u"/>
            </a:pPr>
            <a:r>
              <a:rPr lang="en-US" sz="2000" b="1" dirty="0" smtClean="0"/>
              <a:t>halyard</a:t>
            </a:r>
          </a:p>
          <a:p>
            <a:pPr marL="342900" indent="-342900">
              <a:buFont typeface="Wingdings" charset="2"/>
              <a:buChar char="u"/>
            </a:pPr>
            <a:r>
              <a:rPr lang="en-US" sz="2000" b="1" dirty="0" smtClean="0"/>
              <a:t>battens</a:t>
            </a:r>
          </a:p>
          <a:p>
            <a:pPr marL="342900" indent="-342900">
              <a:buFont typeface="Wingdings" charset="2"/>
              <a:buChar char="u"/>
            </a:pPr>
            <a:r>
              <a:rPr lang="en-US" sz="2000" b="1" dirty="0" smtClean="0"/>
              <a:t>clambered</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 Continue to add to your picture of the </a:t>
            </a:r>
            <a:r>
              <a:rPr lang="en-US" i="1" dirty="0" smtClean="0"/>
              <a:t>Frog</a:t>
            </a:r>
            <a:r>
              <a:rPr lang="en-US" dirty="0" smtClean="0"/>
              <a:t>. </a:t>
            </a:r>
          </a:p>
          <a:p>
            <a:r>
              <a:rPr lang="en-US" dirty="0" smtClean="0"/>
              <a:t>Conflict</a:t>
            </a:r>
          </a:p>
          <a:p>
            <a:r>
              <a:rPr lang="en-US" dirty="0" smtClean="0"/>
              <a:t>Figurative Language: Onomatopoeia</a:t>
            </a:r>
          </a:p>
          <a:p>
            <a:r>
              <a:rPr lang="en-US" dirty="0" smtClean="0"/>
              <a:t>Describe David’s relationship with his uncle, Owen. </a:t>
            </a:r>
            <a:endParaRPr lang="en-US" dirty="0"/>
          </a:p>
          <a:p>
            <a:r>
              <a:rPr lang="en-US" dirty="0" smtClean="0"/>
              <a:t>Why do you think the author spends so much time explaining what the </a:t>
            </a:r>
            <a:r>
              <a:rPr lang="en-US" i="1" dirty="0" smtClean="0"/>
              <a:t>Frog</a:t>
            </a:r>
            <a:r>
              <a:rPr lang="en-US" dirty="0" smtClean="0"/>
              <a:t> looks like?</a:t>
            </a:r>
            <a:endParaRPr lang="en-US" dirty="0"/>
          </a:p>
        </p:txBody>
      </p:sp>
    </p:spTree>
    <p:extLst>
      <p:ext uri="{BB962C8B-B14F-4D97-AF65-F5344CB8AC3E}">
        <p14:creationId xmlns:p14="http://schemas.microsoft.com/office/powerpoint/2010/main" val="338518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3</a:t>
            </a:r>
            <a:br>
              <a:rPr lang="en-US" dirty="0" smtClean="0"/>
            </a:br>
            <a:r>
              <a:rPr lang="en-US" dirty="0" smtClean="0"/>
              <a:t>Pages 16-22</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cleated</a:t>
            </a:r>
          </a:p>
          <a:p>
            <a:pPr marL="342900" indent="-342900">
              <a:buFont typeface="Wingdings" charset="2"/>
              <a:buChar char="u"/>
            </a:pPr>
            <a:r>
              <a:rPr lang="en-US" sz="2000" b="1" dirty="0" smtClean="0"/>
              <a:t>tiller</a:t>
            </a:r>
          </a:p>
          <a:p>
            <a:pPr marL="342900" indent="-342900">
              <a:buFont typeface="Wingdings" charset="2"/>
              <a:buChar char="u"/>
            </a:pPr>
            <a:r>
              <a:rPr lang="en-US" sz="2000" b="1" dirty="0" smtClean="0"/>
              <a:t>helm</a:t>
            </a:r>
          </a:p>
          <a:p>
            <a:pPr marL="342900" indent="-342900">
              <a:buFont typeface="Wingdings" charset="2"/>
              <a:buChar char="u"/>
            </a:pPr>
            <a:r>
              <a:rPr lang="en-US" sz="2000" b="1" dirty="0" smtClean="0"/>
              <a:t>knots</a:t>
            </a:r>
          </a:p>
          <a:p>
            <a:pPr marL="342900" indent="-342900">
              <a:buFont typeface="Wingdings" charset="2"/>
              <a:buChar char="u"/>
            </a:pPr>
            <a:r>
              <a:rPr lang="en-US" sz="2000" b="1" dirty="0" smtClean="0"/>
              <a:t>placid</a:t>
            </a:r>
          </a:p>
          <a:p>
            <a:pPr marL="342900" indent="-342900">
              <a:buFont typeface="Wingdings" charset="2"/>
              <a:buChar char="u"/>
            </a:pPr>
            <a:r>
              <a:rPr lang="en-US" sz="2000" b="1" dirty="0" smtClean="0"/>
              <a:t>reverence</a:t>
            </a:r>
          </a:p>
          <a:p>
            <a:pPr marL="342900" indent="-342900">
              <a:buFont typeface="Wingdings" charset="2"/>
              <a:buChar char="u"/>
            </a:pPr>
            <a:r>
              <a:rPr lang="en-US" sz="2000" b="1" dirty="0" smtClean="0"/>
              <a:t>omens</a:t>
            </a: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What can you infer when David mentioned that his uncle always checked the weather before setting sail and that David had not done so this time? Use evidence to help support your thinking.</a:t>
            </a:r>
            <a:endParaRPr lang="en-US" dirty="0"/>
          </a:p>
        </p:txBody>
      </p:sp>
    </p:spTree>
    <p:extLst>
      <p:ext uri="{BB962C8B-B14F-4D97-AF65-F5344CB8AC3E}">
        <p14:creationId xmlns:p14="http://schemas.microsoft.com/office/powerpoint/2010/main" val="285235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4</a:t>
            </a:r>
            <a:br>
              <a:rPr lang="en-US" dirty="0" smtClean="0"/>
            </a:br>
            <a:r>
              <a:rPr lang="en-US" dirty="0" smtClean="0"/>
              <a:t>Pages 23-29</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1800" b="1" dirty="0" smtClean="0"/>
              <a:t>drudge</a:t>
            </a:r>
          </a:p>
          <a:p>
            <a:pPr marL="342900" indent="-342900">
              <a:buFont typeface="Wingdings" charset="2"/>
              <a:buChar char="u"/>
            </a:pPr>
            <a:r>
              <a:rPr lang="en-US" sz="1800" b="1" dirty="0" smtClean="0"/>
              <a:t>heed</a:t>
            </a:r>
          </a:p>
          <a:p>
            <a:pPr marL="342900" indent="-342900">
              <a:buFont typeface="Wingdings" charset="2"/>
              <a:buChar char="u"/>
            </a:pPr>
            <a:r>
              <a:rPr lang="en-US" sz="1800" b="1" dirty="0" smtClean="0"/>
              <a:t>stern</a:t>
            </a:r>
          </a:p>
          <a:p>
            <a:pPr marL="342900" indent="-342900">
              <a:buFont typeface="Wingdings" charset="2"/>
              <a:buChar char="u"/>
            </a:pPr>
            <a:r>
              <a:rPr lang="en-US" sz="1800" b="1" dirty="0" smtClean="0"/>
              <a:t>phosphoresced</a:t>
            </a:r>
          </a:p>
          <a:p>
            <a:pPr marL="342900" indent="-342900">
              <a:buFont typeface="Wingdings" charset="2"/>
              <a:buChar char="u"/>
            </a:pPr>
            <a:r>
              <a:rPr lang="en-US" sz="1800" b="1" dirty="0" smtClean="0"/>
              <a:t>squall</a:t>
            </a:r>
            <a:endParaRPr lang="en-US" sz="18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List the clues that David has mentioned that have given him an uneasy feeling regarding his trip out to sea.</a:t>
            </a:r>
            <a:endParaRPr lang="en-US" dirty="0"/>
          </a:p>
        </p:txBody>
      </p:sp>
    </p:spTree>
    <p:extLst>
      <p:ext uri="{BB962C8B-B14F-4D97-AF65-F5344CB8AC3E}">
        <p14:creationId xmlns:p14="http://schemas.microsoft.com/office/powerpoint/2010/main" val="30606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5</a:t>
            </a:r>
            <a:br>
              <a:rPr lang="en-US" dirty="0" smtClean="0"/>
            </a:br>
            <a:r>
              <a:rPr lang="en-US" dirty="0" smtClean="0"/>
              <a:t>Pages 30-38</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wallowed</a:t>
            </a:r>
          </a:p>
          <a:p>
            <a:pPr marL="342900" indent="-342900">
              <a:buFont typeface="Wingdings" charset="2"/>
              <a:buChar char="u"/>
            </a:pPr>
            <a:r>
              <a:rPr lang="en-US" sz="2000" b="1" dirty="0" smtClean="0"/>
              <a:t>galley</a:t>
            </a:r>
          </a:p>
          <a:p>
            <a:pPr marL="342900" indent="-342900">
              <a:buFont typeface="Wingdings" charset="2"/>
              <a:buChar char="u"/>
            </a:pPr>
            <a:r>
              <a:rPr lang="en-US" sz="2000" b="1" dirty="0" smtClean="0"/>
              <a:t>frothy</a:t>
            </a:r>
          </a:p>
          <a:p>
            <a:pPr marL="342900" indent="-342900">
              <a:buFont typeface="Wingdings" charset="2"/>
              <a:buChar char="u"/>
            </a:pPr>
            <a:r>
              <a:rPr lang="en-US" sz="2000" b="1" dirty="0" smtClean="0"/>
              <a:t>resonance</a:t>
            </a:r>
          </a:p>
          <a:p>
            <a:pPr marL="342900" indent="-342900">
              <a:buFont typeface="Wingdings" charset="2"/>
              <a:buChar char="u"/>
            </a:pPr>
            <a:r>
              <a:rPr lang="en-US" sz="2000" b="1" dirty="0" smtClean="0"/>
              <a:t>scudding</a:t>
            </a:r>
            <a:endParaRPr lang="en-US" sz="2000" b="1" dirty="0"/>
          </a:p>
        </p:txBody>
      </p:sp>
      <p:sp>
        <p:nvSpPr>
          <p:cNvPr id="5" name="Content Placeholder 4"/>
          <p:cNvSpPr>
            <a:spLocks noGrp="1"/>
          </p:cNvSpPr>
          <p:nvPr>
            <p:ph sz="quarter" idx="1"/>
          </p:nvPr>
        </p:nvSpPr>
        <p:spPr/>
        <p:txBody>
          <a:bodyPr>
            <a:normAutofit lnSpcReduction="10000"/>
          </a:bodyPr>
          <a:lstStyle/>
          <a:p>
            <a:r>
              <a:rPr lang="en-US" dirty="0" smtClean="0"/>
              <a:t>Character Development</a:t>
            </a:r>
          </a:p>
          <a:p>
            <a:r>
              <a:rPr lang="en-US" dirty="0" smtClean="0"/>
              <a:t>Setting</a:t>
            </a:r>
          </a:p>
          <a:p>
            <a:r>
              <a:rPr lang="en-US" dirty="0" smtClean="0"/>
              <a:t>Conflict: Describe how the conflict of the story has changed.</a:t>
            </a:r>
          </a:p>
          <a:p>
            <a:r>
              <a:rPr lang="en-US" dirty="0" smtClean="0"/>
              <a:t>Figurative Language: Symbol (storm/weather)</a:t>
            </a:r>
          </a:p>
          <a:p>
            <a:r>
              <a:rPr lang="en-US" dirty="0" smtClean="0"/>
              <a:t>Do you believe that David will be able to survive the storm? On what do you base your thinking?</a:t>
            </a:r>
          </a:p>
          <a:p>
            <a:r>
              <a:rPr lang="en-US" dirty="0" smtClean="0"/>
              <a:t>Why do you think the storm appeared right after David threw his uncle’s ashes overboard?</a:t>
            </a:r>
            <a:endParaRPr lang="en-US" dirty="0"/>
          </a:p>
        </p:txBody>
      </p:sp>
    </p:spTree>
    <p:extLst>
      <p:ext uri="{BB962C8B-B14F-4D97-AF65-F5344CB8AC3E}">
        <p14:creationId xmlns:p14="http://schemas.microsoft.com/office/powerpoint/2010/main" val="102737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6 Pages 39-48</a:t>
            </a:r>
            <a:endParaRPr lang="en-US" dirty="0"/>
          </a:p>
        </p:txBody>
      </p:sp>
      <p:sp>
        <p:nvSpPr>
          <p:cNvPr id="6" name="Text Placeholder 5"/>
          <p:cNvSpPr>
            <a:spLocks noGrp="1"/>
          </p:cNvSpPr>
          <p:nvPr>
            <p:ph type="body" idx="2"/>
          </p:nvPr>
        </p:nvSpPr>
        <p:spPr/>
        <p:txBody>
          <a:bodyPr/>
          <a:lstStyle/>
          <a:p>
            <a:pPr algn="ctr"/>
            <a:r>
              <a:rPr lang="en-US" sz="2000" b="1" dirty="0" smtClean="0"/>
              <a:t>Vocabulary</a:t>
            </a:r>
          </a:p>
          <a:p>
            <a:pPr marL="342900" indent="-342900">
              <a:buFont typeface="Wingdings" charset="2"/>
              <a:buChar char="u"/>
            </a:pPr>
            <a:r>
              <a:rPr lang="en-US" sz="2000" b="1" dirty="0" smtClean="0"/>
              <a:t>foundered</a:t>
            </a:r>
          </a:p>
          <a:p>
            <a:pPr marL="342900" indent="-342900">
              <a:buFont typeface="Wingdings" charset="2"/>
              <a:buChar char="u"/>
            </a:pPr>
            <a:r>
              <a:rPr lang="en-US" sz="2000" b="1" dirty="0" smtClean="0"/>
              <a:t>horrid</a:t>
            </a:r>
          </a:p>
          <a:p>
            <a:pPr marL="342900" indent="-342900">
              <a:buFont typeface="Wingdings" charset="2"/>
              <a:buChar char="u"/>
            </a:pPr>
            <a:r>
              <a:rPr lang="en-US" sz="2000" b="1" dirty="0" smtClean="0"/>
              <a:t>scow</a:t>
            </a:r>
          </a:p>
          <a:p>
            <a:pPr marL="342900" indent="-342900">
              <a:buFont typeface="Wingdings" charset="2"/>
              <a:buChar char="u"/>
            </a:pP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 Now that the storm has passed, what is the new conflict in the story?</a:t>
            </a:r>
          </a:p>
          <a:p>
            <a:r>
              <a:rPr lang="en-US" dirty="0" smtClean="0"/>
              <a:t>Figurative Language</a:t>
            </a:r>
          </a:p>
          <a:p>
            <a:r>
              <a:rPr lang="en-US" dirty="0" smtClean="0"/>
              <a:t>How would you be feeling if you were David?</a:t>
            </a:r>
          </a:p>
          <a:p>
            <a:r>
              <a:rPr lang="en-US" dirty="0" smtClean="0"/>
              <a:t>How do you think his parents are feeling?</a:t>
            </a:r>
            <a:endParaRPr lang="en-US" dirty="0"/>
          </a:p>
        </p:txBody>
      </p:sp>
    </p:spTree>
    <p:extLst>
      <p:ext uri="{BB962C8B-B14F-4D97-AF65-F5344CB8AC3E}">
        <p14:creationId xmlns:p14="http://schemas.microsoft.com/office/powerpoint/2010/main" val="370426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7 Pages 49-54</a:t>
            </a:r>
            <a:endParaRPr lang="en-US" dirty="0"/>
          </a:p>
        </p:txBody>
      </p:sp>
      <p:sp>
        <p:nvSpPr>
          <p:cNvPr id="6" name="Text Placeholder 5"/>
          <p:cNvSpPr>
            <a:spLocks noGrp="1"/>
          </p:cNvSpPr>
          <p:nvPr>
            <p:ph type="body" idx="2"/>
          </p:nvPr>
        </p:nvSpPr>
        <p:spPr/>
        <p:txBody>
          <a:bodyPr/>
          <a:lstStyle/>
          <a:p>
            <a:pPr algn="ctr"/>
            <a:endParaRPr lang="en-US" sz="2000" b="1" dirty="0"/>
          </a:p>
        </p:txBody>
      </p:sp>
      <p:sp>
        <p:nvSpPr>
          <p:cNvPr id="5" name="Content Placeholder 4"/>
          <p:cNvSpPr>
            <a:spLocks noGrp="1"/>
          </p:cNvSpPr>
          <p:nvPr>
            <p:ph sz="quarter" idx="1"/>
          </p:nvPr>
        </p:nvSpPr>
        <p:spPr/>
        <p:txBody>
          <a:bodyPr/>
          <a:lstStyle/>
          <a:p>
            <a:r>
              <a:rPr lang="en-US" dirty="0" smtClean="0"/>
              <a:t>Character Development</a:t>
            </a:r>
          </a:p>
          <a:p>
            <a:r>
              <a:rPr lang="en-US" dirty="0" smtClean="0"/>
              <a:t>Setting</a:t>
            </a:r>
          </a:p>
          <a:p>
            <a:r>
              <a:rPr lang="en-US" dirty="0" smtClean="0"/>
              <a:t>Conflict</a:t>
            </a:r>
          </a:p>
          <a:p>
            <a:r>
              <a:rPr lang="en-US" dirty="0" smtClean="0"/>
              <a:t>Figurative Language</a:t>
            </a:r>
          </a:p>
          <a:p>
            <a:r>
              <a:rPr lang="en-US" dirty="0" smtClean="0"/>
              <a:t>What thinking skills does David employ to help him in his dire situation?</a:t>
            </a:r>
          </a:p>
          <a:p>
            <a:r>
              <a:rPr lang="en-US" dirty="0" smtClean="0"/>
              <a:t>Explain the saying, “One hand for the sailor, one hand for the ship.”</a:t>
            </a:r>
            <a:endParaRPr lang="en-US" dirty="0"/>
          </a:p>
        </p:txBody>
      </p:sp>
    </p:spTree>
    <p:extLst>
      <p:ext uri="{BB962C8B-B14F-4D97-AF65-F5344CB8AC3E}">
        <p14:creationId xmlns:p14="http://schemas.microsoft.com/office/powerpoint/2010/main" val="1159603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567</TotalTime>
  <Words>1247</Words>
  <Application>Microsoft Macintosh PowerPoint</Application>
  <PresentationFormat>On-screen Show (4:3)</PresentationFormat>
  <Paragraphs>213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The Voyage of the Frog</vt:lpstr>
      <vt:lpstr>Author Notes</vt:lpstr>
      <vt:lpstr>Chapter 1 Pages 1-8</vt:lpstr>
      <vt:lpstr>Chapter 2 Pages 9-15</vt:lpstr>
      <vt:lpstr>Chapter 3 Pages 16-22</vt:lpstr>
      <vt:lpstr>Chapter 4 Pages 23-29</vt:lpstr>
      <vt:lpstr>Chapter 5 Pages 30-38</vt:lpstr>
      <vt:lpstr>Chapter 6 Pages 39-48</vt:lpstr>
      <vt:lpstr>Chapter 7 Pages 49-54</vt:lpstr>
      <vt:lpstr>Chapter 8 Pages 55-66</vt:lpstr>
      <vt:lpstr>Chapter 9 Pages 67-74</vt:lpstr>
      <vt:lpstr>Chapter 10 Pages 75-84</vt:lpstr>
      <vt:lpstr>Chapter 11 Pages 85-91</vt:lpstr>
      <vt:lpstr>Chapter 12 Pages 92-99</vt:lpstr>
      <vt:lpstr>Chapter 13 Pages 100-106</vt:lpstr>
      <vt:lpstr>Chapter 14 Pages 107-115</vt:lpstr>
      <vt:lpstr>Chapter 15 Pages 116-120</vt:lpstr>
      <vt:lpstr>Chapter 16 Pages 121-126</vt:lpstr>
      <vt:lpstr>Chapter 17 Pages 127-132</vt:lpstr>
      <vt:lpstr>Chapter 18 Pages 133-141</vt:lpstr>
      <vt:lpstr>Novel Projects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Voyage of the Frog</dc:title>
  <dc:creator>sharon constantino</dc:creator>
  <cp:lastModifiedBy>sharon constantino</cp:lastModifiedBy>
  <cp:revision>125</cp:revision>
  <dcterms:created xsi:type="dcterms:W3CDTF">2013-06-21T16:10:35Z</dcterms:created>
  <dcterms:modified xsi:type="dcterms:W3CDTF">2013-06-24T00:58:49Z</dcterms:modified>
</cp:coreProperties>
</file>