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0C02B9-08FB-4BC3-B9D0-A134D2DCCF36}" type="datetimeFigureOut">
              <a:rPr lang="en-US" smtClean="0"/>
              <a:pPr/>
              <a:t>7/19/2012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8D8B8-0AF0-4383-A767-93FB8BE9B5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a tea </a:t>
            </a:r>
            <a:r>
              <a:rPr lang="en-US" smtClean="0"/>
              <a:t>party with the kids</a:t>
            </a:r>
            <a:endParaRPr lang="en-US"/>
          </a:p>
        </p:txBody>
      </p:sp>
      <p:sp>
        <p:nvSpPr>
          <p:cNvPr id="4" name="Slide Number Placeholder 3"/>
          <p:cNvSpPr>
            <a:spLocks noGrp="1"/>
          </p:cNvSpPr>
          <p:nvPr>
            <p:ph type="sldNum" sz="quarter" idx="10"/>
          </p:nvPr>
        </p:nvSpPr>
        <p:spPr/>
        <p:txBody>
          <a:bodyPr/>
          <a:lstStyle/>
          <a:p>
            <a:fld id="{3488D8B8-0AF0-4383-A767-93FB8BE9B5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Homophones presence/presents</a:t>
            </a:r>
            <a:endParaRPr lang="en-US" dirty="0"/>
          </a:p>
        </p:txBody>
      </p:sp>
      <p:sp>
        <p:nvSpPr>
          <p:cNvPr id="4" name="Slide Number Placeholder 3"/>
          <p:cNvSpPr>
            <a:spLocks noGrp="1"/>
          </p:cNvSpPr>
          <p:nvPr>
            <p:ph type="sldNum" sz="quarter" idx="10"/>
          </p:nvPr>
        </p:nvSpPr>
        <p:spPr/>
        <p:txBody>
          <a:bodyPr/>
          <a:lstStyle/>
          <a:p>
            <a:fld id="{3488D8B8-0AF0-4383-A767-93FB8BE9B5E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make gourd turtles like we did in </a:t>
            </a:r>
            <a:r>
              <a:rPr lang="en-US" smtClean="0"/>
              <a:t>2</a:t>
            </a:r>
            <a:r>
              <a:rPr lang="en-US" baseline="30000" smtClean="0"/>
              <a:t>nd</a:t>
            </a:r>
            <a:r>
              <a:rPr lang="en-US" smtClean="0"/>
              <a:t> grade</a:t>
            </a:r>
            <a:endParaRPr lang="en-US"/>
          </a:p>
        </p:txBody>
      </p:sp>
      <p:sp>
        <p:nvSpPr>
          <p:cNvPr id="4" name="Slide Number Placeholder 3"/>
          <p:cNvSpPr>
            <a:spLocks noGrp="1"/>
          </p:cNvSpPr>
          <p:nvPr>
            <p:ph type="sldNum" sz="quarter" idx="10"/>
          </p:nvPr>
        </p:nvSpPr>
        <p:spPr/>
        <p:txBody>
          <a:bodyPr/>
          <a:lstStyle/>
          <a:p>
            <a:fld id="{3488D8B8-0AF0-4383-A767-93FB8BE9B5E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Allusion</a:t>
            </a:r>
            <a:r>
              <a:rPr lang="en-US" baseline="0" dirty="0" smtClean="0"/>
              <a:t> Hecate’s soul</a:t>
            </a:r>
            <a:endParaRPr lang="en-US" dirty="0"/>
          </a:p>
        </p:txBody>
      </p:sp>
      <p:sp>
        <p:nvSpPr>
          <p:cNvPr id="4" name="Slide Number Placeholder 3"/>
          <p:cNvSpPr>
            <a:spLocks noGrp="1"/>
          </p:cNvSpPr>
          <p:nvPr>
            <p:ph type="sldNum" sz="quarter" idx="10"/>
          </p:nvPr>
        </p:nvSpPr>
        <p:spPr/>
        <p:txBody>
          <a:bodyPr/>
          <a:lstStyle/>
          <a:p>
            <a:fld id="{3488D8B8-0AF0-4383-A767-93FB8BE9B5EA}"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877BD45-0526-4F94-B8CE-B3A5A937FD94}" type="datetimeFigureOut">
              <a:rPr lang="en-US" smtClean="0"/>
              <a:pPr/>
              <a:t>7/19/2012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6FE3985-8874-415C-8C78-7F62377FAA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77BD45-0526-4F94-B8CE-B3A5A937FD94}" type="datetimeFigureOut">
              <a:rPr lang="en-US" smtClean="0"/>
              <a:pPr/>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E3985-8874-415C-8C78-7F62377FA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877BD45-0526-4F94-B8CE-B3A5A937FD94}" type="datetimeFigureOut">
              <a:rPr lang="en-US" smtClean="0"/>
              <a:pPr/>
              <a:t>7/19/2012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6FE3985-8874-415C-8C78-7F62377FAA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77BD45-0526-4F94-B8CE-B3A5A937FD94}" type="datetimeFigureOut">
              <a:rPr lang="en-US" smtClean="0"/>
              <a:pPr/>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6FE3985-8874-415C-8C78-7F62377FAA1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77BD45-0526-4F94-B8CE-B3A5A937FD94}" type="datetimeFigureOut">
              <a:rPr lang="en-US" smtClean="0"/>
              <a:pPr/>
              <a:t>7/19/2012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6FE3985-8874-415C-8C78-7F62377FAA1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877BD45-0526-4F94-B8CE-B3A5A937FD94}" type="datetimeFigureOut">
              <a:rPr lang="en-US" smtClean="0"/>
              <a:pPr/>
              <a:t>7/19/2012</a:t>
            </a:fld>
            <a:endParaRPr lang="en-US"/>
          </a:p>
        </p:txBody>
      </p:sp>
      <p:sp>
        <p:nvSpPr>
          <p:cNvPr id="10" name="Slide Number Placeholder 9"/>
          <p:cNvSpPr>
            <a:spLocks noGrp="1"/>
          </p:cNvSpPr>
          <p:nvPr>
            <p:ph type="sldNum" sz="quarter" idx="16"/>
          </p:nvPr>
        </p:nvSpPr>
        <p:spPr/>
        <p:txBody>
          <a:bodyPr rtlCol="0"/>
          <a:lstStyle/>
          <a:p>
            <a:fld id="{76FE3985-8874-415C-8C78-7F62377FAA1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877BD45-0526-4F94-B8CE-B3A5A937FD94}" type="datetimeFigureOut">
              <a:rPr lang="en-US" smtClean="0"/>
              <a:pPr/>
              <a:t>7/19/2012</a:t>
            </a:fld>
            <a:endParaRPr lang="en-US"/>
          </a:p>
        </p:txBody>
      </p:sp>
      <p:sp>
        <p:nvSpPr>
          <p:cNvPr id="12" name="Slide Number Placeholder 11"/>
          <p:cNvSpPr>
            <a:spLocks noGrp="1"/>
          </p:cNvSpPr>
          <p:nvPr>
            <p:ph type="sldNum" sz="quarter" idx="16"/>
          </p:nvPr>
        </p:nvSpPr>
        <p:spPr/>
        <p:txBody>
          <a:bodyPr rtlCol="0"/>
          <a:lstStyle/>
          <a:p>
            <a:fld id="{76FE3985-8874-415C-8C78-7F62377FAA1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77BD45-0526-4F94-B8CE-B3A5A937FD94}" type="datetimeFigureOut">
              <a:rPr lang="en-US" smtClean="0"/>
              <a:pPr/>
              <a:t>7/19/2012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6FE3985-8874-415C-8C78-7F62377FA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7BD45-0526-4F94-B8CE-B3A5A937FD94}" type="datetimeFigureOut">
              <a:rPr lang="en-US" smtClean="0"/>
              <a:pPr/>
              <a:t>7/19/2012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FE3985-8874-415C-8C78-7F62377FA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77BD45-0526-4F94-B8CE-B3A5A937FD94}" type="datetimeFigureOut">
              <a:rPr lang="en-US" smtClean="0"/>
              <a:pPr/>
              <a:t>7/19/2012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6FE3985-8874-415C-8C78-7F62377FAA1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877BD45-0526-4F94-B8CE-B3A5A937FD94}" type="datetimeFigureOut">
              <a:rPr lang="en-US" smtClean="0"/>
              <a:pPr/>
              <a:t>7/19/2012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6FE3985-8874-415C-8C78-7F62377FAA1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877BD45-0526-4F94-B8CE-B3A5A937FD94}" type="datetimeFigureOut">
              <a:rPr lang="en-US" smtClean="0"/>
              <a:pPr/>
              <a:t>7/19/2012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6FE3985-8874-415C-8C78-7F62377FAA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duplace.com/kids/tnc/mtai/konigsburg.html"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 L. </a:t>
            </a:r>
            <a:r>
              <a:rPr lang="en-US" dirty="0" err="1" smtClean="0"/>
              <a:t>Konigsburg</a:t>
            </a:r>
            <a:endParaRPr lang="en-US" dirty="0"/>
          </a:p>
        </p:txBody>
      </p:sp>
      <p:pic>
        <p:nvPicPr>
          <p:cNvPr id="27650" name="Picture 2" descr="http://mkennedyreads.files.wordpress.com/2011/11/the-view-from-saturday.jpg"/>
          <p:cNvPicPr>
            <a:picLocks noChangeAspect="1" noChangeArrowheads="1"/>
          </p:cNvPicPr>
          <p:nvPr/>
        </p:nvPicPr>
        <p:blipFill>
          <a:blip r:embed="rId3" cstate="print"/>
          <a:srcRect/>
          <a:stretch>
            <a:fillRect/>
          </a:stretch>
        </p:blipFill>
        <p:spPr bwMode="auto">
          <a:xfrm>
            <a:off x="609600" y="381000"/>
            <a:ext cx="3505200" cy="5228910"/>
          </a:xfrm>
          <a:prstGeom prst="rect">
            <a:avLst/>
          </a:prstGeom>
          <a:noFill/>
        </p:spPr>
      </p:pic>
      <p:sp>
        <p:nvSpPr>
          <p:cNvPr id="8" name="Title 7"/>
          <p:cNvSpPr>
            <a:spLocks noGrp="1"/>
          </p:cNvSpPr>
          <p:nvPr>
            <p:ph type="ctrTitle"/>
          </p:nvPr>
        </p:nvSpPr>
        <p:spPr>
          <a:xfrm>
            <a:off x="4267200" y="457200"/>
            <a:ext cx="4495800" cy="1828800"/>
          </a:xfrm>
        </p:spPr>
        <p:txBody>
          <a:bodyPr>
            <a:normAutofit fontScale="90000"/>
          </a:bodyPr>
          <a:lstStyle/>
          <a:p>
            <a:pPr algn="ctr"/>
            <a:r>
              <a:rPr lang="en-US" dirty="0" smtClean="0"/>
              <a:t>The View</a:t>
            </a:r>
            <a:br>
              <a:rPr lang="en-US" dirty="0" smtClean="0"/>
            </a:br>
            <a:r>
              <a:rPr lang="en-US" dirty="0" smtClean="0"/>
              <a:t>from</a:t>
            </a:r>
            <a:br>
              <a:rPr lang="en-US" dirty="0" smtClean="0"/>
            </a:br>
            <a:r>
              <a:rPr lang="en-US" dirty="0" err="1" smtClean="0"/>
              <a:t>SatuRDAY</a:t>
            </a:r>
            <a:endParaRPr lang="en-US" dirty="0"/>
          </a:p>
        </p:txBody>
      </p:sp>
      <p:pic>
        <p:nvPicPr>
          <p:cNvPr id="10" name="Picture 4" descr="http://www.recess.ufl.edu/calendarimages/2007/070830lg.gif"/>
          <p:cNvPicPr>
            <a:picLocks noChangeAspect="1" noChangeArrowheads="1"/>
          </p:cNvPicPr>
          <p:nvPr/>
        </p:nvPicPr>
        <p:blipFill>
          <a:blip r:embed="rId4" cstate="print"/>
          <a:srcRect/>
          <a:stretch>
            <a:fillRect/>
          </a:stretch>
        </p:blipFill>
        <p:spPr bwMode="auto">
          <a:xfrm>
            <a:off x="5638800" y="2819400"/>
            <a:ext cx="1905000" cy="2641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Julian Narrates When Ginger Played Annie’s Sandy pp99-118</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smtClean="0"/>
              <a:t>salivating</a:t>
            </a:r>
            <a:endParaRPr lang="en-US" dirty="0" smtClean="0"/>
          </a:p>
          <a:p>
            <a:r>
              <a:rPr lang="en-US" dirty="0" smtClean="0"/>
              <a:t>consume</a:t>
            </a:r>
          </a:p>
          <a:p>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Character Development</a:t>
            </a:r>
          </a:p>
          <a:p>
            <a:r>
              <a:rPr lang="en-US" dirty="0" smtClean="0"/>
              <a:t>Point of View</a:t>
            </a:r>
          </a:p>
          <a:p>
            <a:r>
              <a:rPr lang="en-US" dirty="0" smtClean="0"/>
              <a:t>Idioms</a:t>
            </a:r>
          </a:p>
          <a:p>
            <a:r>
              <a:rPr lang="en-US" dirty="0" smtClean="0"/>
              <a:t>Why do you think that The Souls have kept their friendship a secret at school?</a:t>
            </a:r>
          </a:p>
          <a:p>
            <a:r>
              <a:rPr lang="en-US" dirty="0" smtClean="0"/>
              <a:t>Why did Julian choose not to let Arnold eat the drugged dog treats? Why did Julian then walk up to Hamilton Knapp in front of Knapp’s mother, the vet, and return the treats?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pp119-125</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dictatorial</a:t>
            </a:r>
          </a:p>
          <a:p>
            <a:r>
              <a:rPr lang="en-US" dirty="0" smtClean="0"/>
              <a:t>malice</a:t>
            </a:r>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Character Development</a:t>
            </a:r>
          </a:p>
          <a:p>
            <a:r>
              <a:rPr lang="en-US" dirty="0" smtClean="0"/>
              <a:t>Point of View</a:t>
            </a:r>
          </a:p>
          <a:p>
            <a:r>
              <a:rPr lang="en-US" dirty="0" smtClean="0"/>
              <a:t>Do you think Mrs. </a:t>
            </a:r>
            <a:r>
              <a:rPr lang="en-US" dirty="0" err="1" smtClean="0"/>
              <a:t>Olinski</a:t>
            </a:r>
            <a:r>
              <a:rPr lang="en-US" dirty="0" smtClean="0"/>
              <a:t> believes that Julian was the one to write </a:t>
            </a:r>
            <a:r>
              <a:rPr lang="en-US" i="1" dirty="0" smtClean="0"/>
              <a:t>cripple</a:t>
            </a:r>
            <a:r>
              <a:rPr lang="en-US" dirty="0" smtClean="0"/>
              <a:t> on the board the first day of school? Explain.</a:t>
            </a:r>
          </a:p>
          <a:p>
            <a:r>
              <a:rPr lang="en-US" dirty="0" smtClean="0"/>
              <a:t>Why was Mrs. </a:t>
            </a:r>
            <a:r>
              <a:rPr lang="en-US" dirty="0" err="1" smtClean="0"/>
              <a:t>Olinski</a:t>
            </a:r>
            <a:r>
              <a:rPr lang="en-US" dirty="0" smtClean="0"/>
              <a:t> suddenly enraged and jealous when she arrived at </a:t>
            </a:r>
            <a:r>
              <a:rPr lang="en-US" dirty="0" err="1" smtClean="0"/>
              <a:t>Sillington</a:t>
            </a:r>
            <a:r>
              <a:rPr lang="en-US" dirty="0" smtClean="0"/>
              <a:t> House?</a:t>
            </a:r>
          </a:p>
          <a:p>
            <a:r>
              <a:rPr lang="en-US" dirty="0" smtClean="0"/>
              <a:t>How did she choose the four members of her academic team?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pp126-131</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conferred</a:t>
            </a:r>
          </a:p>
          <a:p>
            <a:r>
              <a:rPr lang="en-US" dirty="0" smtClean="0"/>
              <a:t>trounce</a:t>
            </a:r>
          </a:p>
          <a:p>
            <a:r>
              <a:rPr lang="en-US" dirty="0" smtClean="0"/>
              <a:t>profound</a:t>
            </a:r>
          </a:p>
          <a:p>
            <a:r>
              <a:rPr lang="en-US" dirty="0" smtClean="0"/>
              <a:t>culled</a:t>
            </a:r>
          </a:p>
          <a:p>
            <a:r>
              <a:rPr lang="en-US" dirty="0" smtClean="0"/>
              <a:t>vanquished</a:t>
            </a:r>
          </a:p>
          <a:p>
            <a:r>
              <a:rPr lang="en-US" dirty="0" smtClean="0"/>
              <a:t>trajectory</a:t>
            </a:r>
          </a:p>
          <a:p>
            <a:r>
              <a:rPr lang="en-US" dirty="0" smtClean="0"/>
              <a:t>ambled</a:t>
            </a:r>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Point of  View</a:t>
            </a:r>
          </a:p>
          <a:p>
            <a:r>
              <a:rPr lang="en-US" dirty="0" smtClean="0"/>
              <a:t>Why did The Souls stick out their arms and legs into the aisle as Hamilton and Jared returned to their seats?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pp132-138</a:t>
            </a:r>
            <a:endParaRPr lang="en-US" dirty="0"/>
          </a:p>
        </p:txBody>
      </p:sp>
      <p:sp>
        <p:nvSpPr>
          <p:cNvPr id="3" name="Text Placeholder 2"/>
          <p:cNvSpPr>
            <a:spLocks noGrp="1"/>
          </p:cNvSpPr>
          <p:nvPr>
            <p:ph type="body" idx="2"/>
          </p:nvPr>
        </p:nvSpPr>
        <p:spPr>
          <a:xfrm>
            <a:off x="609600" y="1752600"/>
            <a:ext cx="1676400" cy="4343400"/>
          </a:xfrm>
        </p:spPr>
        <p:txBody>
          <a:bodyPr>
            <a:normAutofit/>
          </a:bodyPr>
          <a:lstStyle/>
          <a:p>
            <a:pPr algn="ctr"/>
            <a:r>
              <a:rPr lang="en-US" b="1" dirty="0" smtClean="0"/>
              <a:t>Vocabulary</a:t>
            </a:r>
          </a:p>
          <a:p>
            <a:r>
              <a:rPr lang="en-US" dirty="0" smtClean="0"/>
              <a:t>sovereign</a:t>
            </a:r>
          </a:p>
          <a:p>
            <a:r>
              <a:rPr lang="en-US" dirty="0" smtClean="0"/>
              <a:t>rendered</a:t>
            </a:r>
          </a:p>
          <a:p>
            <a:r>
              <a:rPr lang="en-US" dirty="0" smtClean="0"/>
              <a:t>caryatids</a:t>
            </a:r>
          </a:p>
          <a:p>
            <a:r>
              <a:rPr lang="en-US" dirty="0" smtClean="0"/>
              <a:t>translucence</a:t>
            </a:r>
          </a:p>
          <a:p>
            <a:r>
              <a:rPr lang="en-US" dirty="0" smtClean="0"/>
              <a:t>anemia</a:t>
            </a:r>
          </a:p>
          <a:p>
            <a:r>
              <a:rPr lang="en-US" dirty="0" smtClean="0"/>
              <a:t>sentinels</a:t>
            </a:r>
          </a:p>
          <a:p>
            <a:r>
              <a:rPr lang="en-US" dirty="0" smtClean="0"/>
              <a:t>phalanx</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Point of View</a:t>
            </a:r>
          </a:p>
          <a:p>
            <a:r>
              <a:rPr lang="en-US" dirty="0" smtClean="0"/>
              <a:t>Why was this particular victory the sweetest</a:t>
            </a:r>
            <a:r>
              <a:rPr lang="en-US"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pp139-145</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adorn</a:t>
            </a:r>
          </a:p>
          <a:p>
            <a:r>
              <a:rPr lang="en-US" dirty="0" smtClean="0"/>
              <a:t>incarnation</a:t>
            </a:r>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Point of </a:t>
            </a:r>
            <a:r>
              <a:rPr lang="en-US" dirty="0" smtClean="0"/>
              <a:t>View</a:t>
            </a:r>
          </a:p>
          <a:p>
            <a:r>
              <a:rPr lang="en-US" dirty="0" smtClean="0"/>
              <a:t>What did Mrs. </a:t>
            </a:r>
            <a:r>
              <a:rPr lang="en-US" dirty="0" err="1" smtClean="0"/>
              <a:t>Olinski</a:t>
            </a:r>
            <a:r>
              <a:rPr lang="en-US" dirty="0" smtClean="0"/>
              <a:t> discover when she had tea at </a:t>
            </a:r>
            <a:r>
              <a:rPr lang="en-US" dirty="0" err="1" smtClean="0"/>
              <a:t>Sillington</a:t>
            </a:r>
            <a:r>
              <a:rPr lang="en-US" dirty="0" smtClean="0"/>
              <a:t> House?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pp146-149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precedent</a:t>
            </a:r>
            <a:endParaRPr lang="en-US" dirty="0" smtClean="0"/>
          </a:p>
          <a:p>
            <a:endParaRPr lang="en-US" dirty="0"/>
          </a:p>
        </p:txBody>
      </p:sp>
      <p:sp>
        <p:nvSpPr>
          <p:cNvPr id="4" name="Content Placeholder 3"/>
          <p:cNvSpPr>
            <a:spLocks noGrp="1"/>
          </p:cNvSpPr>
          <p:nvPr>
            <p:ph sz="quarter" idx="1"/>
          </p:nvPr>
        </p:nvSpPr>
        <p:spPr/>
        <p:txBody>
          <a:bodyPr>
            <a:normAutofit/>
          </a:bodyPr>
          <a:lstStyle/>
          <a:p>
            <a:r>
              <a:rPr lang="en-US" dirty="0" smtClean="0"/>
              <a:t>Character Development</a:t>
            </a:r>
          </a:p>
          <a:p>
            <a:r>
              <a:rPr lang="en-US" dirty="0" smtClean="0"/>
              <a:t>Point of </a:t>
            </a:r>
            <a:r>
              <a:rPr lang="en-US" dirty="0" smtClean="0"/>
              <a:t>View</a:t>
            </a:r>
            <a:endParaRPr lang="en-US" dirty="0" smtClean="0"/>
          </a:p>
          <a:p>
            <a:r>
              <a:rPr lang="en-US" dirty="0" smtClean="0"/>
              <a:t>Why did Mrs. </a:t>
            </a:r>
            <a:r>
              <a:rPr lang="en-US" dirty="0" err="1" smtClean="0"/>
              <a:t>Olinski</a:t>
            </a:r>
            <a:r>
              <a:rPr lang="en-US" dirty="0" smtClean="0"/>
              <a:t> drive to Albany with Mr. Singh and Julian? Why didn’t she drive the rest of the team?</a:t>
            </a:r>
          </a:p>
          <a:p>
            <a:r>
              <a:rPr lang="en-US" dirty="0" smtClean="0"/>
              <a:t>What is important about this chapter?</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pp150-154</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parched</a:t>
            </a:r>
            <a:endParaRPr lang="en-US" dirty="0" smtClean="0"/>
          </a:p>
          <a:p>
            <a:r>
              <a:rPr lang="en-US" dirty="0" smtClean="0"/>
              <a:t>frieze</a:t>
            </a:r>
            <a:endParaRPr lang="en-US" dirty="0"/>
          </a:p>
        </p:txBody>
      </p:sp>
      <p:sp>
        <p:nvSpPr>
          <p:cNvPr id="4" name="Content Placeholder 3"/>
          <p:cNvSpPr>
            <a:spLocks noGrp="1"/>
          </p:cNvSpPr>
          <p:nvPr>
            <p:ph sz="quarter" idx="1"/>
          </p:nvPr>
        </p:nvSpPr>
        <p:spPr/>
        <p:txBody>
          <a:bodyPr>
            <a:normAutofit fontScale="92500"/>
          </a:bodyPr>
          <a:lstStyle/>
          <a:p>
            <a:r>
              <a:rPr lang="en-US" dirty="0" smtClean="0"/>
              <a:t>Character Development</a:t>
            </a:r>
          </a:p>
          <a:p>
            <a:r>
              <a:rPr lang="en-US" dirty="0" smtClean="0"/>
              <a:t>Point of View</a:t>
            </a:r>
          </a:p>
          <a:p>
            <a:r>
              <a:rPr lang="en-US" dirty="0" smtClean="0"/>
              <a:t>Do you think it takes more courage to be a passenger? Explain.</a:t>
            </a:r>
          </a:p>
          <a:p>
            <a:r>
              <a:rPr lang="en-US" dirty="0" smtClean="0"/>
              <a:t>When and where did the journey for The Souls begin? For Mrs. </a:t>
            </a:r>
            <a:r>
              <a:rPr lang="en-US" dirty="0" err="1" smtClean="0"/>
              <a:t>Olinski</a:t>
            </a:r>
            <a:r>
              <a:rPr lang="en-US" dirty="0" smtClean="0"/>
              <a:t>?</a:t>
            </a:r>
          </a:p>
          <a:p>
            <a:r>
              <a:rPr lang="en-US" dirty="0" smtClean="0"/>
              <a:t>Why does the chapter end with the sentence, “And then it was all over,”?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pp155-159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spite</a:t>
            </a:r>
            <a:endParaRPr lang="en-US" dirty="0" smtClean="0"/>
          </a:p>
          <a:p>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Character Development</a:t>
            </a:r>
          </a:p>
          <a:p>
            <a:r>
              <a:rPr lang="en-US" dirty="0" smtClean="0"/>
              <a:t>Point of View</a:t>
            </a:r>
          </a:p>
          <a:p>
            <a:r>
              <a:rPr lang="en-US" dirty="0" smtClean="0"/>
              <a:t>Mr. Singh tells of Noah’s journey to Century Village, of Nadia’s to the Sargasso Sea, of Ethan’s ride on the school bus, but never directly reveals what Julian’s journey was. What do you think it is? What has been Mrs. </a:t>
            </a:r>
            <a:r>
              <a:rPr lang="en-US" dirty="0" err="1" smtClean="0"/>
              <a:t>Olinski’s</a:t>
            </a:r>
            <a:r>
              <a:rPr lang="en-US" dirty="0" smtClean="0"/>
              <a:t> journey?</a:t>
            </a:r>
          </a:p>
          <a:p>
            <a:r>
              <a:rPr lang="en-US" dirty="0" smtClean="0"/>
              <a:t>How did Mrs. </a:t>
            </a:r>
            <a:r>
              <a:rPr lang="en-US" dirty="0" err="1" smtClean="0"/>
              <a:t>Olinski</a:t>
            </a:r>
            <a:r>
              <a:rPr lang="en-US" dirty="0" smtClean="0"/>
              <a:t> choose the four members for her academic team? Do you think she has figured it out yet?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pp160</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Point of View</a:t>
            </a:r>
          </a:p>
          <a:p>
            <a:r>
              <a:rPr lang="en-US" dirty="0" smtClean="0"/>
              <a:t>Why did The Souls and Mrs. </a:t>
            </a:r>
            <a:r>
              <a:rPr lang="en-US" dirty="0" err="1" smtClean="0"/>
              <a:t>Olinski</a:t>
            </a:r>
            <a:r>
              <a:rPr lang="en-US" dirty="0" smtClean="0"/>
              <a:t> choose each other?</a:t>
            </a:r>
          </a:p>
          <a:p>
            <a:r>
              <a:rPr lang="en-US" dirty="0" smtClean="0"/>
              <a:t>Final thoughts?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Novel Projects</a:t>
            </a:r>
            <a:endParaRPr lang="en-US" dirty="0"/>
          </a:p>
        </p:txBody>
      </p:sp>
      <p:sp>
        <p:nvSpPr>
          <p:cNvPr id="6" name="Content Placeholder 5"/>
          <p:cNvSpPr>
            <a:spLocks noGrp="1"/>
          </p:cNvSpPr>
          <p:nvPr>
            <p:ph sz="quarter" idx="1"/>
          </p:nvPr>
        </p:nvSpPr>
        <p:spPr/>
        <p:txBody>
          <a:bodyPr/>
          <a:lstStyle/>
          <a:p>
            <a:r>
              <a:rPr lang="en-US" dirty="0" smtClean="0"/>
              <a:t>Response to Literature: Theme</a:t>
            </a:r>
          </a:p>
          <a:p>
            <a:r>
              <a:rPr lang="en-US" dirty="0" smtClean="0"/>
              <a:t>Narrative</a:t>
            </a:r>
          </a:p>
          <a:p>
            <a:pPr lvl="1"/>
            <a:r>
              <a:rPr lang="en-US" dirty="0" smtClean="0"/>
              <a:t>Adventure The Souls have one Saturday</a:t>
            </a:r>
          </a:p>
          <a:p>
            <a:pPr lvl="1"/>
            <a:r>
              <a:rPr lang="en-US" dirty="0" smtClean="0"/>
              <a:t>Mrs. </a:t>
            </a:r>
            <a:r>
              <a:rPr lang="en-US" dirty="0" err="1" smtClean="0"/>
              <a:t>Olinski’s</a:t>
            </a:r>
            <a:r>
              <a:rPr lang="en-US" dirty="0" smtClean="0"/>
              <a:t> accident</a:t>
            </a:r>
          </a:p>
          <a:p>
            <a:pPr lvl="1"/>
            <a:r>
              <a:rPr lang="en-US" dirty="0" smtClean="0"/>
              <a:t>The Souls’ journey through middle school</a:t>
            </a:r>
          </a:p>
          <a:p>
            <a:r>
              <a:rPr lang="en-US" dirty="0" smtClean="0"/>
              <a:t>Persuasive</a:t>
            </a:r>
          </a:p>
          <a:p>
            <a:pPr lvl="1"/>
            <a:r>
              <a:rPr lang="en-US" dirty="0" smtClean="0"/>
              <a:t>Letter requesting to be a member of The Souls</a:t>
            </a:r>
          </a:p>
          <a:p>
            <a:pPr lvl="1"/>
            <a:r>
              <a:rPr lang="en-US" dirty="0" smtClean="0"/>
              <a:t>As a parent requesting Mrs. </a:t>
            </a:r>
            <a:r>
              <a:rPr lang="en-US" dirty="0" err="1" smtClean="0"/>
              <a:t>Olinski</a:t>
            </a:r>
            <a:r>
              <a:rPr lang="en-US" dirty="0" smtClean="0"/>
              <a:t> to be </a:t>
            </a:r>
            <a:r>
              <a:rPr lang="en-US" smtClean="0"/>
              <a:t>your child’s teacher next year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 L. </a:t>
            </a:r>
            <a:r>
              <a:rPr lang="en-US" dirty="0" err="1" smtClean="0"/>
              <a:t>Konigsburg</a:t>
            </a:r>
            <a:endParaRPr lang="en-US" dirty="0"/>
          </a:p>
        </p:txBody>
      </p:sp>
      <p:sp>
        <p:nvSpPr>
          <p:cNvPr id="3" name="Content Placeholder 2"/>
          <p:cNvSpPr>
            <a:spLocks noGrp="1"/>
          </p:cNvSpPr>
          <p:nvPr>
            <p:ph sz="quarter" idx="1"/>
          </p:nvPr>
        </p:nvSpPr>
        <p:spPr/>
        <p:txBody>
          <a:bodyPr/>
          <a:lstStyle/>
          <a:p>
            <a:r>
              <a:rPr lang="en-US" dirty="0" smtClean="0">
                <a:hlinkClick r:id="rId2"/>
              </a:rPr>
              <a:t>Biography</a:t>
            </a:r>
            <a:endParaRPr lang="en-US" dirty="0"/>
          </a:p>
        </p:txBody>
      </p:sp>
      <p:pic>
        <p:nvPicPr>
          <p:cNvPr id="4" name="Picture 6" descr="http://www.eduplace.com/kids/tnc/mtai/graphics/konigsburg.jpg"/>
          <p:cNvPicPr>
            <a:picLocks noChangeAspect="1" noChangeArrowheads="1"/>
          </p:cNvPicPr>
          <p:nvPr/>
        </p:nvPicPr>
        <p:blipFill>
          <a:blip r:embed="rId3" cstate="print"/>
          <a:srcRect/>
          <a:stretch>
            <a:fillRect/>
          </a:stretch>
        </p:blipFill>
        <p:spPr bwMode="auto">
          <a:xfrm>
            <a:off x="304800" y="152400"/>
            <a:ext cx="720436" cy="990600"/>
          </a:xfrm>
          <a:prstGeom prst="rect">
            <a:avLst/>
          </a:prstGeom>
          <a:noFill/>
        </p:spPr>
      </p:pic>
      <p:pic>
        <p:nvPicPr>
          <p:cNvPr id="7" name="Picture 4" descr="http://www.recess.ufl.edu/calendarimages/2007/070830lg.gif"/>
          <p:cNvPicPr>
            <a:picLocks noChangeAspect="1" noChangeArrowheads="1"/>
          </p:cNvPicPr>
          <p:nvPr/>
        </p:nvPicPr>
        <p:blipFill>
          <a:blip r:embed="rId4" cstate="print"/>
          <a:srcRect/>
          <a:stretch>
            <a:fillRect/>
          </a:stretch>
        </p:blipFill>
        <p:spPr bwMode="auto">
          <a:xfrm>
            <a:off x="4953000" y="2057400"/>
            <a:ext cx="2692644" cy="3733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1 pp1-4</a:t>
            </a:r>
            <a:endParaRPr lang="en-US" dirty="0"/>
          </a:p>
        </p:txBody>
      </p:sp>
      <p:sp>
        <p:nvSpPr>
          <p:cNvPr id="6" name="Text Placeholder 5"/>
          <p:cNvSpPr>
            <a:spLocks noGrp="1"/>
          </p:cNvSpPr>
          <p:nvPr>
            <p:ph type="body" idx="2"/>
          </p:nvPr>
        </p:nvSpPr>
        <p:spPr>
          <a:xfrm>
            <a:off x="609600" y="1752600"/>
            <a:ext cx="1676400" cy="4343400"/>
          </a:xfrm>
        </p:spPr>
        <p:txBody>
          <a:bodyPr/>
          <a:lstStyle/>
          <a:p>
            <a:pPr algn="ctr"/>
            <a:r>
              <a:rPr lang="en-US" b="1" dirty="0" smtClean="0"/>
              <a:t>Vocabulary</a:t>
            </a:r>
          </a:p>
          <a:p>
            <a:r>
              <a:rPr lang="en-US" dirty="0" smtClean="0"/>
              <a:t>epiphany</a:t>
            </a:r>
          </a:p>
          <a:p>
            <a:r>
              <a:rPr lang="en-US" dirty="0" smtClean="0"/>
              <a:t>brawn</a:t>
            </a:r>
          </a:p>
          <a:p>
            <a:r>
              <a:rPr lang="en-US" dirty="0" smtClean="0"/>
              <a:t>decorum</a:t>
            </a:r>
          </a:p>
          <a:p>
            <a:r>
              <a:rPr lang="en-US" dirty="0" smtClean="0"/>
              <a:t>lectern</a:t>
            </a:r>
          </a:p>
          <a:p>
            <a:r>
              <a:rPr lang="en-US" dirty="0" smtClean="0"/>
              <a:t>benevolently</a:t>
            </a:r>
          </a:p>
          <a:p>
            <a:r>
              <a:rPr lang="en-US" dirty="0" smtClean="0"/>
              <a:t>bated</a:t>
            </a:r>
          </a:p>
          <a:p>
            <a:r>
              <a:rPr lang="en-US" dirty="0" smtClean="0"/>
              <a:t>calligraphy</a:t>
            </a:r>
            <a:endParaRPr lang="en-US" dirty="0"/>
          </a:p>
        </p:txBody>
      </p:sp>
      <p:sp>
        <p:nvSpPr>
          <p:cNvPr id="5" name="Content Placeholder 4"/>
          <p:cNvSpPr>
            <a:spLocks noGrp="1"/>
          </p:cNvSpPr>
          <p:nvPr>
            <p:ph sz="quarter" idx="1"/>
          </p:nvPr>
        </p:nvSpPr>
        <p:spPr/>
        <p:txBody>
          <a:bodyPr/>
          <a:lstStyle/>
          <a:p>
            <a:r>
              <a:rPr lang="en-US" dirty="0" smtClean="0"/>
              <a:t>Character Development</a:t>
            </a:r>
          </a:p>
          <a:p>
            <a:r>
              <a:rPr lang="en-US" dirty="0" smtClean="0"/>
              <a:t>Setting the Scene</a:t>
            </a:r>
          </a:p>
          <a:p>
            <a:r>
              <a:rPr lang="en-US" dirty="0" smtClean="0"/>
              <a:t>Point of View</a:t>
            </a:r>
          </a:p>
          <a:p>
            <a:r>
              <a:rPr lang="en-US" dirty="0" smtClean="0"/>
              <a:t>How do you think Mrs. </a:t>
            </a:r>
            <a:r>
              <a:rPr lang="en-US" dirty="0" err="1" smtClean="0"/>
              <a:t>Olinski</a:t>
            </a:r>
            <a:r>
              <a:rPr lang="en-US" dirty="0" smtClean="0"/>
              <a:t> chose the people for her academic team?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Noah Writes a B &amp; B Letter pp5-20</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smtClean="0"/>
              <a:t>domiciles</a:t>
            </a:r>
            <a:endParaRPr lang="en-US" dirty="0" smtClean="0"/>
          </a:p>
          <a:p>
            <a:r>
              <a:rPr lang="en-US" smtClean="0"/>
              <a:t>ironic</a:t>
            </a:r>
            <a:endParaRPr lang="en-US" dirty="0" smtClean="0"/>
          </a:p>
          <a:p>
            <a:r>
              <a:rPr lang="en-US" smtClean="0"/>
              <a:t>maimed</a:t>
            </a:r>
            <a:endParaRPr lang="en-US" dirty="0" smtClean="0"/>
          </a:p>
          <a:p>
            <a:r>
              <a:rPr lang="en-US" dirty="0" smtClean="0"/>
              <a:t>matron</a:t>
            </a:r>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Character Development</a:t>
            </a:r>
          </a:p>
          <a:p>
            <a:r>
              <a:rPr lang="en-US" dirty="0" smtClean="0"/>
              <a:t>Setting the Scene</a:t>
            </a:r>
          </a:p>
          <a:p>
            <a:r>
              <a:rPr lang="en-US" dirty="0" smtClean="0"/>
              <a:t>Point of View</a:t>
            </a:r>
          </a:p>
          <a:p>
            <a:r>
              <a:rPr lang="en-US" dirty="0" smtClean="0"/>
              <a:t>How does Noah feel about his trip to Florida? Use evidence from the story to support your thinking.</a:t>
            </a:r>
          </a:p>
          <a:p>
            <a:r>
              <a:rPr lang="en-US" dirty="0" smtClean="0"/>
              <a:t>What is a B &amp; B letter?</a:t>
            </a:r>
          </a:p>
          <a:p>
            <a:r>
              <a:rPr lang="en-US" dirty="0" smtClean="0"/>
              <a:t>How does the story in this chapter connect with the academic competition in the first chapter?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pp21-24</a:t>
            </a:r>
            <a:endParaRPr lang="en-US" dirty="0"/>
          </a:p>
        </p:txBody>
      </p:sp>
      <p:sp>
        <p:nvSpPr>
          <p:cNvPr id="3" name="Text Placeholder 2"/>
          <p:cNvSpPr>
            <a:spLocks noGrp="1"/>
          </p:cNvSpPr>
          <p:nvPr>
            <p:ph type="body" idx="2"/>
          </p:nvPr>
        </p:nvSpPr>
        <p:spPr>
          <a:xfrm>
            <a:off x="457200" y="1752600"/>
            <a:ext cx="1905000" cy="4343400"/>
          </a:xfrm>
        </p:spPr>
        <p:txBody>
          <a:bodyPr/>
          <a:lstStyle/>
          <a:p>
            <a:pPr algn="ctr"/>
            <a:r>
              <a:rPr lang="en-US" b="1" dirty="0" smtClean="0"/>
              <a:t>Vocabulary</a:t>
            </a:r>
          </a:p>
          <a:p>
            <a:r>
              <a:rPr lang="en-US" smtClean="0"/>
              <a:t>coiffed</a:t>
            </a:r>
            <a:endParaRPr lang="en-US" dirty="0" smtClean="0"/>
          </a:p>
          <a:p>
            <a:r>
              <a:rPr lang="en-US" smtClean="0"/>
              <a:t>timid</a:t>
            </a:r>
            <a:endParaRPr lang="en-US" dirty="0" smtClean="0"/>
          </a:p>
          <a:p>
            <a:r>
              <a:rPr lang="en-US" smtClean="0"/>
              <a:t>diversity</a:t>
            </a:r>
            <a:endParaRPr lang="en-US" dirty="0" smtClean="0"/>
          </a:p>
          <a:p>
            <a:r>
              <a:rPr lang="en-US" smtClean="0"/>
              <a:t>cripple</a:t>
            </a:r>
            <a:endParaRPr lang="en-US" dirty="0" smtClean="0"/>
          </a:p>
          <a:p>
            <a:r>
              <a:rPr lang="en-US" dirty="0" smtClean="0"/>
              <a:t>incandescently</a:t>
            </a:r>
          </a:p>
          <a:p>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Character Development</a:t>
            </a:r>
          </a:p>
          <a:p>
            <a:r>
              <a:rPr lang="en-US" dirty="0" smtClean="0"/>
              <a:t>Point of View</a:t>
            </a:r>
          </a:p>
          <a:p>
            <a:r>
              <a:rPr lang="en-US" dirty="0" smtClean="0"/>
              <a:t>Do you believe that Mrs. </a:t>
            </a:r>
            <a:r>
              <a:rPr lang="en-US" dirty="0" err="1" smtClean="0"/>
              <a:t>Oliniski</a:t>
            </a:r>
            <a:r>
              <a:rPr lang="en-US" dirty="0" smtClean="0"/>
              <a:t> is right when she says, “. . . that the word itself does not hurt, but the manner of its delivery can,”? Try to provide a connection or a specific example.</a:t>
            </a:r>
          </a:p>
          <a:p>
            <a:r>
              <a:rPr lang="en-US" dirty="0" smtClean="0"/>
              <a:t>Research: What is the name given to that portion of the North Atlantic Ocean that is noted for its abundance of seaweed, and what is its importance to the ecology of our planet?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Nadia Tells of Turtle Love pp25-57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de facto</a:t>
            </a:r>
          </a:p>
          <a:p>
            <a:r>
              <a:rPr lang="en-US" dirty="0" smtClean="0"/>
              <a:t>terminally</a:t>
            </a:r>
          </a:p>
          <a:p>
            <a:r>
              <a:rPr lang="en-US" dirty="0" smtClean="0"/>
              <a:t>atrociously</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Point of View</a:t>
            </a:r>
          </a:p>
          <a:p>
            <a:r>
              <a:rPr lang="en-US" dirty="0" smtClean="0"/>
              <a:t>How did Nadia feel about her trip to Florida? Did her feelings change throughout her visit? Explain.</a:t>
            </a:r>
          </a:p>
          <a:p>
            <a:r>
              <a:rPr lang="en-US" dirty="0" smtClean="0"/>
              <a:t>How are the turtles like Nadia? Explain using evidence from the story to support your thinking.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pp58-60</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refrained</a:t>
            </a:r>
          </a:p>
          <a:p>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Character Development</a:t>
            </a:r>
          </a:p>
          <a:p>
            <a:r>
              <a:rPr lang="en-US" dirty="0" smtClean="0"/>
              <a:t>Point of View</a:t>
            </a:r>
          </a:p>
          <a:p>
            <a:r>
              <a:rPr lang="en-US" dirty="0" smtClean="0"/>
              <a:t>How are all of the characters connected in the story?</a:t>
            </a:r>
          </a:p>
          <a:p>
            <a:r>
              <a:rPr lang="en-US" dirty="0" smtClean="0"/>
              <a:t>Research: What famous American women are associated with the following places in New York State and why are they important?</a:t>
            </a:r>
          </a:p>
          <a:p>
            <a:pPr lvl="1"/>
            <a:r>
              <a:rPr lang="en-US" dirty="0" smtClean="0"/>
              <a:t>Seneca Falls</a:t>
            </a:r>
          </a:p>
          <a:p>
            <a:pPr lvl="1"/>
            <a:r>
              <a:rPr lang="en-US" dirty="0" smtClean="0"/>
              <a:t>Homer</a:t>
            </a:r>
          </a:p>
          <a:p>
            <a:pPr lvl="1"/>
            <a:r>
              <a:rPr lang="en-US" dirty="0" smtClean="0"/>
              <a:t>Rochester</a:t>
            </a:r>
          </a:p>
          <a:p>
            <a:pPr lvl="1"/>
            <a:r>
              <a:rPr lang="en-US" dirty="0" smtClean="0"/>
              <a:t>Auburn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Ethan Explains the B and B Inn pp61-93</a:t>
            </a:r>
            <a:endParaRPr lang="en-US" dirty="0"/>
          </a:p>
        </p:txBody>
      </p:sp>
      <p:sp>
        <p:nvSpPr>
          <p:cNvPr id="3" name="Text Placeholder 2"/>
          <p:cNvSpPr>
            <a:spLocks noGrp="1"/>
          </p:cNvSpPr>
          <p:nvPr>
            <p:ph type="body" idx="2"/>
          </p:nvPr>
        </p:nvSpPr>
        <p:spPr>
          <a:xfrm>
            <a:off x="609600" y="1752600"/>
            <a:ext cx="1752600" cy="4343400"/>
          </a:xfrm>
        </p:spPr>
        <p:txBody>
          <a:bodyPr/>
          <a:lstStyle/>
          <a:p>
            <a:pPr algn="ctr"/>
            <a:r>
              <a:rPr lang="en-US" b="1" dirty="0" smtClean="0"/>
              <a:t>Vocabulary</a:t>
            </a:r>
          </a:p>
          <a:p>
            <a:r>
              <a:rPr lang="en-US" smtClean="0"/>
              <a:t>nonchalantly</a:t>
            </a:r>
            <a:endParaRPr lang="en-US" dirty="0" smtClean="0"/>
          </a:p>
          <a:p>
            <a:r>
              <a:rPr lang="en-US" smtClean="0"/>
              <a:t>suffragette</a:t>
            </a:r>
            <a:endParaRPr lang="en-US" dirty="0" smtClean="0"/>
          </a:p>
          <a:p>
            <a:r>
              <a:rPr lang="en-US" smtClean="0"/>
              <a:t>itinerant</a:t>
            </a:r>
            <a:endParaRPr lang="en-US" dirty="0" smtClean="0"/>
          </a:p>
          <a:p>
            <a:r>
              <a:rPr lang="en-US" smtClean="0"/>
              <a:t>trestle</a:t>
            </a:r>
            <a:endParaRPr lang="en-US" dirty="0" smtClean="0"/>
          </a:p>
          <a:p>
            <a:r>
              <a:rPr lang="en-US" smtClean="0"/>
              <a:t>paraplegic</a:t>
            </a:r>
            <a:endParaRPr lang="en-US" dirty="0" smtClean="0"/>
          </a:p>
          <a:p>
            <a:r>
              <a:rPr lang="en-US" smtClean="0"/>
              <a:t>protruding</a:t>
            </a:r>
            <a:endParaRPr lang="en-US" dirty="0" smtClean="0"/>
          </a:p>
          <a:p>
            <a:r>
              <a:rPr lang="en-US" dirty="0" smtClean="0"/>
              <a:t>chanteuse</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Point of View</a:t>
            </a:r>
          </a:p>
          <a:p>
            <a:r>
              <a:rPr lang="en-US" dirty="0" smtClean="0"/>
              <a:t>What did Ethan gain at </a:t>
            </a:r>
            <a:r>
              <a:rPr lang="en-US" dirty="0" err="1" smtClean="0"/>
              <a:t>Sillington</a:t>
            </a:r>
            <a:r>
              <a:rPr lang="en-US" dirty="0" smtClean="0"/>
              <a:t> House? What did he lose?</a:t>
            </a:r>
          </a:p>
          <a:p>
            <a:r>
              <a:rPr lang="en-US" dirty="0" smtClean="0"/>
              <a:t>If you could live one day of your life over again, what day would it be? And why?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pp94-98</a:t>
            </a:r>
            <a:endParaRPr lang="en-US" dirty="0"/>
          </a:p>
        </p:txBody>
      </p:sp>
      <p:sp>
        <p:nvSpPr>
          <p:cNvPr id="3" name="Text Placeholder 2"/>
          <p:cNvSpPr>
            <a:spLocks noGrp="1"/>
          </p:cNvSpPr>
          <p:nvPr>
            <p:ph type="body" idx="2"/>
          </p:nvPr>
        </p:nvSpPr>
        <p:spPr>
          <a:xfrm>
            <a:off x="609600" y="1752600"/>
            <a:ext cx="1752600" cy="4343400"/>
          </a:xfrm>
        </p:spPr>
        <p:txBody>
          <a:bodyPr/>
          <a:lstStyle/>
          <a:p>
            <a:pPr algn="ctr"/>
            <a:r>
              <a:rPr lang="en-US" b="1" dirty="0" smtClean="0"/>
              <a:t>Vocabulary</a:t>
            </a:r>
          </a:p>
          <a:p>
            <a:r>
              <a:rPr lang="en-US" smtClean="0"/>
              <a:t>spontaneous</a:t>
            </a:r>
            <a:endParaRPr lang="en-US" dirty="0" smtClean="0"/>
          </a:p>
          <a:p>
            <a:r>
              <a:rPr lang="en-US" smtClean="0"/>
              <a:t>suppressed</a:t>
            </a:r>
            <a:endParaRPr lang="en-US" dirty="0" smtClean="0"/>
          </a:p>
          <a:p>
            <a:r>
              <a:rPr lang="en-US" smtClean="0"/>
              <a:t>admonish</a:t>
            </a:r>
            <a:endParaRPr lang="en-US" dirty="0" smtClean="0"/>
          </a:p>
          <a:p>
            <a:r>
              <a:rPr lang="en-US" dirty="0" smtClean="0"/>
              <a:t>acronym</a:t>
            </a:r>
          </a:p>
          <a:p>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Character Development</a:t>
            </a:r>
          </a:p>
          <a:p>
            <a:r>
              <a:rPr lang="en-US" dirty="0" smtClean="0"/>
              <a:t>Point of View</a:t>
            </a:r>
          </a:p>
          <a:p>
            <a:r>
              <a:rPr lang="en-US" dirty="0" smtClean="0"/>
              <a:t>Why do you think the first part of chapter four mirrors what was said in the first part of chapter 3?</a:t>
            </a:r>
          </a:p>
          <a:p>
            <a:r>
              <a:rPr lang="en-US" dirty="0" smtClean="0"/>
              <a:t>How will The Souls help Mrs. </a:t>
            </a:r>
            <a:r>
              <a:rPr lang="en-US" dirty="0" err="1" smtClean="0"/>
              <a:t>Olinski</a:t>
            </a:r>
            <a:r>
              <a:rPr lang="en-US" dirty="0" smtClean="0"/>
              <a:t>?</a:t>
            </a:r>
          </a:p>
          <a:p>
            <a:r>
              <a:rPr lang="en-US" dirty="0" smtClean="0"/>
              <a:t>Give at least two examples of acronyms that have entered our language.</a:t>
            </a:r>
          </a:p>
          <a:p>
            <a:r>
              <a:rPr lang="en-US" dirty="0" smtClean="0"/>
              <a:t>Idioms:</a:t>
            </a:r>
          </a:p>
          <a:p>
            <a:pPr lvl="1"/>
            <a:r>
              <a:rPr lang="en-US" dirty="0" smtClean="0"/>
              <a:t>Stand on your own two feet</a:t>
            </a:r>
          </a:p>
          <a:p>
            <a:pPr lvl="1"/>
            <a:r>
              <a:rPr lang="en-US" dirty="0" smtClean="0"/>
              <a:t>You don’t have a leg to stand on</a:t>
            </a:r>
          </a:p>
          <a:p>
            <a:pPr lvl="1"/>
            <a:r>
              <a:rPr lang="en-US" dirty="0" smtClean="0"/>
              <a:t>Give her a lift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423</TotalTime>
  <Words>945</Words>
  <Application>Microsoft Office PowerPoint</Application>
  <PresentationFormat>On-screen Show (4:3)</PresentationFormat>
  <Paragraphs>183</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The View from SatuRDAY</vt:lpstr>
      <vt:lpstr>    E. L. Konigsburg</vt:lpstr>
      <vt:lpstr>Chapter 1 pp1-4</vt:lpstr>
      <vt:lpstr>Noah Writes a B &amp; B Letter pp5-20</vt:lpstr>
      <vt:lpstr>Chapter 2 pp21-24</vt:lpstr>
      <vt:lpstr>Nadia Tells of Turtle Love pp25-57</vt:lpstr>
      <vt:lpstr>Chapter 3 pp58-60</vt:lpstr>
      <vt:lpstr>Ethan Explains the B and B Inn pp61-93</vt:lpstr>
      <vt:lpstr>Chapter 4 pp94-98</vt:lpstr>
      <vt:lpstr>Julian Narrates When Ginger Played Annie’s Sandy pp99-118</vt:lpstr>
      <vt:lpstr>Chapter 5 pp119-125</vt:lpstr>
      <vt:lpstr>Chapter 6 pp126-131</vt:lpstr>
      <vt:lpstr>Chapter 7 pp132-138</vt:lpstr>
      <vt:lpstr>Chapter 8 pp139-145</vt:lpstr>
      <vt:lpstr>Chapter 9 pp146-149</vt:lpstr>
      <vt:lpstr>Chapter 10 pp150-154</vt:lpstr>
      <vt:lpstr>Chapter 11 pp155-159</vt:lpstr>
      <vt:lpstr>Chapter 12 pp160</vt:lpstr>
      <vt:lpstr>Novel Projects</vt:lpstr>
    </vt:vector>
  </TitlesOfParts>
  <Company>Temecula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View from Saturday</dc:title>
  <dc:creator>sconstantino</dc:creator>
  <cp:lastModifiedBy>sconstantino</cp:lastModifiedBy>
  <cp:revision>106</cp:revision>
  <dcterms:created xsi:type="dcterms:W3CDTF">2012-07-18T16:25:58Z</dcterms:created>
  <dcterms:modified xsi:type="dcterms:W3CDTF">2012-07-19T17:41:43Z</dcterms:modified>
</cp:coreProperties>
</file>