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D574D3-5732-449C-AC4D-37667AD73AB0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9D5554-92EE-4CC6-8CD6-1A79D652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vi-writer.com/" TargetMode="Externa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609600"/>
            <a:ext cx="4114800" cy="34290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Harrington" pitchFamily="82" charset="0"/>
              </a:rPr>
              <a:t>The True Confessions Of Charlotte Doyle</a:t>
            </a:r>
            <a:endParaRPr lang="en-US" cap="none" dirty="0">
              <a:latin typeface="Harringto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Harrington" pitchFamily="82" charset="0"/>
              </a:rPr>
              <a:t>Avi</a:t>
            </a:r>
            <a:endParaRPr lang="en-US" dirty="0">
              <a:latin typeface="Harrington" pitchFamily="82" charset="0"/>
            </a:endParaRPr>
          </a:p>
        </p:txBody>
      </p:sp>
      <p:pic>
        <p:nvPicPr>
          <p:cNvPr id="62466" name="Picture 2" descr="http://1.bp.blogspot.com/_9hJs2J1RW1Y/TPwoS1cr0xI/AAAAAAAAAMI/C7qzJvEI1ds/s1600/True+Confessions+of+Charlotte+Doyle%252C+The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733800" cy="555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7 pp60-65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eddied</a:t>
            </a:r>
          </a:p>
          <a:p>
            <a:r>
              <a:rPr lang="en-US" dirty="0" smtClean="0"/>
              <a:t>contorted</a:t>
            </a:r>
          </a:p>
          <a:p>
            <a:r>
              <a:rPr lang="en-US" dirty="0" smtClean="0"/>
              <a:t>emboldened</a:t>
            </a:r>
          </a:p>
          <a:p>
            <a:r>
              <a:rPr lang="en-US" dirty="0" smtClean="0"/>
              <a:t>submissive</a:t>
            </a:r>
          </a:p>
          <a:p>
            <a:r>
              <a:rPr lang="en-US" dirty="0" smtClean="0"/>
              <a:t>malicious</a:t>
            </a:r>
          </a:p>
          <a:p>
            <a:r>
              <a:rPr lang="en-US" dirty="0" smtClean="0"/>
              <a:t>fathom</a:t>
            </a:r>
          </a:p>
          <a:p>
            <a:r>
              <a:rPr lang="en-US" dirty="0" smtClean="0"/>
              <a:t>courting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Do you believe someone was warning Charlotte, someone was playing a trick on her, or it was her imagination regarding the candle and the head?</a:t>
            </a:r>
          </a:p>
          <a:p>
            <a:r>
              <a:rPr lang="en-US" dirty="0" smtClean="0"/>
              <a:t>What role do you think the dirk will play in the development of the plot? Explain.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8 pp66-75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2057400" cy="4876800"/>
          </a:xfrm>
        </p:spPr>
        <p:txBody>
          <a:bodyPr numCol="2">
            <a:normAutofit/>
          </a:bodyPr>
          <a:lstStyle/>
          <a:p>
            <a:pPr algn="ctr"/>
            <a:r>
              <a:rPr lang="en-US" sz="1400" b="1" dirty="0" smtClean="0"/>
              <a:t>Vocabulary</a:t>
            </a:r>
          </a:p>
          <a:p>
            <a:r>
              <a:rPr lang="en-US" sz="1400" dirty="0" smtClean="0"/>
              <a:t>tranquility</a:t>
            </a:r>
          </a:p>
          <a:p>
            <a:r>
              <a:rPr lang="en-US" sz="1400" dirty="0" smtClean="0"/>
              <a:t>prattled</a:t>
            </a:r>
          </a:p>
          <a:p>
            <a:r>
              <a:rPr lang="en-US" sz="1400" dirty="0" smtClean="0"/>
              <a:t>congenial</a:t>
            </a:r>
          </a:p>
          <a:p>
            <a:r>
              <a:rPr lang="en-US" sz="1400" dirty="0" smtClean="0"/>
              <a:t>yarn</a:t>
            </a:r>
          </a:p>
          <a:p>
            <a:r>
              <a:rPr lang="en-US" sz="1400" dirty="0" smtClean="0"/>
              <a:t>atolls</a:t>
            </a:r>
          </a:p>
          <a:p>
            <a:r>
              <a:rPr lang="en-US" sz="1400" dirty="0" smtClean="0"/>
              <a:t>reputed</a:t>
            </a:r>
          </a:p>
          <a:p>
            <a:r>
              <a:rPr lang="en-US" sz="1400" dirty="0" smtClean="0"/>
              <a:t>compel</a:t>
            </a:r>
          </a:p>
          <a:p>
            <a:r>
              <a:rPr lang="en-US" sz="1400" dirty="0" smtClean="0"/>
              <a:t>condone</a:t>
            </a:r>
          </a:p>
          <a:p>
            <a:r>
              <a:rPr lang="en-US" sz="1400" dirty="0" smtClean="0"/>
              <a:t>servility</a:t>
            </a:r>
          </a:p>
          <a:p>
            <a:r>
              <a:rPr lang="en-US" sz="1400" dirty="0" smtClean="0"/>
              <a:t>averted</a:t>
            </a:r>
          </a:p>
          <a:p>
            <a:endParaRPr lang="en-US" sz="1400" dirty="0" smtClean="0"/>
          </a:p>
          <a:p>
            <a:r>
              <a:rPr lang="en-US" sz="1400" dirty="0" smtClean="0"/>
              <a:t>festering</a:t>
            </a:r>
          </a:p>
          <a:p>
            <a:r>
              <a:rPr lang="en-US" sz="1400" dirty="0" smtClean="0"/>
              <a:t>malodorous</a:t>
            </a:r>
          </a:p>
          <a:p>
            <a:r>
              <a:rPr lang="en-US" sz="1400" dirty="0" smtClean="0"/>
              <a:t>doldrums</a:t>
            </a:r>
          </a:p>
          <a:p>
            <a:r>
              <a:rPr lang="en-US" sz="1400" dirty="0" smtClean="0"/>
              <a:t>adversity</a:t>
            </a:r>
          </a:p>
          <a:p>
            <a:r>
              <a:rPr lang="en-US" sz="1400" dirty="0" err="1" smtClean="0"/>
              <a:t>disembarka-tion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What do you think it would be like to live for a couple of weeks with only people of the opposite sex?</a:t>
            </a:r>
          </a:p>
          <a:p>
            <a:r>
              <a:rPr lang="en-US" dirty="0" smtClean="0"/>
              <a:t>How would you fill your time while onboard a ship for a month to two months?</a:t>
            </a:r>
          </a:p>
          <a:p>
            <a:r>
              <a:rPr lang="en-US" dirty="0" smtClean="0"/>
              <a:t>Do you think Charlotte’s allegiance is changing? Explain.</a:t>
            </a:r>
          </a:p>
          <a:p>
            <a:r>
              <a:rPr lang="en-US" dirty="0" smtClean="0"/>
              <a:t>To what </a:t>
            </a:r>
            <a:r>
              <a:rPr lang="en-US" i="1" dirty="0" smtClean="0"/>
              <a:t>storm</a:t>
            </a:r>
            <a:r>
              <a:rPr lang="en-US" dirty="0" smtClean="0"/>
              <a:t> do you think Charlotte alludes?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9 pp76-87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87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smtClean="0"/>
              <a:t>timidly</a:t>
            </a:r>
            <a:endParaRPr lang="en-US" dirty="0" smtClean="0"/>
          </a:p>
          <a:p>
            <a:r>
              <a:rPr lang="en-US" smtClean="0"/>
              <a:t>glowered</a:t>
            </a:r>
            <a:endParaRPr lang="en-US" dirty="0" smtClean="0"/>
          </a:p>
          <a:p>
            <a:r>
              <a:rPr lang="en-US" smtClean="0"/>
              <a:t>festooned</a:t>
            </a:r>
            <a:endParaRPr lang="en-US" dirty="0" smtClean="0"/>
          </a:p>
          <a:p>
            <a:r>
              <a:rPr lang="en-US" smtClean="0"/>
              <a:t>accosted</a:t>
            </a:r>
            <a:endParaRPr lang="en-US" dirty="0" smtClean="0"/>
          </a:p>
          <a:p>
            <a:r>
              <a:rPr lang="en-US" smtClean="0"/>
              <a:t>surmise</a:t>
            </a:r>
            <a:endParaRPr lang="en-US" dirty="0" smtClean="0"/>
          </a:p>
          <a:p>
            <a:r>
              <a:rPr lang="en-US" smtClean="0"/>
              <a:t>pinioned</a:t>
            </a:r>
            <a:endParaRPr lang="en-US" dirty="0" smtClean="0"/>
          </a:p>
          <a:p>
            <a:r>
              <a:rPr lang="en-US" smtClean="0"/>
              <a:t>blatant</a:t>
            </a:r>
            <a:endParaRPr lang="en-US" dirty="0" smtClean="0"/>
          </a:p>
          <a:p>
            <a:r>
              <a:rPr lang="en-US" smtClean="0"/>
              <a:t>scrutiny</a:t>
            </a:r>
            <a:endParaRPr lang="en-US" dirty="0" smtClean="0"/>
          </a:p>
          <a:p>
            <a:r>
              <a:rPr lang="en-US" smtClean="0"/>
              <a:t>agitation</a:t>
            </a:r>
            <a:endParaRPr lang="en-US" dirty="0" smtClean="0"/>
          </a:p>
          <a:p>
            <a:r>
              <a:rPr lang="en-US" smtClean="0"/>
              <a:t>distraught</a:t>
            </a:r>
            <a:endParaRPr lang="en-US" dirty="0" smtClean="0"/>
          </a:p>
          <a:p>
            <a:r>
              <a:rPr lang="en-US" dirty="0" smtClean="0"/>
              <a:t>mutiny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Do you think that Charlotte should have told Captain </a:t>
            </a:r>
            <a:r>
              <a:rPr lang="en-US" dirty="0" err="1" smtClean="0"/>
              <a:t>Jaggery</a:t>
            </a:r>
            <a:r>
              <a:rPr lang="en-US" dirty="0" smtClean="0"/>
              <a:t> what she discovered? Explain.</a:t>
            </a:r>
          </a:p>
          <a:p>
            <a:r>
              <a:rPr lang="en-US" dirty="0" smtClean="0"/>
              <a:t>Why would Ewing send Charlotte for a needle knowing he had a pistol in his chest?</a:t>
            </a:r>
          </a:p>
          <a:p>
            <a:r>
              <a:rPr lang="en-US" dirty="0" smtClean="0"/>
              <a:t>What do you think Captain </a:t>
            </a:r>
            <a:r>
              <a:rPr lang="en-US" dirty="0" err="1" smtClean="0"/>
              <a:t>Jaggery</a:t>
            </a:r>
            <a:r>
              <a:rPr lang="en-US" dirty="0" smtClean="0"/>
              <a:t> will do now? Explain.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10 pp88-95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adrift</a:t>
            </a:r>
          </a:p>
          <a:p>
            <a:r>
              <a:rPr lang="en-US" dirty="0" smtClean="0"/>
              <a:t>Unkempt</a:t>
            </a:r>
          </a:p>
          <a:p>
            <a:r>
              <a:rPr lang="en-US" dirty="0" smtClean="0"/>
              <a:t>Destitute</a:t>
            </a:r>
          </a:p>
          <a:p>
            <a:r>
              <a:rPr lang="en-US" dirty="0" smtClean="0"/>
              <a:t>Burly</a:t>
            </a:r>
          </a:p>
          <a:p>
            <a:r>
              <a:rPr lang="en-US" dirty="0" smtClean="0"/>
              <a:t>Ruffians</a:t>
            </a:r>
          </a:p>
          <a:p>
            <a:r>
              <a:rPr lang="en-US" dirty="0" smtClean="0"/>
              <a:t>Livid</a:t>
            </a:r>
          </a:p>
          <a:p>
            <a:r>
              <a:rPr lang="en-US" dirty="0" smtClean="0"/>
              <a:t>despicable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Why did Captain </a:t>
            </a:r>
            <a:r>
              <a:rPr lang="en-US" dirty="0" err="1" smtClean="0"/>
              <a:t>Jaggery</a:t>
            </a:r>
            <a:r>
              <a:rPr lang="en-US" dirty="0" smtClean="0"/>
              <a:t> choose Mr. Zachariah to punish? How will he punish him?</a:t>
            </a:r>
          </a:p>
          <a:p>
            <a:r>
              <a:rPr lang="en-US" dirty="0" smtClean="0"/>
              <a:t>How do you think Charlotte is feeling?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11 pp96-101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752600"/>
            <a:ext cx="1828800" cy="4343400"/>
          </a:xfrm>
        </p:spPr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contemptuously</a:t>
            </a:r>
          </a:p>
          <a:p>
            <a:r>
              <a:rPr lang="en-US" smtClean="0"/>
              <a:t>palpable</a:t>
            </a:r>
            <a:endParaRPr lang="en-US" dirty="0" smtClean="0"/>
          </a:p>
          <a:p>
            <a:r>
              <a:rPr lang="en-US" smtClean="0"/>
              <a:t>derision</a:t>
            </a:r>
            <a:endParaRPr lang="en-US" dirty="0" smtClean="0"/>
          </a:p>
          <a:p>
            <a:r>
              <a:rPr lang="en-US" dirty="0" smtClean="0"/>
              <a:t>gumption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What will happen to Charlotte now that she has whipped the captain in the face? Has she isolated herself from everyone on the ship?</a:t>
            </a:r>
          </a:p>
          <a:p>
            <a:r>
              <a:rPr lang="en-US" dirty="0" smtClean="0"/>
              <a:t>Why did the captain choose to beat Zachariah after Charlotte whipped him instead of punishing her?</a:t>
            </a:r>
          </a:p>
          <a:p>
            <a:r>
              <a:rPr lang="en-US" dirty="0" smtClean="0"/>
              <a:t>What will the crew do now?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12 pp102-112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953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convulsively</a:t>
            </a:r>
          </a:p>
          <a:p>
            <a:r>
              <a:rPr lang="en-US" smtClean="0"/>
              <a:t>ominous</a:t>
            </a:r>
            <a:endParaRPr lang="en-US" dirty="0" smtClean="0"/>
          </a:p>
          <a:p>
            <a:r>
              <a:rPr lang="en-US" smtClean="0"/>
              <a:t>implacable</a:t>
            </a:r>
            <a:endParaRPr lang="en-US" dirty="0" smtClean="0"/>
          </a:p>
          <a:p>
            <a:r>
              <a:rPr lang="en-US" smtClean="0"/>
              <a:t>supplication</a:t>
            </a:r>
            <a:endParaRPr lang="en-US" dirty="0" smtClean="0"/>
          </a:p>
          <a:p>
            <a:r>
              <a:rPr lang="en-US" smtClean="0"/>
              <a:t>appease</a:t>
            </a:r>
            <a:endParaRPr lang="en-US" dirty="0" smtClean="0"/>
          </a:p>
          <a:p>
            <a:r>
              <a:rPr lang="en-US" smtClean="0"/>
              <a:t>brusquely</a:t>
            </a:r>
            <a:endParaRPr lang="en-US" dirty="0" smtClean="0"/>
          </a:p>
          <a:p>
            <a:r>
              <a:rPr lang="en-US" smtClean="0"/>
              <a:t>impertinence</a:t>
            </a:r>
            <a:endParaRPr lang="en-US" dirty="0" smtClean="0"/>
          </a:p>
          <a:p>
            <a:r>
              <a:rPr lang="en-US" smtClean="0"/>
              <a:t>incredulous</a:t>
            </a:r>
            <a:endParaRPr lang="en-US" dirty="0" smtClean="0"/>
          </a:p>
          <a:p>
            <a:r>
              <a:rPr lang="en-US" smtClean="0"/>
              <a:t>heed</a:t>
            </a:r>
            <a:endParaRPr lang="en-US" dirty="0" smtClean="0"/>
          </a:p>
          <a:p>
            <a:r>
              <a:rPr lang="en-US" smtClean="0"/>
              <a:t>remorse</a:t>
            </a:r>
            <a:endParaRPr lang="en-US" dirty="0" smtClean="0"/>
          </a:p>
          <a:p>
            <a:r>
              <a:rPr lang="en-US" dirty="0" smtClean="0"/>
              <a:t>restitution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Write a eulogy for Zachariah.</a:t>
            </a:r>
          </a:p>
          <a:p>
            <a:r>
              <a:rPr lang="en-US" dirty="0" smtClean="0"/>
              <a:t>How will Charlotte make amends for her lack of judgment?</a:t>
            </a:r>
          </a:p>
          <a:p>
            <a:r>
              <a:rPr lang="en-US" dirty="0" smtClean="0"/>
              <a:t>Why does Part One end here? What will </a:t>
            </a:r>
            <a:r>
              <a:rPr lang="en-US" smtClean="0"/>
              <a:t>happen in Part Two?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13 pp115-125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87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begrudged</a:t>
            </a:r>
          </a:p>
          <a:p>
            <a:r>
              <a:rPr lang="en-US" dirty="0" smtClean="0"/>
              <a:t>stoutly</a:t>
            </a:r>
          </a:p>
          <a:p>
            <a:r>
              <a:rPr lang="en-US" dirty="0" smtClean="0"/>
              <a:t>caucus</a:t>
            </a:r>
          </a:p>
          <a:p>
            <a:r>
              <a:rPr lang="en-US" dirty="0" smtClean="0"/>
              <a:t>maim</a:t>
            </a:r>
          </a:p>
          <a:p>
            <a:r>
              <a:rPr lang="en-US" dirty="0" smtClean="0"/>
              <a:t>quailed</a:t>
            </a:r>
          </a:p>
          <a:p>
            <a:r>
              <a:rPr lang="en-US" dirty="0" smtClean="0"/>
              <a:t>audacity</a:t>
            </a:r>
          </a:p>
          <a:p>
            <a:r>
              <a:rPr lang="en-US" dirty="0" smtClean="0"/>
              <a:t>restitution</a:t>
            </a:r>
          </a:p>
          <a:p>
            <a:r>
              <a:rPr lang="en-US" dirty="0" smtClean="0"/>
              <a:t>gyrations</a:t>
            </a:r>
          </a:p>
          <a:p>
            <a:r>
              <a:rPr lang="en-US" dirty="0" smtClean="0"/>
              <a:t>metronome</a:t>
            </a:r>
          </a:p>
          <a:p>
            <a:r>
              <a:rPr lang="en-US" dirty="0" smtClean="0"/>
              <a:t>veritable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Why does Charlotte want to be a part of the crew?</a:t>
            </a:r>
          </a:p>
          <a:p>
            <a:r>
              <a:rPr lang="en-US" dirty="0" smtClean="0"/>
              <a:t>What will Captain </a:t>
            </a:r>
            <a:r>
              <a:rPr lang="en-US" dirty="0" err="1" smtClean="0"/>
              <a:t>Jaggery</a:t>
            </a:r>
            <a:r>
              <a:rPr lang="en-US" dirty="0" smtClean="0"/>
              <a:t> do now?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14 pp126-137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8768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smtClean="0"/>
              <a:t>raucous</a:t>
            </a:r>
            <a:endParaRPr lang="en-US" dirty="0" smtClean="0"/>
          </a:p>
          <a:p>
            <a:r>
              <a:rPr lang="en-US" smtClean="0"/>
              <a:t>atonement</a:t>
            </a:r>
            <a:endParaRPr lang="en-US" dirty="0" smtClean="0"/>
          </a:p>
          <a:p>
            <a:r>
              <a:rPr lang="en-US" smtClean="0"/>
              <a:t>rebuff</a:t>
            </a:r>
            <a:endParaRPr lang="en-US" dirty="0" smtClean="0"/>
          </a:p>
          <a:p>
            <a:r>
              <a:rPr lang="en-US" smtClean="0"/>
              <a:t>metamorphosed</a:t>
            </a:r>
            <a:endParaRPr lang="en-US" dirty="0" smtClean="0"/>
          </a:p>
          <a:p>
            <a:r>
              <a:rPr lang="en-US" smtClean="0"/>
              <a:t>brandished</a:t>
            </a:r>
            <a:endParaRPr lang="en-US" dirty="0" smtClean="0"/>
          </a:p>
          <a:p>
            <a:r>
              <a:rPr lang="en-US" smtClean="0"/>
              <a:t>fortnight</a:t>
            </a:r>
            <a:endParaRPr lang="en-US" dirty="0" smtClean="0"/>
          </a:p>
          <a:p>
            <a:r>
              <a:rPr lang="en-US" smtClean="0"/>
              <a:t>rebukes</a:t>
            </a:r>
            <a:endParaRPr lang="en-US" dirty="0" smtClean="0"/>
          </a:p>
          <a:p>
            <a:r>
              <a:rPr lang="en-US" smtClean="0"/>
              <a:t>acrid</a:t>
            </a:r>
            <a:endParaRPr lang="en-US" dirty="0" smtClean="0"/>
          </a:p>
          <a:p>
            <a:r>
              <a:rPr lang="en-US" smtClean="0"/>
              <a:t>rabid</a:t>
            </a:r>
            <a:endParaRPr lang="en-US" dirty="0" smtClean="0"/>
          </a:p>
          <a:p>
            <a:r>
              <a:rPr lang="en-US" smtClean="0"/>
              <a:t>contorted</a:t>
            </a:r>
            <a:endParaRPr lang="en-US" dirty="0" smtClean="0"/>
          </a:p>
          <a:p>
            <a:r>
              <a:rPr lang="en-US" dirty="0" smtClean="0"/>
              <a:t>despot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How has Captain </a:t>
            </a:r>
            <a:r>
              <a:rPr lang="en-US" dirty="0" err="1" smtClean="0"/>
              <a:t>Jaggery</a:t>
            </a:r>
            <a:r>
              <a:rPr lang="en-US" dirty="0" smtClean="0"/>
              <a:t> been treating </a:t>
            </a:r>
            <a:r>
              <a:rPr lang="en-US" i="1" dirty="0" smtClean="0"/>
              <a:t>Mister</a:t>
            </a:r>
            <a:r>
              <a:rPr lang="en-US" dirty="0" smtClean="0"/>
              <a:t> Doyle since she joined the crew?</a:t>
            </a:r>
          </a:p>
          <a:p>
            <a:r>
              <a:rPr lang="en-US" dirty="0" smtClean="0"/>
              <a:t>Do you think Charlotte’s father would approve of his daughter’s decision to join the crew?</a:t>
            </a:r>
          </a:p>
          <a:p>
            <a:r>
              <a:rPr lang="en-US" dirty="0" smtClean="0"/>
              <a:t>What motives does Captain </a:t>
            </a:r>
            <a:r>
              <a:rPr lang="en-US" dirty="0" err="1" smtClean="0"/>
              <a:t>Jaggery</a:t>
            </a:r>
            <a:r>
              <a:rPr lang="en-US" dirty="0" smtClean="0"/>
              <a:t> have for sailing through the hurricane? Do you think it is worth the risk?</a:t>
            </a:r>
          </a:p>
          <a:p>
            <a:r>
              <a:rPr lang="en-US" dirty="0" smtClean="0"/>
              <a:t>Do you think it was wise of Charlotte to yell at Captain </a:t>
            </a:r>
            <a:r>
              <a:rPr lang="en-US" dirty="0" err="1" smtClean="0"/>
              <a:t>Jaggery</a:t>
            </a:r>
            <a:r>
              <a:rPr lang="en-US" dirty="0" smtClean="0"/>
              <a:t> and spit at his boots?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15 pp138-148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2209800" cy="4953000"/>
          </a:xfrm>
        </p:spPr>
        <p:txBody>
          <a:bodyPr numCol="2">
            <a:normAutofit/>
          </a:bodyPr>
          <a:lstStyle/>
          <a:p>
            <a:r>
              <a:rPr lang="en-US" sz="1600" b="1" dirty="0" smtClean="0"/>
              <a:t>Vocabulary</a:t>
            </a:r>
          </a:p>
          <a:p>
            <a:r>
              <a:rPr lang="en-US" sz="1600" dirty="0" smtClean="0"/>
              <a:t>asunder</a:t>
            </a:r>
          </a:p>
          <a:p>
            <a:r>
              <a:rPr lang="en-US" sz="1600" dirty="0" smtClean="0"/>
              <a:t>concoct</a:t>
            </a:r>
          </a:p>
          <a:p>
            <a:r>
              <a:rPr lang="en-US" sz="1600" dirty="0" smtClean="0"/>
              <a:t>maelstrom</a:t>
            </a:r>
          </a:p>
          <a:p>
            <a:r>
              <a:rPr lang="en-US" sz="1600" dirty="0" smtClean="0"/>
              <a:t>ensuing</a:t>
            </a:r>
          </a:p>
          <a:p>
            <a:r>
              <a:rPr lang="en-US" sz="1600" dirty="0" smtClean="0"/>
              <a:t>impeding</a:t>
            </a:r>
          </a:p>
          <a:p>
            <a:r>
              <a:rPr lang="en-US" sz="1600" dirty="0" smtClean="0"/>
              <a:t>oblivion</a:t>
            </a:r>
          </a:p>
          <a:p>
            <a:r>
              <a:rPr lang="en-US" sz="1600" dirty="0" smtClean="0"/>
              <a:t>capsizing</a:t>
            </a:r>
          </a:p>
          <a:p>
            <a:r>
              <a:rPr lang="en-US" sz="1600" dirty="0" smtClean="0"/>
              <a:t>abated</a:t>
            </a:r>
          </a:p>
          <a:p>
            <a:r>
              <a:rPr lang="en-US" sz="1600" dirty="0" smtClean="0"/>
              <a:t>disheveled</a:t>
            </a:r>
          </a:p>
          <a:p>
            <a:endParaRPr lang="en-US" sz="1600" dirty="0" smtClean="0"/>
          </a:p>
          <a:p>
            <a:r>
              <a:rPr lang="en-US" sz="1600" dirty="0" smtClean="0"/>
              <a:t>ebbing</a:t>
            </a:r>
          </a:p>
          <a:p>
            <a:r>
              <a:rPr lang="en-US" sz="1600" dirty="0" smtClean="0"/>
              <a:t>demise</a:t>
            </a:r>
          </a:p>
          <a:p>
            <a:r>
              <a:rPr lang="en-US" sz="1600" dirty="0" smtClean="0"/>
              <a:t>equanimity</a:t>
            </a:r>
          </a:p>
          <a:p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Analyze the symbolism of the storm and its importance in relation to Charlotte’s situation and the development of the plot.</a:t>
            </a:r>
          </a:p>
          <a:p>
            <a:r>
              <a:rPr lang="en-US" dirty="0" smtClean="0"/>
              <a:t>Do you think it was Zachariah who saved Charlotte’s life?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16 pp149-155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blithely</a:t>
            </a:r>
          </a:p>
          <a:p>
            <a:r>
              <a:rPr lang="en-US" dirty="0" smtClean="0"/>
              <a:t>transpired</a:t>
            </a:r>
          </a:p>
          <a:p>
            <a:r>
              <a:rPr lang="en-US" dirty="0" smtClean="0"/>
              <a:t>fastidiousness</a:t>
            </a:r>
          </a:p>
          <a:p>
            <a:r>
              <a:rPr lang="en-US" dirty="0" smtClean="0"/>
              <a:t>tumultuous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Who do you think murder Mr. </a:t>
            </a:r>
            <a:r>
              <a:rPr lang="en-US" dirty="0" err="1" smtClean="0"/>
              <a:t>Hollybrass</a:t>
            </a:r>
            <a:r>
              <a:rPr lang="en-US" dirty="0" smtClean="0"/>
              <a:t>? Explain.</a:t>
            </a:r>
          </a:p>
          <a:p>
            <a:r>
              <a:rPr lang="en-US" dirty="0" smtClean="0"/>
              <a:t>Is Charlotte imagining things, or is Zachariah alive?</a:t>
            </a:r>
          </a:p>
          <a:p>
            <a:r>
              <a:rPr lang="en-US" dirty="0" smtClean="0"/>
              <a:t>What do you think will happen now?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Harrington" pitchFamily="82" charset="0"/>
              </a:rPr>
              <a:t>Avi</a:t>
            </a:r>
            <a:endParaRPr lang="en-US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arrington" pitchFamily="82" charset="0"/>
              </a:rPr>
              <a:t>Edward Irving </a:t>
            </a:r>
            <a:r>
              <a:rPr lang="en-US" dirty="0" err="1" smtClean="0">
                <a:latin typeface="Harrington" pitchFamily="82" charset="0"/>
              </a:rPr>
              <a:t>Wortis</a:t>
            </a:r>
            <a:endParaRPr lang="en-US" dirty="0">
              <a:latin typeface="Harrington" pitchFamily="82" charset="0"/>
            </a:endParaRPr>
          </a:p>
        </p:txBody>
      </p:sp>
      <p:pic>
        <p:nvPicPr>
          <p:cNvPr id="4" name="Picture 4" descr="http://www.yourlibrary.ws/childrens_webpage/childimages/avi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90800"/>
            <a:ext cx="2743200" cy="3524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17 pp156-165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perishing</a:t>
            </a:r>
          </a:p>
          <a:p>
            <a:r>
              <a:rPr lang="en-US" dirty="0" smtClean="0"/>
              <a:t>perplexity</a:t>
            </a:r>
          </a:p>
          <a:p>
            <a:r>
              <a:rPr lang="en-US" dirty="0" smtClean="0"/>
              <a:t>torrent</a:t>
            </a:r>
          </a:p>
          <a:p>
            <a:r>
              <a:rPr lang="en-US" dirty="0" smtClean="0"/>
              <a:t>commences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Has your opinion changed on who you think murdered Mr. </a:t>
            </a:r>
            <a:r>
              <a:rPr lang="en-US" dirty="0" err="1" smtClean="0"/>
              <a:t>Hollybrass</a:t>
            </a:r>
            <a:r>
              <a:rPr lang="en-US" dirty="0" smtClean="0"/>
              <a:t>? Explain.</a:t>
            </a:r>
          </a:p>
          <a:p>
            <a:r>
              <a:rPr lang="en-US" dirty="0" smtClean="0"/>
              <a:t>Do you think Zachariah will be able to bring Captain </a:t>
            </a:r>
            <a:r>
              <a:rPr lang="en-US" dirty="0" err="1" smtClean="0"/>
              <a:t>Jaggery</a:t>
            </a:r>
            <a:r>
              <a:rPr lang="en-US" dirty="0" smtClean="0"/>
              <a:t> to justice once the ship docks in Providence?</a:t>
            </a:r>
          </a:p>
          <a:p>
            <a:r>
              <a:rPr lang="en-US" dirty="0" smtClean="0"/>
              <a:t>You knew from the onset of the story that Charlotte would be convicted of murder. What do you think her punishment, if any, will be?</a:t>
            </a:r>
          </a:p>
          <a:p>
            <a:r>
              <a:rPr lang="en-US" dirty="0" smtClean="0"/>
              <a:t>Why does Captain </a:t>
            </a:r>
            <a:r>
              <a:rPr lang="en-US" dirty="0" err="1" smtClean="0"/>
              <a:t>Jaggery</a:t>
            </a:r>
            <a:r>
              <a:rPr lang="en-US" dirty="0" smtClean="0"/>
              <a:t> want Charlotte to have a trial by her peers?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18 pp166-178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portentously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Why did no one speak up on Charlotte’s behalf?</a:t>
            </a:r>
          </a:p>
          <a:p>
            <a:r>
              <a:rPr lang="en-US" dirty="0" smtClean="0"/>
              <a:t>Who is to blame for the sequence of events that have transpired?</a:t>
            </a:r>
          </a:p>
          <a:p>
            <a:r>
              <a:rPr lang="en-US" dirty="0" smtClean="0"/>
              <a:t>What will happen next?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19 pp179-187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copiously</a:t>
            </a:r>
          </a:p>
          <a:p>
            <a:r>
              <a:rPr lang="en-US" dirty="0" smtClean="0"/>
              <a:t>apparition</a:t>
            </a:r>
          </a:p>
          <a:p>
            <a:r>
              <a:rPr lang="en-US" dirty="0" smtClean="0"/>
              <a:t>ruefully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What will happen next?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20 pp188-196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ballast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Who betrayed Charlotte? Use evidence to support thinking.</a:t>
            </a:r>
          </a:p>
          <a:p>
            <a:r>
              <a:rPr lang="en-US" dirty="0" smtClean="0"/>
              <a:t>What will happen now?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21 pp197-205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STOP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at bottom of page 201!!! </a:t>
            </a:r>
            <a:r>
              <a:rPr lang="en-US" dirty="0" smtClean="0"/>
              <a:t>Which choice would you make? Explain. Which choice do you think Charlotte will choose?</a:t>
            </a:r>
          </a:p>
          <a:p>
            <a:r>
              <a:rPr lang="en-US" dirty="0" smtClean="0"/>
              <a:t>What will happen now that Captain </a:t>
            </a:r>
            <a:r>
              <a:rPr lang="en-US" dirty="0" err="1" smtClean="0"/>
              <a:t>Jaggery</a:t>
            </a:r>
            <a:r>
              <a:rPr lang="en-US" dirty="0" smtClean="0"/>
              <a:t> has vanished into the sea?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Two Chapter 22 pp206-221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64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undulating</a:t>
            </a:r>
          </a:p>
          <a:p>
            <a:r>
              <a:rPr lang="en-US" dirty="0" smtClean="0"/>
              <a:t>melancholia</a:t>
            </a:r>
          </a:p>
          <a:p>
            <a:r>
              <a:rPr lang="en-US" dirty="0" smtClean="0"/>
              <a:t>morosely</a:t>
            </a:r>
          </a:p>
          <a:p>
            <a:r>
              <a:rPr lang="en-US" dirty="0" smtClean="0"/>
              <a:t>chided</a:t>
            </a:r>
          </a:p>
          <a:p>
            <a:r>
              <a:rPr lang="en-US" dirty="0" smtClean="0"/>
              <a:t>edifying</a:t>
            </a:r>
          </a:p>
          <a:p>
            <a:r>
              <a:rPr lang="en-US" dirty="0" smtClean="0"/>
              <a:t>protestations</a:t>
            </a:r>
          </a:p>
          <a:p>
            <a:r>
              <a:rPr lang="en-US" dirty="0" smtClean="0"/>
              <a:t>balustrade</a:t>
            </a:r>
          </a:p>
          <a:p>
            <a:r>
              <a:rPr lang="en-US" dirty="0" smtClean="0"/>
              <a:t>reclamation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What did Charlotte discover upon returning home? How had her life changed?</a:t>
            </a:r>
          </a:p>
          <a:p>
            <a:r>
              <a:rPr lang="en-US" dirty="0" smtClean="0"/>
              <a:t>“A sailor. . . chooses the wind that takes the ship from safe port. . . but winds have a mind of their own.” Is Charlotte a sailor or a wind? Explain.</a:t>
            </a:r>
          </a:p>
          <a:p>
            <a:r>
              <a:rPr lang="en-US" dirty="0" smtClean="0"/>
              <a:t>Compare and contrast Captain </a:t>
            </a:r>
            <a:r>
              <a:rPr lang="en-US" dirty="0" err="1" smtClean="0"/>
              <a:t>Jaggery</a:t>
            </a:r>
            <a:r>
              <a:rPr lang="en-US" dirty="0" smtClean="0"/>
              <a:t> with Charlotte’s father, Mr. Doyle.</a:t>
            </a:r>
          </a:p>
          <a:p>
            <a:r>
              <a:rPr lang="en-US" dirty="0" smtClean="0"/>
              <a:t>What will her parents do in the morning when they discover that Charlotte is missing? </a:t>
            </a:r>
            <a:r>
              <a:rPr lang="en-US" smtClean="0"/>
              <a:t>Explain.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Novel Projects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Different ending based on one of the other choices that Captain </a:t>
            </a:r>
            <a:r>
              <a:rPr lang="en-US" dirty="0" err="1" smtClean="0"/>
              <a:t>Jaggery</a:t>
            </a:r>
            <a:r>
              <a:rPr lang="en-US" dirty="0" smtClean="0"/>
              <a:t> gave her following her verdict.</a:t>
            </a:r>
          </a:p>
          <a:p>
            <a:pPr lvl="1"/>
            <a:r>
              <a:rPr lang="en-US" dirty="0" smtClean="0"/>
              <a:t>New adventure on the Seahawk with Zachariah and the crew.</a:t>
            </a:r>
          </a:p>
          <a:p>
            <a:r>
              <a:rPr lang="en-US" dirty="0" smtClean="0"/>
              <a:t>Response to Literature</a:t>
            </a:r>
          </a:p>
          <a:p>
            <a:pPr lvl="1"/>
            <a:r>
              <a:rPr lang="en-US" dirty="0" smtClean="0"/>
              <a:t>Theme</a:t>
            </a:r>
          </a:p>
          <a:p>
            <a:r>
              <a:rPr lang="en-US" dirty="0" smtClean="0"/>
              <a:t>Persuasion</a:t>
            </a:r>
          </a:p>
          <a:p>
            <a:pPr lvl="1"/>
            <a:r>
              <a:rPr lang="en-US" dirty="0" smtClean="0"/>
              <a:t>Not to join crew</a:t>
            </a:r>
          </a:p>
          <a:p>
            <a:pPr lvl="1"/>
            <a:r>
              <a:rPr lang="en-US" dirty="0" smtClean="0"/>
              <a:t>To come home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An Important Warning pp1-3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idle</a:t>
            </a:r>
          </a:p>
          <a:p>
            <a:r>
              <a:rPr lang="en-US" dirty="0" smtClean="0"/>
              <a:t>transpired</a:t>
            </a:r>
          </a:p>
          <a:p>
            <a:r>
              <a:rPr lang="en-US" dirty="0" smtClean="0"/>
              <a:t>summoned</a:t>
            </a:r>
          </a:p>
          <a:p>
            <a:r>
              <a:rPr lang="en-US" dirty="0" smtClean="0"/>
              <a:t>ardent</a:t>
            </a:r>
          </a:p>
          <a:p>
            <a:r>
              <a:rPr lang="en-US" dirty="0" smtClean="0"/>
              <a:t>eminent</a:t>
            </a:r>
          </a:p>
          <a:p>
            <a:r>
              <a:rPr lang="en-US" dirty="0" smtClean="0"/>
              <a:t>lark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Why does the author choose to set the stage for the story by warning the reader?</a:t>
            </a:r>
          </a:p>
          <a:p>
            <a:r>
              <a:rPr lang="en-US" dirty="0" smtClean="0"/>
              <a:t>How do you think Charlotte ends up being accused and convicted of murder?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1 pp7-15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752600"/>
            <a:ext cx="2057400" cy="4876800"/>
          </a:xfrm>
        </p:spPr>
        <p:txBody>
          <a:bodyPr numCol="2">
            <a:normAutofit/>
          </a:bodyPr>
          <a:lstStyle/>
          <a:p>
            <a:pPr algn="ctr"/>
            <a:r>
              <a:rPr lang="en-US" sz="1400" b="1" dirty="0" smtClean="0"/>
              <a:t>Vocabulary</a:t>
            </a:r>
          </a:p>
          <a:p>
            <a:r>
              <a:rPr lang="en-US" sz="1400" dirty="0" smtClean="0"/>
              <a:t>delegated</a:t>
            </a:r>
          </a:p>
          <a:p>
            <a:r>
              <a:rPr lang="en-US" sz="1400" dirty="0" smtClean="0"/>
              <a:t>somber</a:t>
            </a:r>
          </a:p>
          <a:p>
            <a:r>
              <a:rPr lang="en-US" sz="1400" dirty="0" smtClean="0"/>
              <a:t>sallow</a:t>
            </a:r>
          </a:p>
          <a:p>
            <a:r>
              <a:rPr lang="en-US" sz="1400" dirty="0" smtClean="0"/>
              <a:t>porter</a:t>
            </a:r>
          </a:p>
          <a:p>
            <a:r>
              <a:rPr lang="en-US" sz="1400" dirty="0" smtClean="0"/>
              <a:t>agog</a:t>
            </a:r>
          </a:p>
          <a:p>
            <a:r>
              <a:rPr lang="en-US" sz="1400" dirty="0" smtClean="0"/>
              <a:t>menacing</a:t>
            </a:r>
          </a:p>
          <a:p>
            <a:r>
              <a:rPr lang="en-US" sz="1400" dirty="0" smtClean="0"/>
              <a:t>din</a:t>
            </a:r>
          </a:p>
          <a:p>
            <a:r>
              <a:rPr lang="en-US" sz="1400" dirty="0" smtClean="0"/>
              <a:t>quell</a:t>
            </a:r>
          </a:p>
          <a:p>
            <a:r>
              <a:rPr lang="en-US" sz="1400" dirty="0" smtClean="0"/>
              <a:t>decorum</a:t>
            </a:r>
          </a:p>
          <a:p>
            <a:r>
              <a:rPr lang="en-US" sz="1400" dirty="0" smtClean="0"/>
              <a:t>loathsome</a:t>
            </a:r>
          </a:p>
          <a:p>
            <a:r>
              <a:rPr lang="en-US" sz="1400" dirty="0" smtClean="0"/>
              <a:t>Indignation</a:t>
            </a:r>
          </a:p>
          <a:p>
            <a:r>
              <a:rPr lang="en-US" sz="1400" dirty="0" smtClean="0"/>
              <a:t>retorted</a:t>
            </a:r>
          </a:p>
          <a:p>
            <a:r>
              <a:rPr lang="en-US" sz="1400" dirty="0" smtClean="0"/>
              <a:t>disdainfully</a:t>
            </a:r>
          </a:p>
          <a:p>
            <a:r>
              <a:rPr lang="en-US" sz="1400" dirty="0" smtClean="0"/>
              <a:t>reticule</a:t>
            </a:r>
          </a:p>
          <a:p>
            <a:r>
              <a:rPr lang="en-US" sz="1400" dirty="0" smtClean="0"/>
              <a:t>waning</a:t>
            </a:r>
          </a:p>
          <a:p>
            <a:r>
              <a:rPr lang="en-US" sz="1400" dirty="0" smtClean="0"/>
              <a:t>unduly</a:t>
            </a:r>
          </a:p>
          <a:p>
            <a:r>
              <a:rPr lang="en-US" sz="1400" dirty="0" smtClean="0"/>
              <a:t>protruding</a:t>
            </a:r>
          </a:p>
          <a:p>
            <a:r>
              <a:rPr lang="en-US" sz="1400" dirty="0" smtClean="0"/>
              <a:t>avenging</a:t>
            </a:r>
          </a:p>
          <a:p>
            <a:r>
              <a:rPr lang="en-US" sz="1400" dirty="0" smtClean="0"/>
              <a:t>docile</a:t>
            </a:r>
          </a:p>
          <a:p>
            <a:r>
              <a:rPr lang="en-US" sz="1400" dirty="0" smtClean="0"/>
              <a:t>gesticulated</a:t>
            </a:r>
          </a:p>
          <a:p>
            <a:r>
              <a:rPr lang="en-US" sz="1400" dirty="0" smtClean="0"/>
              <a:t>amiss</a:t>
            </a: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As the reader, you already know that Charlotte will be accused and convicted of murder. Look for clues that foreshadow these events and keep a chart.</a:t>
            </a:r>
            <a:endParaRPr lang="en-US" dirty="0"/>
          </a:p>
          <a:p>
            <a:r>
              <a:rPr lang="en-US" dirty="0" smtClean="0"/>
              <a:t>Do you believe it is a wise decision for Charlotte to travel without a guardian on a ship full of males?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2 pp16-26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752600"/>
            <a:ext cx="2209800" cy="4876800"/>
          </a:xfrm>
        </p:spPr>
        <p:txBody>
          <a:bodyPr numCol="2">
            <a:normAutofit/>
          </a:bodyPr>
          <a:lstStyle/>
          <a:p>
            <a:pPr algn="ctr"/>
            <a:r>
              <a:rPr lang="en-US" sz="1600" b="1" dirty="0" smtClean="0"/>
              <a:t>Vocabulary</a:t>
            </a:r>
          </a:p>
          <a:p>
            <a:r>
              <a:rPr lang="en-US" sz="1600" dirty="0" smtClean="0"/>
              <a:t>intoned</a:t>
            </a:r>
          </a:p>
          <a:p>
            <a:r>
              <a:rPr lang="en-US" sz="1600" dirty="0" smtClean="0"/>
              <a:t>succumbing</a:t>
            </a:r>
          </a:p>
          <a:p>
            <a:r>
              <a:rPr lang="en-US" sz="1600" dirty="0" smtClean="0"/>
              <a:t>confining</a:t>
            </a:r>
          </a:p>
          <a:p>
            <a:r>
              <a:rPr lang="en-US" sz="1600" dirty="0" smtClean="0"/>
              <a:t>permeated</a:t>
            </a:r>
          </a:p>
          <a:p>
            <a:r>
              <a:rPr lang="en-US" sz="1600" dirty="0" smtClean="0"/>
              <a:t>decrepit</a:t>
            </a:r>
          </a:p>
          <a:p>
            <a:r>
              <a:rPr lang="en-US" sz="1600" dirty="0" smtClean="0"/>
              <a:t>resolve</a:t>
            </a:r>
          </a:p>
          <a:p>
            <a:r>
              <a:rPr lang="en-US" sz="1600" dirty="0" smtClean="0"/>
              <a:t>steadfastly</a:t>
            </a:r>
          </a:p>
          <a:p>
            <a:r>
              <a:rPr lang="en-US" sz="1600" dirty="0" smtClean="0"/>
              <a:t>vexation</a:t>
            </a:r>
          </a:p>
          <a:p>
            <a:r>
              <a:rPr lang="en-US" sz="1600" dirty="0" smtClean="0"/>
              <a:t>imp</a:t>
            </a:r>
          </a:p>
          <a:p>
            <a:endParaRPr lang="en-US" sz="1600" dirty="0" smtClean="0"/>
          </a:p>
          <a:p>
            <a:r>
              <a:rPr lang="en-US" sz="1600" dirty="0" smtClean="0"/>
              <a:t>doleful</a:t>
            </a:r>
          </a:p>
          <a:p>
            <a:r>
              <a:rPr lang="en-US" sz="1600" dirty="0" smtClean="0"/>
              <a:t>trepidation</a:t>
            </a:r>
          </a:p>
          <a:p>
            <a:r>
              <a:rPr lang="en-US" sz="1600" dirty="0" smtClean="0"/>
              <a:t>niche</a:t>
            </a:r>
          </a:p>
          <a:p>
            <a:r>
              <a:rPr lang="en-US" sz="1600" dirty="0" smtClean="0"/>
              <a:t>beset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Why does Zachariah want Charlotte to be his friend? Will she agree? Explain.</a:t>
            </a:r>
          </a:p>
          <a:p>
            <a:r>
              <a:rPr lang="en-US" dirty="0" smtClean="0"/>
              <a:t>What do you think the captain is plotting? Explain.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3 pp27-34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752600"/>
            <a:ext cx="2286000" cy="4876800"/>
          </a:xfrm>
        </p:spPr>
        <p:txBody>
          <a:bodyPr numCol="2">
            <a:normAutofit lnSpcReduction="10000"/>
          </a:bodyPr>
          <a:lstStyle/>
          <a:p>
            <a:pPr algn="ctr"/>
            <a:r>
              <a:rPr lang="en-US" sz="1600" b="1" dirty="0" smtClean="0"/>
              <a:t>Vocabulary</a:t>
            </a:r>
          </a:p>
          <a:p>
            <a:r>
              <a:rPr lang="en-US" sz="1600" dirty="0" smtClean="0"/>
              <a:t>chastened</a:t>
            </a:r>
          </a:p>
          <a:p>
            <a:r>
              <a:rPr lang="en-US" sz="1600" dirty="0" smtClean="0"/>
              <a:t>unrelenting</a:t>
            </a:r>
          </a:p>
          <a:p>
            <a:r>
              <a:rPr lang="en-US" sz="1600" dirty="0" smtClean="0"/>
              <a:t>perpetual</a:t>
            </a:r>
          </a:p>
          <a:p>
            <a:r>
              <a:rPr lang="en-US" sz="1600" dirty="0" smtClean="0"/>
              <a:t>obscure</a:t>
            </a:r>
          </a:p>
          <a:p>
            <a:r>
              <a:rPr lang="en-US" sz="1600" dirty="0" smtClean="0"/>
              <a:t>craggy</a:t>
            </a:r>
          </a:p>
          <a:p>
            <a:r>
              <a:rPr lang="en-US" sz="1600" dirty="0" smtClean="0"/>
              <a:t>sullenness</a:t>
            </a:r>
          </a:p>
          <a:p>
            <a:r>
              <a:rPr lang="en-US" sz="1600" dirty="0" smtClean="0"/>
              <a:t>countenance</a:t>
            </a:r>
          </a:p>
          <a:p>
            <a:r>
              <a:rPr lang="en-US" sz="1600" dirty="0" smtClean="0"/>
              <a:t>scornfully</a:t>
            </a:r>
          </a:p>
          <a:p>
            <a:r>
              <a:rPr lang="en-US" sz="1600" dirty="0" smtClean="0"/>
              <a:t>curtly</a:t>
            </a:r>
          </a:p>
          <a:p>
            <a:r>
              <a:rPr lang="en-US" sz="1600" dirty="0" smtClean="0"/>
              <a:t>contempt</a:t>
            </a:r>
          </a:p>
          <a:p>
            <a:endParaRPr lang="en-US" sz="1600" dirty="0" smtClean="0"/>
          </a:p>
          <a:p>
            <a:r>
              <a:rPr lang="en-US" sz="1600" dirty="0" smtClean="0"/>
              <a:t>sardonically</a:t>
            </a:r>
          </a:p>
          <a:p>
            <a:r>
              <a:rPr lang="en-US" sz="1600" dirty="0" smtClean="0"/>
              <a:t>unruly</a:t>
            </a:r>
          </a:p>
          <a:p>
            <a:r>
              <a:rPr lang="en-US" sz="1600" dirty="0" smtClean="0"/>
              <a:t>reprieve</a:t>
            </a:r>
          </a:p>
          <a:p>
            <a:r>
              <a:rPr lang="en-US" sz="1600" dirty="0" smtClean="0"/>
              <a:t>refinement</a:t>
            </a:r>
          </a:p>
          <a:p>
            <a:r>
              <a:rPr lang="en-US" sz="1600" dirty="0" smtClean="0"/>
              <a:t>salutation</a:t>
            </a:r>
          </a:p>
          <a:p>
            <a:r>
              <a:rPr lang="en-US" sz="1600" dirty="0" smtClean="0"/>
              <a:t>modest</a:t>
            </a:r>
          </a:p>
          <a:p>
            <a:r>
              <a:rPr lang="en-US" sz="1600" dirty="0" smtClean="0"/>
              <a:t>   beguiling</a:t>
            </a:r>
          </a:p>
          <a:p>
            <a:r>
              <a:rPr lang="en-US" sz="1600" dirty="0" smtClean="0"/>
              <a:t>pallor</a:t>
            </a:r>
          </a:p>
          <a:p>
            <a:r>
              <a:rPr lang="en-US" sz="1600" dirty="0" smtClean="0"/>
              <a:t>brandishing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Who would you choose to be friends with if you had to choose only one, Zachariah or Captain </a:t>
            </a:r>
            <a:r>
              <a:rPr lang="en-US" dirty="0" err="1" smtClean="0"/>
              <a:t>Jaggery</a:t>
            </a:r>
            <a:r>
              <a:rPr lang="en-US" dirty="0" smtClean="0"/>
              <a:t>? Explain.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4 pp35-41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ire</a:t>
            </a:r>
          </a:p>
          <a:p>
            <a:r>
              <a:rPr lang="en-US" dirty="0" smtClean="0"/>
              <a:t>appalled</a:t>
            </a:r>
          </a:p>
          <a:p>
            <a:r>
              <a:rPr lang="en-US" dirty="0" smtClean="0"/>
              <a:t>censure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What does Zachariah tell Charlotte the crew is planning? Why does he urge her to keep the dirk?</a:t>
            </a:r>
          </a:p>
          <a:p>
            <a:r>
              <a:rPr lang="en-US" dirty="0" smtClean="0"/>
              <a:t>Would you still respect Captain </a:t>
            </a:r>
            <a:r>
              <a:rPr lang="en-US" dirty="0" err="1" smtClean="0"/>
              <a:t>Jaggery</a:t>
            </a:r>
            <a:r>
              <a:rPr lang="en-US" dirty="0" smtClean="0"/>
              <a:t> knowing what he did to </a:t>
            </a:r>
            <a:r>
              <a:rPr lang="en-US" dirty="0" err="1" smtClean="0"/>
              <a:t>Cranick</a:t>
            </a:r>
            <a:r>
              <a:rPr lang="en-US" dirty="0" smtClean="0"/>
              <a:t>?</a:t>
            </a:r>
          </a:p>
          <a:p>
            <a:r>
              <a:rPr lang="en-US" dirty="0" smtClean="0"/>
              <a:t>Knowing what you do now, who do you think Charlotte murders? Explain.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5 pp42-51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953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Impertinence</a:t>
            </a:r>
          </a:p>
          <a:p>
            <a:r>
              <a:rPr lang="en-US" dirty="0" smtClean="0"/>
              <a:t>Slanderous</a:t>
            </a:r>
          </a:p>
          <a:p>
            <a:r>
              <a:rPr lang="en-US" dirty="0" smtClean="0"/>
              <a:t>Mortifying</a:t>
            </a:r>
          </a:p>
          <a:p>
            <a:r>
              <a:rPr lang="en-US" dirty="0" smtClean="0"/>
              <a:t>Acutely</a:t>
            </a:r>
          </a:p>
          <a:p>
            <a:r>
              <a:rPr lang="en-US" dirty="0" smtClean="0"/>
              <a:t>Complicity</a:t>
            </a:r>
          </a:p>
          <a:p>
            <a:r>
              <a:rPr lang="en-US" dirty="0" smtClean="0"/>
              <a:t>Promenade</a:t>
            </a:r>
          </a:p>
          <a:p>
            <a:r>
              <a:rPr lang="en-US" dirty="0" smtClean="0"/>
              <a:t>Earnestness</a:t>
            </a:r>
          </a:p>
          <a:p>
            <a:r>
              <a:rPr lang="en-US" dirty="0" smtClean="0"/>
              <a:t>Befriended</a:t>
            </a:r>
          </a:p>
          <a:p>
            <a:r>
              <a:rPr lang="en-US" dirty="0" smtClean="0"/>
              <a:t>Presumptuous</a:t>
            </a:r>
          </a:p>
          <a:p>
            <a:r>
              <a:rPr lang="en-US" dirty="0" smtClean="0"/>
              <a:t>Stinting</a:t>
            </a:r>
          </a:p>
          <a:p>
            <a:r>
              <a:rPr lang="en-US" dirty="0" smtClean="0"/>
              <a:t>punctilious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Compare and contrast Zachariah with Captain </a:t>
            </a:r>
            <a:r>
              <a:rPr lang="en-US" dirty="0" err="1" smtClean="0"/>
              <a:t>Jaggery</a:t>
            </a:r>
            <a:r>
              <a:rPr lang="en-US" dirty="0" smtClean="0"/>
              <a:t>. Keep an ongoing chart as you read. Who would you trust? </a:t>
            </a:r>
          </a:p>
          <a:p>
            <a:r>
              <a:rPr lang="en-US" dirty="0" smtClean="0"/>
              <a:t>Why doesn’t Charlotte truthfully tell Captain </a:t>
            </a:r>
            <a:r>
              <a:rPr lang="en-US" dirty="0" err="1" smtClean="0"/>
              <a:t>Jaggery</a:t>
            </a:r>
            <a:r>
              <a:rPr lang="en-US" dirty="0" smtClean="0"/>
              <a:t> who gave her the dirk?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Part One Chapter 6 pp52-59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r>
              <a:rPr lang="en-US" b="1" dirty="0" smtClean="0"/>
              <a:t>Vocabulary</a:t>
            </a:r>
          </a:p>
          <a:p>
            <a:r>
              <a:rPr lang="en-US" dirty="0" smtClean="0"/>
              <a:t>ascended</a:t>
            </a:r>
          </a:p>
          <a:p>
            <a:r>
              <a:rPr lang="en-US" dirty="0" smtClean="0"/>
              <a:t>litany</a:t>
            </a:r>
          </a:p>
          <a:p>
            <a:r>
              <a:rPr lang="en-US" dirty="0" smtClean="0"/>
              <a:t>dexterous</a:t>
            </a:r>
          </a:p>
          <a:p>
            <a:r>
              <a:rPr lang="en-US" dirty="0" smtClean="0"/>
              <a:t>clambered</a:t>
            </a:r>
          </a:p>
          <a:p>
            <a:r>
              <a:rPr lang="en-US" dirty="0" smtClean="0"/>
              <a:t>laconically</a:t>
            </a:r>
          </a:p>
          <a:p>
            <a:r>
              <a:rPr lang="en-US" dirty="0" smtClean="0"/>
              <a:t>bilge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 Development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Who do you think was watching Charlotte, and why did he blow out the candle?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461</TotalTime>
  <Words>1381</Words>
  <Application>Microsoft Macintosh PowerPoint</Application>
  <PresentationFormat>On-screen Show (4:3)</PresentationFormat>
  <Paragraphs>351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The True Confessions Of Charlotte Doyle</vt:lpstr>
      <vt:lpstr>Avi</vt:lpstr>
      <vt:lpstr>An Important Warning pp1-3</vt:lpstr>
      <vt:lpstr>Part One Chapter 1 pp7-15</vt:lpstr>
      <vt:lpstr>Part One Chapter 2 pp16-26</vt:lpstr>
      <vt:lpstr>Part One Chapter 3 pp27-34</vt:lpstr>
      <vt:lpstr>Part One Chapter 4 pp35-41</vt:lpstr>
      <vt:lpstr>Part One Chapter 5 pp42-51</vt:lpstr>
      <vt:lpstr>Part One Chapter 6 pp52-59</vt:lpstr>
      <vt:lpstr>Part One Chapter 7 pp60-65</vt:lpstr>
      <vt:lpstr>Part One Chapter 8 pp66-75</vt:lpstr>
      <vt:lpstr>Part One Chapter 9 pp76-87</vt:lpstr>
      <vt:lpstr>Part One Chapter 10 pp88-95</vt:lpstr>
      <vt:lpstr>Part One Chapter 11 pp96-101</vt:lpstr>
      <vt:lpstr>Part One Chapter 12 pp102-112</vt:lpstr>
      <vt:lpstr>Part Two Chapter 13 pp115-125</vt:lpstr>
      <vt:lpstr>Part Two Chapter 14 pp126-137</vt:lpstr>
      <vt:lpstr>Part Two Chapter 15 pp138-148</vt:lpstr>
      <vt:lpstr>Part Two Chapter 16 pp149-155</vt:lpstr>
      <vt:lpstr>Part Two Chapter 17 pp156-165</vt:lpstr>
      <vt:lpstr>Part Two Chapter 18 pp166-178</vt:lpstr>
      <vt:lpstr>Part Two Chapter 19 pp179-187</vt:lpstr>
      <vt:lpstr>Part Two Chapter 20 pp188-196</vt:lpstr>
      <vt:lpstr>Part Two Chapter 21 pp197-205</vt:lpstr>
      <vt:lpstr>Part Two Chapter 22 pp206-221</vt:lpstr>
      <vt:lpstr>Novel Projects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Confessions of Charlotte Doyle</dc:title>
  <dc:creator>sconstantino</dc:creator>
  <cp:lastModifiedBy>sharon constantino</cp:lastModifiedBy>
  <cp:revision>122</cp:revision>
  <dcterms:created xsi:type="dcterms:W3CDTF">2012-08-05T00:53:20Z</dcterms:created>
  <dcterms:modified xsi:type="dcterms:W3CDTF">2014-07-06T04:02:38Z</dcterms:modified>
</cp:coreProperties>
</file>