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1" r:id="rId3"/>
    <p:sldId id="303" r:id="rId4"/>
    <p:sldId id="322" r:id="rId5"/>
    <p:sldId id="277" r:id="rId6"/>
    <p:sldId id="257" r:id="rId7"/>
    <p:sldId id="280" r:id="rId8"/>
    <p:sldId id="258" r:id="rId9"/>
    <p:sldId id="278" r:id="rId10"/>
    <p:sldId id="281" r:id="rId11"/>
    <p:sldId id="259" r:id="rId12"/>
    <p:sldId id="282" r:id="rId13"/>
    <p:sldId id="260" r:id="rId14"/>
    <p:sldId id="283" r:id="rId15"/>
    <p:sldId id="261" r:id="rId16"/>
    <p:sldId id="279" r:id="rId17"/>
    <p:sldId id="262" r:id="rId18"/>
    <p:sldId id="284" r:id="rId19"/>
    <p:sldId id="263" r:id="rId20"/>
    <p:sldId id="285" r:id="rId21"/>
    <p:sldId id="264" r:id="rId22"/>
    <p:sldId id="286" r:id="rId23"/>
    <p:sldId id="265" r:id="rId24"/>
    <p:sldId id="287" r:id="rId25"/>
    <p:sldId id="266" r:id="rId26"/>
    <p:sldId id="288" r:id="rId27"/>
    <p:sldId id="267" r:id="rId28"/>
    <p:sldId id="289" r:id="rId29"/>
    <p:sldId id="268" r:id="rId30"/>
    <p:sldId id="290" r:id="rId31"/>
    <p:sldId id="269" r:id="rId32"/>
    <p:sldId id="291" r:id="rId33"/>
    <p:sldId id="270" r:id="rId34"/>
    <p:sldId id="292" r:id="rId35"/>
    <p:sldId id="271" r:id="rId36"/>
    <p:sldId id="293" r:id="rId37"/>
    <p:sldId id="272" r:id="rId38"/>
    <p:sldId id="294" r:id="rId39"/>
    <p:sldId id="273" r:id="rId40"/>
    <p:sldId id="295" r:id="rId41"/>
    <p:sldId id="274" r:id="rId42"/>
    <p:sldId id="296" r:id="rId43"/>
    <p:sldId id="275" r:id="rId44"/>
    <p:sldId id="297" r:id="rId45"/>
    <p:sldId id="276" r:id="rId46"/>
    <p:sldId id="298" r:id="rId47"/>
    <p:sldId id="299" r:id="rId48"/>
    <p:sldId id="314" r:id="rId49"/>
    <p:sldId id="311" r:id="rId50"/>
    <p:sldId id="300" r:id="rId51"/>
    <p:sldId id="312" r:id="rId52"/>
    <p:sldId id="301" r:id="rId53"/>
    <p:sldId id="313" r:id="rId54"/>
    <p:sldId id="306" r:id="rId55"/>
    <p:sldId id="304" r:id="rId56"/>
    <p:sldId id="302" r:id="rId57"/>
    <p:sldId id="315" r:id="rId58"/>
    <p:sldId id="310" r:id="rId59"/>
    <p:sldId id="316" r:id="rId60"/>
    <p:sldId id="317" r:id="rId61"/>
    <p:sldId id="318" r:id="rId62"/>
    <p:sldId id="309" r:id="rId63"/>
    <p:sldId id="305" r:id="rId64"/>
    <p:sldId id="319" r:id="rId65"/>
    <p:sldId id="308" r:id="rId66"/>
    <p:sldId id="320" r:id="rId67"/>
    <p:sldId id="307" r:id="rId68"/>
    <p:sldId id="323" r:id="rId69"/>
    <p:sldId id="332" r:id="rId70"/>
    <p:sldId id="324" r:id="rId71"/>
    <p:sldId id="325" r:id="rId72"/>
    <p:sldId id="326" r:id="rId73"/>
    <p:sldId id="327" r:id="rId74"/>
    <p:sldId id="328" r:id="rId75"/>
    <p:sldId id="329" r:id="rId76"/>
    <p:sldId id="330" r:id="rId77"/>
    <p:sldId id="331" r:id="rId78"/>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271" autoAdjust="0"/>
    <p:restoredTop sz="94660"/>
  </p:normalViewPr>
  <p:slideViewPr>
    <p:cSldViewPr>
      <p:cViewPr varScale="1">
        <p:scale>
          <a:sx n="75" d="100"/>
          <a:sy n="75" d="100"/>
        </p:scale>
        <p:origin x="-784"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presProps" Target="presProps.xml"/><Relationship Id="rId81" Type="http://schemas.openxmlformats.org/officeDocument/2006/relationships/viewProps" Target="viewProps.xml"/><Relationship Id="rId82" Type="http://schemas.openxmlformats.org/officeDocument/2006/relationships/theme" Target="theme/theme1.xml"/><Relationship Id="rId83"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printerSettings" Target="printerSettings/printerSettings1.bin"/><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8A8A6F30-A7AE-409C-AF9D-318C0F6066DA}"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394972DA-A938-45C7-8DBB-FD039EC218C8}"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38963" y="274638"/>
            <a:ext cx="1747837"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92275" y="274638"/>
            <a:ext cx="5094288"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2D145C6C-98DE-43F1-A35A-2BC02886FA0A}"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3EFC3069-078C-42F1-AACC-38DA1E342FAF}"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GB"/>
          </a:p>
        </p:txBody>
      </p:sp>
      <p:sp>
        <p:nvSpPr>
          <p:cNvPr id="5" name="Rectangle 4"/>
          <p:cNvSpPr>
            <a:spLocks noGrp="1" noChangeArrowheads="1"/>
          </p:cNvSpPr>
          <p:nvPr>
            <p:ph type="dt" sz="half" idx="11"/>
          </p:nvPr>
        </p:nvSpPr>
        <p:spPr/>
        <p:txBody>
          <a:bodyPr/>
          <a:lstStyle>
            <a:lvl1pPr>
              <a:defRPr/>
            </a:lvl1pPr>
          </a:lstStyle>
          <a:p>
            <a:pPr>
              <a:defRPr/>
            </a:pPr>
            <a:endParaRPr lang="en-GB"/>
          </a:p>
        </p:txBody>
      </p:sp>
      <p:sp>
        <p:nvSpPr>
          <p:cNvPr id="6" name="Rectangle 5"/>
          <p:cNvSpPr>
            <a:spLocks noGrp="1" noChangeArrowheads="1"/>
          </p:cNvSpPr>
          <p:nvPr>
            <p:ph type="ftr" sz="quarter" idx="12"/>
          </p:nvPr>
        </p:nvSpPr>
        <p:spPr/>
        <p:txBody>
          <a:bodyPr/>
          <a:lstStyle>
            <a:lvl1pPr>
              <a:defRPr/>
            </a:lvl1pPr>
          </a:lstStyle>
          <a:p>
            <a:pPr>
              <a:defRPr/>
            </a:pPr>
            <a:endParaRPr lang="en-GB"/>
          </a:p>
        </p:txBody>
      </p:sp>
      <p:sp>
        <p:nvSpPr>
          <p:cNvPr id="7" name="Rectangle 6"/>
          <p:cNvSpPr>
            <a:spLocks noGrp="1" noChangeArrowheads="1"/>
          </p:cNvSpPr>
          <p:nvPr>
            <p:ph type="sldNum" sz="quarter" idx="13"/>
          </p:nvPr>
        </p:nvSpPr>
        <p:spPr/>
        <p:txBody>
          <a:bodyPr/>
          <a:lstStyle>
            <a:lvl1pPr>
              <a:defRPr/>
            </a:lvl1pPr>
          </a:lstStyle>
          <a:p>
            <a:pPr>
              <a:defRPr/>
            </a:pPr>
            <a:fld id="{8FB5670D-08C0-42E4-B476-80C7EB3FD1E7}"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763713" y="1600200"/>
            <a:ext cx="33845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00663" y="1600200"/>
            <a:ext cx="338613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EE9E13C9-80E0-4CDB-A6B5-862476658DB3}"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GB"/>
          </a:p>
        </p:txBody>
      </p:sp>
      <p:sp>
        <p:nvSpPr>
          <p:cNvPr id="8" name="Rectangle 4"/>
          <p:cNvSpPr>
            <a:spLocks noGrp="1" noChangeArrowheads="1"/>
          </p:cNvSpPr>
          <p:nvPr>
            <p:ph type="dt" sz="half" idx="11"/>
          </p:nvPr>
        </p:nvSpPr>
        <p:spPr/>
        <p:txBody>
          <a:bodyPr/>
          <a:lstStyle>
            <a:lvl1pPr>
              <a:defRPr/>
            </a:lvl1pPr>
          </a:lstStyle>
          <a:p>
            <a:pPr>
              <a:defRPr/>
            </a:pPr>
            <a:endParaRPr lang="en-GB"/>
          </a:p>
        </p:txBody>
      </p:sp>
      <p:sp>
        <p:nvSpPr>
          <p:cNvPr id="9" name="Rectangle 5"/>
          <p:cNvSpPr>
            <a:spLocks noGrp="1" noChangeArrowheads="1"/>
          </p:cNvSpPr>
          <p:nvPr>
            <p:ph type="ftr" sz="quarter" idx="12"/>
          </p:nvPr>
        </p:nvSpPr>
        <p:spPr/>
        <p:txBody>
          <a:bodyPr/>
          <a:lstStyle>
            <a:lvl1pPr>
              <a:defRPr/>
            </a:lvl1pPr>
          </a:lstStyle>
          <a:p>
            <a:pPr>
              <a:defRPr/>
            </a:pPr>
            <a:endParaRPr lang="en-GB"/>
          </a:p>
        </p:txBody>
      </p:sp>
      <p:sp>
        <p:nvSpPr>
          <p:cNvPr id="10" name="Rectangle 6"/>
          <p:cNvSpPr>
            <a:spLocks noGrp="1" noChangeArrowheads="1"/>
          </p:cNvSpPr>
          <p:nvPr>
            <p:ph type="sldNum" sz="quarter" idx="13"/>
          </p:nvPr>
        </p:nvSpPr>
        <p:spPr/>
        <p:txBody>
          <a:bodyPr/>
          <a:lstStyle>
            <a:lvl1pPr>
              <a:defRPr/>
            </a:lvl1pPr>
          </a:lstStyle>
          <a:p>
            <a:pPr>
              <a:defRPr/>
            </a:pPr>
            <a:fld id="{4EFA49D6-6D8E-49C9-8BF8-A5FDF2B16AE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GB"/>
          </a:p>
        </p:txBody>
      </p:sp>
      <p:sp>
        <p:nvSpPr>
          <p:cNvPr id="4" name="Rectangle 4"/>
          <p:cNvSpPr>
            <a:spLocks noGrp="1" noChangeArrowheads="1"/>
          </p:cNvSpPr>
          <p:nvPr>
            <p:ph type="dt" sz="half" idx="11"/>
          </p:nvPr>
        </p:nvSpPr>
        <p:spPr/>
        <p:txBody>
          <a:bodyPr/>
          <a:lstStyle>
            <a:lvl1pPr>
              <a:defRPr/>
            </a:lvl1pPr>
          </a:lstStyle>
          <a:p>
            <a:pPr>
              <a:defRPr/>
            </a:pPr>
            <a:endParaRPr lang="en-GB"/>
          </a:p>
        </p:txBody>
      </p:sp>
      <p:sp>
        <p:nvSpPr>
          <p:cNvPr id="5" name="Rectangle 5"/>
          <p:cNvSpPr>
            <a:spLocks noGrp="1" noChangeArrowheads="1"/>
          </p:cNvSpPr>
          <p:nvPr>
            <p:ph type="ftr" sz="quarter" idx="12"/>
          </p:nvPr>
        </p:nvSpPr>
        <p:spPr/>
        <p:txBody>
          <a:bodyPr/>
          <a:lstStyle>
            <a:lvl1pPr>
              <a:defRPr/>
            </a:lvl1pPr>
          </a:lstStyle>
          <a:p>
            <a:pPr>
              <a:defRPr/>
            </a:pPr>
            <a:endParaRPr lang="en-GB"/>
          </a:p>
        </p:txBody>
      </p:sp>
      <p:sp>
        <p:nvSpPr>
          <p:cNvPr id="6" name="Rectangle 6"/>
          <p:cNvSpPr>
            <a:spLocks noGrp="1" noChangeArrowheads="1"/>
          </p:cNvSpPr>
          <p:nvPr>
            <p:ph type="sldNum" sz="quarter" idx="13"/>
          </p:nvPr>
        </p:nvSpPr>
        <p:spPr/>
        <p:txBody>
          <a:bodyPr/>
          <a:lstStyle>
            <a:lvl1pPr>
              <a:defRPr/>
            </a:lvl1pPr>
          </a:lstStyle>
          <a:p>
            <a:pPr>
              <a:defRPr/>
            </a:pPr>
            <a:fld id="{818A2B21-CF93-4985-90AA-E15C547ECDAE}"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GB"/>
          </a:p>
        </p:txBody>
      </p:sp>
      <p:sp>
        <p:nvSpPr>
          <p:cNvPr id="3" name="Rectangle 4"/>
          <p:cNvSpPr>
            <a:spLocks noGrp="1" noChangeArrowheads="1"/>
          </p:cNvSpPr>
          <p:nvPr>
            <p:ph type="dt" sz="half" idx="11"/>
          </p:nvPr>
        </p:nvSpPr>
        <p:spPr/>
        <p:txBody>
          <a:bodyPr/>
          <a:lstStyle>
            <a:lvl1pPr>
              <a:defRPr/>
            </a:lvl1pPr>
          </a:lstStyle>
          <a:p>
            <a:pPr>
              <a:defRPr/>
            </a:pPr>
            <a:endParaRPr lang="en-GB"/>
          </a:p>
        </p:txBody>
      </p:sp>
      <p:sp>
        <p:nvSpPr>
          <p:cNvPr id="4" name="Rectangle 5"/>
          <p:cNvSpPr>
            <a:spLocks noGrp="1" noChangeArrowheads="1"/>
          </p:cNvSpPr>
          <p:nvPr>
            <p:ph type="ftr" sz="quarter" idx="12"/>
          </p:nvPr>
        </p:nvSpPr>
        <p:spPr/>
        <p:txBody>
          <a:bodyPr/>
          <a:lstStyle>
            <a:lvl1pPr>
              <a:defRPr/>
            </a:lvl1pPr>
          </a:lstStyle>
          <a:p>
            <a:pPr>
              <a:defRPr/>
            </a:pPr>
            <a:endParaRPr lang="en-GB"/>
          </a:p>
        </p:txBody>
      </p:sp>
      <p:sp>
        <p:nvSpPr>
          <p:cNvPr id="5" name="Rectangle 6"/>
          <p:cNvSpPr>
            <a:spLocks noGrp="1" noChangeArrowheads="1"/>
          </p:cNvSpPr>
          <p:nvPr>
            <p:ph type="sldNum" sz="quarter" idx="13"/>
          </p:nvPr>
        </p:nvSpPr>
        <p:spPr/>
        <p:txBody>
          <a:bodyPr/>
          <a:lstStyle>
            <a:lvl1pPr>
              <a:defRPr/>
            </a:lvl1pPr>
          </a:lstStyle>
          <a:p>
            <a:pPr>
              <a:defRPr/>
            </a:pPr>
            <a:fld id="{05D42269-817C-4BEB-9920-BC33983A5FED}"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99C233B2-0330-4D20-B695-44EB1F64477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GB"/>
          </a:p>
        </p:txBody>
      </p:sp>
      <p:sp>
        <p:nvSpPr>
          <p:cNvPr id="6" name="Rectangle 4"/>
          <p:cNvSpPr>
            <a:spLocks noGrp="1" noChangeArrowheads="1"/>
          </p:cNvSpPr>
          <p:nvPr>
            <p:ph type="dt" sz="half" idx="11"/>
          </p:nvPr>
        </p:nvSpPr>
        <p:spPr/>
        <p:txBody>
          <a:bodyPr/>
          <a:lstStyle>
            <a:lvl1pPr>
              <a:defRPr/>
            </a:lvl1pPr>
          </a:lstStyle>
          <a:p>
            <a:pPr>
              <a:defRPr/>
            </a:pPr>
            <a:endParaRPr lang="en-GB"/>
          </a:p>
        </p:txBody>
      </p:sp>
      <p:sp>
        <p:nvSpPr>
          <p:cNvPr id="7" name="Rectangle 5"/>
          <p:cNvSpPr>
            <a:spLocks noGrp="1" noChangeArrowheads="1"/>
          </p:cNvSpPr>
          <p:nvPr>
            <p:ph type="ftr" sz="quarter" idx="12"/>
          </p:nvPr>
        </p:nvSpPr>
        <p:spPr/>
        <p:txBody>
          <a:bodyPr/>
          <a:lstStyle>
            <a:lvl1pPr>
              <a:defRPr/>
            </a:lvl1pPr>
          </a:lstStyle>
          <a:p>
            <a:pPr>
              <a:defRPr/>
            </a:pPr>
            <a:endParaRPr lang="en-GB"/>
          </a:p>
        </p:txBody>
      </p:sp>
      <p:sp>
        <p:nvSpPr>
          <p:cNvPr id="8" name="Rectangle 6"/>
          <p:cNvSpPr>
            <a:spLocks noGrp="1" noChangeArrowheads="1"/>
          </p:cNvSpPr>
          <p:nvPr>
            <p:ph type="sldNum" sz="quarter" idx="13"/>
          </p:nvPr>
        </p:nvSpPr>
        <p:spPr/>
        <p:txBody>
          <a:bodyPr/>
          <a:lstStyle>
            <a:lvl1pPr>
              <a:defRPr/>
            </a:lvl1pPr>
          </a:lstStyle>
          <a:p>
            <a:pPr>
              <a:defRPr/>
            </a:pPr>
            <a:fld id="{622CE04C-C38E-4D25-A85F-C336260C4965}"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1"/>
          <p:cNvPicPr>
            <a:picLocks noChangeAspect="1" noChangeArrowheads="1"/>
          </p:cNvPicPr>
          <p:nvPr/>
        </p:nvPicPr>
        <p:blipFill>
          <a:blip r:embed="rId13"/>
          <a:srcRect/>
          <a:stretch>
            <a:fillRect/>
          </a:stretch>
        </p:blipFill>
        <p:spPr bwMode="auto">
          <a:xfrm>
            <a:off x="0" y="-26988"/>
            <a:ext cx="9144000" cy="68849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92275" y="274638"/>
            <a:ext cx="69945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1028" name="Rectangle 3"/>
          <p:cNvSpPr>
            <a:spLocks noGrp="1" noChangeArrowheads="1"/>
          </p:cNvSpPr>
          <p:nvPr>
            <p:ph type="body" idx="1"/>
          </p:nvPr>
        </p:nvSpPr>
        <p:spPr bwMode="auto">
          <a:xfrm>
            <a:off x="1763713" y="1600200"/>
            <a:ext cx="6923087"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2" name="Rectangle 4"/>
          <p:cNvSpPr>
            <a:spLocks noGrp="1" noChangeArrowheads="1"/>
          </p:cNvSpPr>
          <p:nvPr>
            <p:ph type="dt" sz="half" idx="2"/>
          </p:nvPr>
        </p:nvSpPr>
        <p:spPr bwMode="auto">
          <a:xfrm>
            <a:off x="1763713" y="6245225"/>
            <a:ext cx="216058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3" name="Rectangle 4"/>
          <p:cNvSpPr>
            <a:spLocks noGrp="1" noChangeArrowheads="1"/>
          </p:cNvSpPr>
          <p:nvPr>
            <p:ph type="dt" sz="half" idx="2"/>
          </p:nvPr>
        </p:nvSpPr>
        <p:spPr bwMode="auto">
          <a:xfrm>
            <a:off x="1763713" y="6245225"/>
            <a:ext cx="2160587" cy="4762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GB"/>
          </a:p>
        </p:txBody>
      </p:sp>
      <p:sp>
        <p:nvSpPr>
          <p:cNvPr id="1029" name="Rectangle 5"/>
          <p:cNvSpPr>
            <a:spLocks noGrp="1" noChangeArrowheads="1"/>
          </p:cNvSpPr>
          <p:nvPr>
            <p:ph type="ftr" sz="quarter" idx="3"/>
          </p:nvPr>
        </p:nvSpPr>
        <p:spPr bwMode="auto">
          <a:xfrm>
            <a:off x="4140200" y="6245225"/>
            <a:ext cx="3240088"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GB"/>
          </a:p>
        </p:txBody>
      </p:sp>
      <p:sp>
        <p:nvSpPr>
          <p:cNvPr id="1030" name="Rectangle 6"/>
          <p:cNvSpPr>
            <a:spLocks noGrp="1" noChangeArrowheads="1"/>
          </p:cNvSpPr>
          <p:nvPr>
            <p:ph type="sldNum" sz="quarter" idx="4"/>
          </p:nvPr>
        </p:nvSpPr>
        <p:spPr bwMode="auto">
          <a:xfrm>
            <a:off x="7596188" y="6245225"/>
            <a:ext cx="10906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A89B850-B461-4B6A-9FAE-A5A7AE6C23DD}"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Arial" charset="0"/>
        </a:defRPr>
      </a:lvl2pPr>
      <a:lvl3pPr algn="ctr" rtl="0" eaLnBrk="1" fontAlgn="base" hangingPunct="1">
        <a:spcBef>
          <a:spcPct val="0"/>
        </a:spcBef>
        <a:spcAft>
          <a:spcPct val="0"/>
        </a:spcAft>
        <a:defRPr sz="4000">
          <a:solidFill>
            <a:schemeClr val="tx2"/>
          </a:solidFill>
          <a:latin typeface="Arial" charset="0"/>
        </a:defRPr>
      </a:lvl3pPr>
      <a:lvl4pPr algn="ctr" rtl="0" eaLnBrk="1" fontAlgn="base" hangingPunct="1">
        <a:spcBef>
          <a:spcPct val="0"/>
        </a:spcBef>
        <a:spcAft>
          <a:spcPct val="0"/>
        </a:spcAft>
        <a:defRPr sz="4000">
          <a:solidFill>
            <a:schemeClr val="tx2"/>
          </a:solidFill>
          <a:latin typeface="Arial" charset="0"/>
        </a:defRPr>
      </a:lvl4pPr>
      <a:lvl5pPr algn="ctr" rtl="0" eaLnBrk="1" fontAlgn="base" hangingPunct="1">
        <a:spcBef>
          <a:spcPct val="0"/>
        </a:spcBef>
        <a:spcAft>
          <a:spcPct val="0"/>
        </a:spcAft>
        <a:defRPr sz="4000">
          <a:solidFill>
            <a:schemeClr val="tx2"/>
          </a:solidFill>
          <a:latin typeface="Arial" charset="0"/>
        </a:defRPr>
      </a:lvl5pPr>
      <a:lvl6pPr marL="457200" algn="ctr" rtl="0" eaLnBrk="1" fontAlgn="base" hangingPunct="1">
        <a:spcBef>
          <a:spcPct val="0"/>
        </a:spcBef>
        <a:spcAft>
          <a:spcPct val="0"/>
        </a:spcAft>
        <a:defRPr sz="4000">
          <a:solidFill>
            <a:schemeClr val="tx2"/>
          </a:solidFill>
          <a:latin typeface="Arial" charset="0"/>
        </a:defRPr>
      </a:lvl6pPr>
      <a:lvl7pPr marL="914400" algn="ctr" rtl="0" eaLnBrk="1" fontAlgn="base" hangingPunct="1">
        <a:spcBef>
          <a:spcPct val="0"/>
        </a:spcBef>
        <a:spcAft>
          <a:spcPct val="0"/>
        </a:spcAft>
        <a:defRPr sz="4000">
          <a:solidFill>
            <a:schemeClr val="tx2"/>
          </a:solidFill>
          <a:latin typeface="Arial" charset="0"/>
        </a:defRPr>
      </a:lvl7pPr>
      <a:lvl8pPr marL="1371600" algn="ctr" rtl="0" eaLnBrk="1" fontAlgn="base" hangingPunct="1">
        <a:spcBef>
          <a:spcPct val="0"/>
        </a:spcBef>
        <a:spcAft>
          <a:spcPct val="0"/>
        </a:spcAft>
        <a:defRPr sz="4000">
          <a:solidFill>
            <a:schemeClr val="tx2"/>
          </a:solidFill>
          <a:latin typeface="Arial" charset="0"/>
        </a:defRPr>
      </a:lvl8pPr>
      <a:lvl9pPr marL="1828800" algn="ctr" rtl="0" eaLnBrk="1" fontAlgn="base" hangingPunct="1">
        <a:spcBef>
          <a:spcPct val="0"/>
        </a:spcBef>
        <a:spcAft>
          <a:spcPct val="0"/>
        </a:spcAft>
        <a:defRPr sz="40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2.scholastic.com/browse/contributor.jsp?id=1591" TargetMode="Externa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doldrums.ppt"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6"/>
          <p:cNvSpPr>
            <a:spLocks noGrp="1" noChangeArrowheads="1"/>
          </p:cNvSpPr>
          <p:nvPr>
            <p:ph type="title" idx="4294967295"/>
          </p:nvPr>
        </p:nvSpPr>
        <p:spPr/>
        <p:txBody>
          <a:bodyPr/>
          <a:lstStyle/>
          <a:p>
            <a:r>
              <a:rPr lang="en-US" b="1" smtClean="0"/>
              <a:t>Norton Juster</a:t>
            </a:r>
          </a:p>
        </p:txBody>
      </p:sp>
      <p:pic>
        <p:nvPicPr>
          <p:cNvPr id="13314" name="Picture 8" descr="phantomtollbooth"/>
          <p:cNvPicPr>
            <a:picLocks noChangeAspect="1" noChangeArrowheads="1"/>
          </p:cNvPicPr>
          <p:nvPr/>
        </p:nvPicPr>
        <p:blipFill>
          <a:blip r:embed="rId2"/>
          <a:srcRect/>
          <a:stretch>
            <a:fillRect/>
          </a:stretch>
        </p:blipFill>
        <p:spPr bwMode="auto">
          <a:xfrm>
            <a:off x="2484438" y="1412875"/>
            <a:ext cx="5543550" cy="50387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idx="4294967295"/>
          </p:nvPr>
        </p:nvSpPr>
        <p:spPr/>
        <p:txBody>
          <a:bodyPr/>
          <a:lstStyle/>
          <a:p>
            <a:r>
              <a:rPr lang="en-US" b="1" smtClean="0"/>
              <a:t>Word Play: Chapter 2</a:t>
            </a:r>
          </a:p>
        </p:txBody>
      </p:sp>
      <p:sp>
        <p:nvSpPr>
          <p:cNvPr id="22530" name="Rectangle 3"/>
          <p:cNvSpPr>
            <a:spLocks noGrp="1" noChangeArrowheads="1"/>
          </p:cNvSpPr>
          <p:nvPr>
            <p:ph type="body" idx="4294967295"/>
          </p:nvPr>
        </p:nvSpPr>
        <p:spPr/>
        <p:txBody>
          <a:bodyPr/>
          <a:lstStyle/>
          <a:p>
            <a:pPr>
              <a:lnSpc>
                <a:spcPct val="80000"/>
              </a:lnSpc>
            </a:pPr>
            <a:r>
              <a:rPr lang="en-US" sz="1800" smtClean="0"/>
              <a:t>Beyond expectation</a:t>
            </a:r>
          </a:p>
          <a:p>
            <a:pPr>
              <a:lnSpc>
                <a:spcPct val="80000"/>
              </a:lnSpc>
            </a:pPr>
            <a:r>
              <a:rPr lang="en-US" sz="1800" smtClean="0"/>
              <a:t>Whether/weather</a:t>
            </a:r>
          </a:p>
          <a:p>
            <a:pPr>
              <a:lnSpc>
                <a:spcPct val="80000"/>
              </a:lnSpc>
            </a:pPr>
            <a:r>
              <a:rPr lang="en-US" sz="1800" smtClean="0"/>
              <a:t>Which(ever) way the wind is blowing</a:t>
            </a:r>
          </a:p>
          <a:p>
            <a:pPr>
              <a:lnSpc>
                <a:spcPct val="80000"/>
              </a:lnSpc>
            </a:pPr>
            <a:r>
              <a:rPr lang="en-US" sz="1800" smtClean="0"/>
              <a:t>Find my way</a:t>
            </a:r>
          </a:p>
          <a:p>
            <a:pPr>
              <a:lnSpc>
                <a:spcPct val="80000"/>
              </a:lnSpc>
            </a:pPr>
            <a:r>
              <a:rPr lang="en-US" sz="1800" smtClean="0"/>
              <a:t>Raining on me</a:t>
            </a:r>
          </a:p>
          <a:p>
            <a:pPr>
              <a:lnSpc>
                <a:spcPct val="80000"/>
              </a:lnSpc>
            </a:pPr>
            <a:r>
              <a:rPr lang="en-US" sz="1800" smtClean="0"/>
              <a:t>Fork in the road</a:t>
            </a:r>
          </a:p>
          <a:p>
            <a:pPr>
              <a:lnSpc>
                <a:spcPct val="80000"/>
              </a:lnSpc>
            </a:pPr>
            <a:r>
              <a:rPr lang="en-US" sz="1800" smtClean="0"/>
              <a:t>Air hung heavily</a:t>
            </a:r>
          </a:p>
          <a:p>
            <a:pPr>
              <a:lnSpc>
                <a:spcPct val="80000"/>
              </a:lnSpc>
            </a:pPr>
            <a:r>
              <a:rPr lang="en-US" sz="1800" smtClean="0"/>
              <a:t>Bide our time</a:t>
            </a:r>
          </a:p>
          <a:p>
            <a:pPr>
              <a:lnSpc>
                <a:spcPct val="80000"/>
              </a:lnSpc>
            </a:pPr>
            <a:r>
              <a:rPr lang="en-US" sz="1800" smtClean="0"/>
              <a:t>Put off for tomorrow what we could have done today</a:t>
            </a:r>
          </a:p>
          <a:p>
            <a:pPr>
              <a:lnSpc>
                <a:spcPct val="80000"/>
              </a:lnSpc>
            </a:pPr>
            <a:r>
              <a:rPr lang="en-US" sz="1800" smtClean="0"/>
              <a:t>Sniffing around</a:t>
            </a:r>
          </a:p>
          <a:p>
            <a:pPr>
              <a:lnSpc>
                <a:spcPct val="80000"/>
              </a:lnSpc>
            </a:pPr>
            <a:r>
              <a:rPr lang="en-US" sz="1800" smtClean="0"/>
              <a:t>Watchdog</a:t>
            </a:r>
          </a:p>
          <a:p>
            <a:pPr>
              <a:lnSpc>
                <a:spcPct val="80000"/>
              </a:lnSpc>
            </a:pPr>
            <a:r>
              <a:rPr lang="en-US" sz="1800" smtClean="0"/>
              <a:t>Killing time</a:t>
            </a:r>
          </a:p>
          <a:p>
            <a:pPr>
              <a:lnSpc>
                <a:spcPct val="80000"/>
              </a:lnSpc>
            </a:pPr>
            <a:r>
              <a:rPr lang="en-US" sz="1800" smtClean="0"/>
              <a:t>Wheels began to turn</a:t>
            </a:r>
          </a:p>
          <a:p>
            <a:pPr>
              <a:lnSpc>
                <a:spcPct val="80000"/>
              </a:lnSpc>
            </a:pPr>
            <a:r>
              <a:rPr lang="en-US" sz="1800" smtClean="0"/>
              <a:t>Synonyms for think</a:t>
            </a:r>
          </a:p>
          <a:p>
            <a:pPr>
              <a:lnSpc>
                <a:spcPct val="80000"/>
              </a:lnSpc>
            </a:pPr>
            <a:r>
              <a:rPr lang="en-US" sz="1800" smtClean="0"/>
              <a:t>Synonyms for dawdle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sz="3600" b="1" smtClean="0"/>
              <a:t>Chapter 3:  Welcome to Dictionopolis   pp32-44</a:t>
            </a:r>
          </a:p>
        </p:txBody>
      </p:sp>
      <p:sp>
        <p:nvSpPr>
          <p:cNvPr id="23554" name="Rectangle 3"/>
          <p:cNvSpPr>
            <a:spLocks noGrp="1" noChangeArrowheads="1"/>
          </p:cNvSpPr>
          <p:nvPr>
            <p:ph type="body" idx="1"/>
          </p:nvPr>
        </p:nvSpPr>
        <p:spPr/>
        <p:txBody>
          <a:bodyPr/>
          <a:lstStyle/>
          <a:p>
            <a:pPr>
              <a:lnSpc>
                <a:spcPct val="80000"/>
              </a:lnSpc>
            </a:pPr>
            <a:r>
              <a:rPr lang="en-US" sz="2800" smtClean="0"/>
              <a:t>Vocabulary:  gruff 32, interjected 33, overwrought 33, disrepute 34, perilously 34, unabridged 38, reticence 43, connotation vs. denotation 40</a:t>
            </a:r>
          </a:p>
          <a:p>
            <a:pPr>
              <a:lnSpc>
                <a:spcPct val="80000"/>
              </a:lnSpc>
            </a:pPr>
            <a:r>
              <a:rPr lang="en-US" sz="2800" smtClean="0"/>
              <a:t>Response:</a:t>
            </a:r>
          </a:p>
          <a:p>
            <a:pPr lvl="1">
              <a:lnSpc>
                <a:spcPct val="80000"/>
              </a:lnSpc>
            </a:pPr>
            <a:r>
              <a:rPr lang="en-US" sz="2400" smtClean="0"/>
              <a:t>Explain what the following quote means: “. . . you must pick your words very carefully and be sure to say just what you intend to say. . .”  Use specific examples to prove your point.</a:t>
            </a:r>
          </a:p>
          <a:p>
            <a:pPr lvl="1">
              <a:lnSpc>
                <a:spcPct val="80000"/>
              </a:lnSpc>
            </a:pPr>
            <a:r>
              <a:rPr lang="en-US" sz="2400" smtClean="0"/>
              <a:t>What was the wisest thing that Milo heard all day in Dictionopolis?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p:txBody>
          <a:bodyPr/>
          <a:lstStyle/>
          <a:p>
            <a:r>
              <a:rPr lang="en-US" b="1" smtClean="0"/>
              <a:t>Word Play: Chapter 3</a:t>
            </a:r>
          </a:p>
        </p:txBody>
      </p:sp>
      <p:sp>
        <p:nvSpPr>
          <p:cNvPr id="24578" name="Rectangle 3"/>
          <p:cNvSpPr>
            <a:spLocks noGrp="1" noChangeArrowheads="1"/>
          </p:cNvSpPr>
          <p:nvPr>
            <p:ph type="body" idx="4294967295"/>
          </p:nvPr>
        </p:nvSpPr>
        <p:spPr/>
        <p:txBody>
          <a:bodyPr/>
          <a:lstStyle/>
          <a:p>
            <a:r>
              <a:rPr lang="en-US" smtClean="0"/>
              <a:t>Hit a bump in the road</a:t>
            </a:r>
          </a:p>
          <a:p>
            <a:r>
              <a:rPr lang="en-US" smtClean="0"/>
              <a:t>Time marches on</a:t>
            </a:r>
          </a:p>
          <a:p>
            <a:r>
              <a:rPr lang="en-US" smtClean="0"/>
              <a:t>Time waits for no man</a:t>
            </a:r>
          </a:p>
          <a:p>
            <a:r>
              <a:rPr lang="en-US" smtClean="0"/>
              <a:t>Money doesn’t grow on trees</a:t>
            </a:r>
          </a:p>
          <a:p>
            <a:r>
              <a:rPr lang="en-US" smtClean="0"/>
              <a:t>Suffixes: cence, sense</a:t>
            </a:r>
          </a:p>
          <a:p>
            <a:r>
              <a:rPr lang="en-US" smtClean="0"/>
              <a:t>(Got) nothing but time</a:t>
            </a:r>
          </a:p>
          <a:p>
            <a:r>
              <a:rPr lang="en-US" smtClean="0"/>
              <a:t>Easy as falling off a log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z="3600" b="1" smtClean="0"/>
              <a:t>Chapter 4:  Confusion in the Market Place pp45-56</a:t>
            </a:r>
          </a:p>
        </p:txBody>
      </p:sp>
      <p:sp>
        <p:nvSpPr>
          <p:cNvPr id="25602" name="Rectangle 3"/>
          <p:cNvSpPr>
            <a:spLocks noGrp="1" noChangeArrowheads="1"/>
          </p:cNvSpPr>
          <p:nvPr>
            <p:ph type="body" idx="1"/>
          </p:nvPr>
        </p:nvSpPr>
        <p:spPr/>
        <p:txBody>
          <a:bodyPr/>
          <a:lstStyle/>
          <a:p>
            <a:pPr>
              <a:lnSpc>
                <a:spcPct val="80000"/>
              </a:lnSpc>
            </a:pPr>
            <a:r>
              <a:rPr lang="en-US" sz="2800" smtClean="0"/>
              <a:t>Vocabulary:  tumult 45, quagmire 47, flabbergast 47, balderdash 53, disdain 53, humbug 53, slavish 54, menaced 56, bunting 56</a:t>
            </a:r>
          </a:p>
          <a:p>
            <a:pPr>
              <a:lnSpc>
                <a:spcPct val="80000"/>
              </a:lnSpc>
            </a:pPr>
            <a:r>
              <a:rPr lang="en-US" sz="2800" smtClean="0"/>
              <a:t>Response:</a:t>
            </a:r>
          </a:p>
          <a:p>
            <a:pPr lvl="1">
              <a:lnSpc>
                <a:spcPct val="80000"/>
              </a:lnSpc>
            </a:pPr>
            <a:r>
              <a:rPr lang="en-US" sz="2400" smtClean="0"/>
              <a:t>How do you think letters would taste. Select a letter (one not used as an example in the story) and use sensory language to describe how it tastes.</a:t>
            </a:r>
          </a:p>
          <a:p>
            <a:pPr lvl="1">
              <a:lnSpc>
                <a:spcPct val="80000"/>
              </a:lnSpc>
            </a:pPr>
            <a:r>
              <a:rPr lang="en-US" sz="2400" smtClean="0"/>
              <a:t>What is the significance of the two new characters that you are introduced to in this chapter, Spelling Bee and Humbug?  Explain thoroughly.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idx="4294967295"/>
          </p:nvPr>
        </p:nvSpPr>
        <p:spPr/>
        <p:txBody>
          <a:bodyPr/>
          <a:lstStyle/>
          <a:p>
            <a:r>
              <a:rPr lang="en-US" b="1" smtClean="0"/>
              <a:t>Word Play: Chapter 4</a:t>
            </a:r>
          </a:p>
        </p:txBody>
      </p:sp>
      <p:sp>
        <p:nvSpPr>
          <p:cNvPr id="26626" name="Rectangle 3"/>
          <p:cNvSpPr>
            <a:spLocks noGrp="1" noChangeArrowheads="1"/>
          </p:cNvSpPr>
          <p:nvPr>
            <p:ph type="body" idx="4294967295"/>
          </p:nvPr>
        </p:nvSpPr>
        <p:spPr/>
        <p:txBody>
          <a:bodyPr/>
          <a:lstStyle/>
          <a:p>
            <a:r>
              <a:rPr lang="en-US" smtClean="0"/>
              <a:t>Happy-go-lucky</a:t>
            </a:r>
          </a:p>
          <a:p>
            <a:r>
              <a:rPr lang="en-US" smtClean="0"/>
              <a:t>Minding my own business</a:t>
            </a:r>
          </a:p>
          <a:p>
            <a:r>
              <a:rPr lang="en-US" smtClean="0"/>
              <a:t>Bee in your bonnet</a:t>
            </a:r>
          </a:p>
          <a:p>
            <a:r>
              <a:rPr lang="en-US" smtClean="0"/>
              <a:t>Sound the alarm</a:t>
            </a:r>
          </a:p>
          <a:p>
            <a:r>
              <a:rPr lang="en-US" smtClean="0"/>
              <a:t>Upsetting the applecart</a:t>
            </a:r>
          </a:p>
          <a:p>
            <a:r>
              <a:rPr lang="en-US" smtClean="0"/>
              <a:t>Wreaking havoc</a:t>
            </a:r>
          </a:p>
          <a:p>
            <a:r>
              <a:rPr lang="en-US" smtClean="0"/>
              <a:t>Mincing words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600" b="1" smtClean="0"/>
              <a:t>Chapter 5: Short Shrift pp58-70</a:t>
            </a:r>
          </a:p>
        </p:txBody>
      </p:sp>
      <p:sp>
        <p:nvSpPr>
          <p:cNvPr id="27650" name="Rectangle 3"/>
          <p:cNvSpPr>
            <a:spLocks noGrp="1" noChangeArrowheads="1"/>
          </p:cNvSpPr>
          <p:nvPr>
            <p:ph type="body" idx="1"/>
          </p:nvPr>
        </p:nvSpPr>
        <p:spPr/>
        <p:txBody>
          <a:bodyPr/>
          <a:lstStyle/>
          <a:p>
            <a:pPr>
              <a:lnSpc>
                <a:spcPct val="90000"/>
              </a:lnSpc>
            </a:pPr>
            <a:r>
              <a:rPr lang="en-US" sz="2400" dirty="0" smtClean="0"/>
              <a:t>Vocabulary</a:t>
            </a:r>
            <a:r>
              <a:rPr lang="en-US" sz="2400" smtClean="0"/>
              <a:t>:  </a:t>
            </a:r>
            <a:r>
              <a:rPr lang="en-US" sz="2400" smtClean="0"/>
              <a:t> short shrift </a:t>
            </a:r>
            <a:r>
              <a:rPr lang="en-US" sz="2400" dirty="0" smtClean="0"/>
              <a:t>58, striding 59, scarcely 59, sowing 62, commendable 65, macabre 67, miserly 67, disconsolate 68</a:t>
            </a:r>
          </a:p>
          <a:p>
            <a:pPr>
              <a:lnSpc>
                <a:spcPct val="90000"/>
              </a:lnSpc>
            </a:pPr>
            <a:r>
              <a:rPr lang="en-US" sz="2400" dirty="0" smtClean="0"/>
              <a:t>Response:</a:t>
            </a:r>
          </a:p>
          <a:p>
            <a:pPr lvl="1">
              <a:lnSpc>
                <a:spcPct val="90000"/>
              </a:lnSpc>
            </a:pPr>
            <a:r>
              <a:rPr lang="en-US" sz="2000" dirty="0" smtClean="0"/>
              <a:t>Do you agree with the </a:t>
            </a:r>
            <a:r>
              <a:rPr lang="en-US" sz="2000" dirty="0" err="1" smtClean="0"/>
              <a:t>Which’s</a:t>
            </a:r>
            <a:r>
              <a:rPr lang="en-US" sz="2000" dirty="0" smtClean="0"/>
              <a:t> statement,   “. . . while it is wrong to use too few (words), it is often far worse to use too many,”? Explain.</a:t>
            </a:r>
          </a:p>
          <a:p>
            <a:pPr lvl="1">
              <a:lnSpc>
                <a:spcPct val="90000"/>
              </a:lnSpc>
            </a:pPr>
            <a:r>
              <a:rPr lang="en-US" sz="2000" dirty="0" smtClean="0"/>
              <a:t>What does Milo say he will do if he ever gets out of prison?  Why does he say this?</a:t>
            </a:r>
          </a:p>
          <a:p>
            <a:pPr lvl="1">
              <a:lnSpc>
                <a:spcPct val="90000"/>
              </a:lnSpc>
            </a:pPr>
            <a:r>
              <a:rPr lang="en-US" sz="2000" dirty="0" smtClean="0"/>
              <a:t>Why do you think the words Rhyme and Reason are capitalized?</a:t>
            </a:r>
          </a:p>
          <a:p>
            <a:pPr lvl="1">
              <a:lnSpc>
                <a:spcPct val="90000"/>
              </a:lnSpc>
            </a:pPr>
            <a:r>
              <a:rPr lang="en-US" sz="2000" dirty="0" smtClean="0"/>
              <a:t>What is the message of this chapter?   Use evidence from the chapter to support your thinking.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idx="4294967295"/>
          </p:nvPr>
        </p:nvSpPr>
        <p:spPr/>
        <p:txBody>
          <a:bodyPr/>
          <a:lstStyle/>
          <a:p>
            <a:r>
              <a:rPr lang="en-US" b="1" smtClean="0"/>
              <a:t>Word Play: Chapter 5</a:t>
            </a:r>
          </a:p>
        </p:txBody>
      </p:sp>
      <p:sp>
        <p:nvSpPr>
          <p:cNvPr id="28674" name="Rectangle 3"/>
          <p:cNvSpPr>
            <a:spLocks noGrp="1" noChangeArrowheads="1"/>
          </p:cNvSpPr>
          <p:nvPr>
            <p:ph type="body" idx="4294967295"/>
          </p:nvPr>
        </p:nvSpPr>
        <p:spPr/>
        <p:txBody>
          <a:bodyPr/>
          <a:lstStyle/>
          <a:p>
            <a:pPr>
              <a:lnSpc>
                <a:spcPct val="80000"/>
              </a:lnSpc>
            </a:pPr>
            <a:r>
              <a:rPr lang="en-US" sz="1800" smtClean="0"/>
              <a:t>Get to the bottom of this</a:t>
            </a:r>
          </a:p>
          <a:p>
            <a:pPr>
              <a:lnSpc>
                <a:spcPct val="80000"/>
              </a:lnSpc>
            </a:pPr>
            <a:r>
              <a:rPr lang="en-US" sz="1800" smtClean="0"/>
              <a:t>Minding my own business</a:t>
            </a:r>
          </a:p>
          <a:p>
            <a:pPr>
              <a:lnSpc>
                <a:spcPct val="80000"/>
              </a:lnSpc>
            </a:pPr>
            <a:r>
              <a:rPr lang="en-US" sz="1800" smtClean="0"/>
              <a:t>Upsetting the applecart</a:t>
            </a:r>
          </a:p>
          <a:p>
            <a:pPr>
              <a:lnSpc>
                <a:spcPct val="80000"/>
              </a:lnSpc>
            </a:pPr>
            <a:r>
              <a:rPr lang="en-US" sz="1800" smtClean="0"/>
              <a:t>Wreaking havoc</a:t>
            </a:r>
          </a:p>
          <a:p>
            <a:pPr>
              <a:lnSpc>
                <a:spcPct val="80000"/>
              </a:lnSpc>
            </a:pPr>
            <a:r>
              <a:rPr lang="en-US" sz="1800" smtClean="0"/>
              <a:t>Mincing words</a:t>
            </a:r>
          </a:p>
          <a:p>
            <a:pPr>
              <a:lnSpc>
                <a:spcPct val="80000"/>
              </a:lnSpc>
            </a:pPr>
            <a:r>
              <a:rPr lang="en-US" sz="1800" smtClean="0"/>
              <a:t>Sentence</a:t>
            </a:r>
          </a:p>
          <a:p>
            <a:pPr>
              <a:lnSpc>
                <a:spcPct val="80000"/>
              </a:lnSpc>
            </a:pPr>
            <a:r>
              <a:rPr lang="en-US" sz="1800" smtClean="0"/>
              <a:t>Keep your chin up</a:t>
            </a:r>
          </a:p>
          <a:p>
            <a:pPr>
              <a:lnSpc>
                <a:spcPct val="80000"/>
              </a:lnSpc>
            </a:pPr>
            <a:r>
              <a:rPr lang="en-US" sz="1800" smtClean="0"/>
              <a:t>Like the smell of wet blankets</a:t>
            </a:r>
          </a:p>
          <a:p>
            <a:pPr>
              <a:lnSpc>
                <a:spcPct val="80000"/>
              </a:lnSpc>
            </a:pPr>
            <a:r>
              <a:rPr lang="en-US" sz="1800" smtClean="0"/>
              <a:t>Cell/sell</a:t>
            </a:r>
          </a:p>
          <a:p>
            <a:pPr>
              <a:lnSpc>
                <a:spcPct val="80000"/>
              </a:lnSpc>
            </a:pPr>
            <a:r>
              <a:rPr lang="en-US" sz="1800" smtClean="0"/>
              <a:t>Witch/which</a:t>
            </a:r>
          </a:p>
          <a:p>
            <a:pPr>
              <a:lnSpc>
                <a:spcPct val="80000"/>
              </a:lnSpc>
            </a:pPr>
            <a:r>
              <a:rPr lang="en-US" sz="1800" smtClean="0"/>
              <a:t>Brevity is the soul of wit</a:t>
            </a:r>
          </a:p>
          <a:p>
            <a:pPr>
              <a:lnSpc>
                <a:spcPct val="80000"/>
              </a:lnSpc>
            </a:pPr>
            <a:r>
              <a:rPr lang="en-US" sz="1800" smtClean="0"/>
              <a:t>An ill chosen word is the fool’s messenger</a:t>
            </a:r>
          </a:p>
          <a:p>
            <a:pPr>
              <a:lnSpc>
                <a:spcPct val="80000"/>
              </a:lnSpc>
            </a:pPr>
            <a:r>
              <a:rPr lang="en-US" sz="1800" smtClean="0"/>
              <a:t>Speak fitly or be silent wisely</a:t>
            </a:r>
          </a:p>
          <a:p>
            <a:pPr>
              <a:lnSpc>
                <a:spcPct val="80000"/>
              </a:lnSpc>
            </a:pPr>
            <a:r>
              <a:rPr lang="en-US" sz="1800" smtClean="0"/>
              <a:t>Silence is golden</a:t>
            </a:r>
          </a:p>
          <a:p>
            <a:pPr>
              <a:lnSpc>
                <a:spcPct val="80000"/>
              </a:lnSpc>
            </a:pPr>
            <a:r>
              <a:rPr lang="en-US" sz="1800" smtClean="0"/>
              <a:t>Rhyme and reason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p:txBody>
          <a:bodyPr/>
          <a:lstStyle/>
          <a:p>
            <a:r>
              <a:rPr lang="en-US" sz="3600" b="1" smtClean="0"/>
              <a:t>Chapter 6: Faintly Macabre’s Story pp71-79</a:t>
            </a:r>
          </a:p>
        </p:txBody>
      </p:sp>
      <p:sp>
        <p:nvSpPr>
          <p:cNvPr id="29698" name="Rectangle 3"/>
          <p:cNvSpPr>
            <a:spLocks noGrp="1" noChangeArrowheads="1"/>
          </p:cNvSpPr>
          <p:nvPr>
            <p:ph type="body" idx="1"/>
          </p:nvPr>
        </p:nvSpPr>
        <p:spPr/>
        <p:txBody>
          <a:bodyPr/>
          <a:lstStyle/>
          <a:p>
            <a:pPr>
              <a:lnSpc>
                <a:spcPct val="80000"/>
              </a:lnSpc>
            </a:pPr>
            <a:r>
              <a:rPr lang="en-US" sz="2800" smtClean="0"/>
              <a:t>Vocabulary:  barren 71, null 71, domain 71, presumption 71, diligently 74, animosity 74, reconcile 76, arbitration 77, ominously 78, agitated 79, superfluous 79</a:t>
            </a:r>
          </a:p>
          <a:p>
            <a:pPr>
              <a:lnSpc>
                <a:spcPct val="80000"/>
              </a:lnSpc>
            </a:pPr>
            <a:r>
              <a:rPr lang="en-US" sz="2800" smtClean="0"/>
              <a:t>Response:</a:t>
            </a:r>
          </a:p>
          <a:p>
            <a:pPr lvl="1">
              <a:lnSpc>
                <a:spcPct val="80000"/>
              </a:lnSpc>
            </a:pPr>
            <a:r>
              <a:rPr lang="en-US" sz="2400" smtClean="0"/>
              <a:t>Do you agree with the Which when she says, “I’m afraid there’s not much a little boy and a dog could do,”? Explain.</a:t>
            </a:r>
          </a:p>
          <a:p>
            <a:pPr lvl="1">
              <a:lnSpc>
                <a:spcPct val="80000"/>
              </a:lnSpc>
            </a:pPr>
            <a:r>
              <a:rPr lang="en-US" sz="2400" smtClean="0"/>
              <a:t>Why do you think the </a:t>
            </a:r>
            <a:r>
              <a:rPr lang="en-US" sz="2400" i="1" smtClean="0"/>
              <a:t>Which</a:t>
            </a:r>
            <a:r>
              <a:rPr lang="en-US" sz="2400" smtClean="0"/>
              <a:t> doesn’t let herself out of prison?  Explain how the character’s names are of importance in the story.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idx="4294967295"/>
          </p:nvPr>
        </p:nvSpPr>
        <p:spPr/>
        <p:txBody>
          <a:bodyPr/>
          <a:lstStyle/>
          <a:p>
            <a:r>
              <a:rPr lang="en-US" b="1" smtClean="0"/>
              <a:t>Word Play: Chapter 6</a:t>
            </a:r>
          </a:p>
        </p:txBody>
      </p:sp>
      <p:sp>
        <p:nvSpPr>
          <p:cNvPr id="30722" name="Rectangle 3"/>
          <p:cNvSpPr>
            <a:spLocks noGrp="1" noChangeArrowheads="1"/>
          </p:cNvSpPr>
          <p:nvPr>
            <p:ph type="body" idx="4294967295"/>
          </p:nvPr>
        </p:nvSpPr>
        <p:spPr/>
        <p:txBody>
          <a:bodyPr/>
          <a:lstStyle/>
          <a:p>
            <a:r>
              <a:rPr lang="en-US" smtClean="0"/>
              <a:t>Warp and woof</a:t>
            </a:r>
          </a:p>
          <a:p>
            <a:r>
              <a:rPr lang="en-US" smtClean="0"/>
              <a:t>Synonyms for vehicle</a:t>
            </a:r>
          </a:p>
          <a:p>
            <a:r>
              <a:rPr lang="en-US" smtClean="0"/>
              <a:t>It goes without saying</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sz="3600" b="1" smtClean="0"/>
              <a:t>Chapter 7: The Royal Banquet pp80-91</a:t>
            </a:r>
          </a:p>
        </p:txBody>
      </p:sp>
      <p:sp>
        <p:nvSpPr>
          <p:cNvPr id="31746" name="Rectangle 3"/>
          <p:cNvSpPr>
            <a:spLocks noGrp="1" noChangeArrowheads="1"/>
          </p:cNvSpPr>
          <p:nvPr>
            <p:ph type="body" idx="1"/>
          </p:nvPr>
        </p:nvSpPr>
        <p:spPr/>
        <p:txBody>
          <a:bodyPr/>
          <a:lstStyle/>
          <a:p>
            <a:r>
              <a:rPr lang="en-US" smtClean="0"/>
              <a:t>Vocabulary:  cordially 82, ominously 85, rigmarole 89, ragamuffin 89</a:t>
            </a:r>
          </a:p>
          <a:p>
            <a:r>
              <a:rPr lang="en-US" smtClean="0"/>
              <a:t>Response:</a:t>
            </a:r>
          </a:p>
          <a:p>
            <a:pPr lvl="1"/>
            <a:r>
              <a:rPr lang="en-US" smtClean="0"/>
              <a:t>What is the significance of this chapter?  Use evidence from the chapter to support your thinking.</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title" idx="4294967295"/>
          </p:nvPr>
        </p:nvSpPr>
        <p:spPr/>
        <p:txBody>
          <a:bodyPr/>
          <a:lstStyle/>
          <a:p>
            <a:r>
              <a:rPr lang="en-US" b="1" smtClean="0"/>
              <a:t>Norton Juster</a:t>
            </a:r>
          </a:p>
        </p:txBody>
      </p:sp>
      <p:sp>
        <p:nvSpPr>
          <p:cNvPr id="14338" name="Rectangle 6"/>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14339" name="Rectangle 7"/>
          <p:cNvSpPr>
            <a:spLocks noGrp="1" noChangeArrowheads="1"/>
          </p:cNvSpPr>
          <p:nvPr>
            <p:ph type="body" sz="half" idx="4294967295"/>
          </p:nvPr>
        </p:nvSpPr>
        <p:spPr>
          <a:xfrm>
            <a:off x="5300663" y="1600200"/>
            <a:ext cx="3386137" cy="4525963"/>
          </a:xfrm>
        </p:spPr>
        <p:txBody>
          <a:bodyPr/>
          <a:lstStyle/>
          <a:p>
            <a:r>
              <a:rPr lang="en-US" sz="2800" smtClean="0">
                <a:hlinkClick r:id="rId2"/>
              </a:rPr>
              <a:t>Scholastic Biography</a:t>
            </a:r>
            <a:endParaRPr lang="en-US" sz="2800" smtClean="0"/>
          </a:p>
        </p:txBody>
      </p:sp>
      <p:pic>
        <p:nvPicPr>
          <p:cNvPr id="14340" name="Picture 5" descr="214"/>
          <p:cNvPicPr>
            <a:picLocks noChangeAspect="1" noChangeArrowheads="1"/>
          </p:cNvPicPr>
          <p:nvPr/>
        </p:nvPicPr>
        <p:blipFill>
          <a:blip r:embed="rId3"/>
          <a:srcRect/>
          <a:stretch>
            <a:fillRect/>
          </a:stretch>
        </p:blipFill>
        <p:spPr bwMode="auto">
          <a:xfrm>
            <a:off x="1835150" y="1628775"/>
            <a:ext cx="3309938" cy="4392613"/>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idx="4294967295"/>
          </p:nvPr>
        </p:nvSpPr>
        <p:spPr/>
        <p:txBody>
          <a:bodyPr/>
          <a:lstStyle/>
          <a:p>
            <a:r>
              <a:rPr lang="en-US" b="1" smtClean="0"/>
              <a:t>Word Play: Chapter 7</a:t>
            </a:r>
          </a:p>
        </p:txBody>
      </p:sp>
      <p:sp>
        <p:nvSpPr>
          <p:cNvPr id="32770" name="Rectangle 3"/>
          <p:cNvSpPr>
            <a:spLocks noGrp="1" noChangeArrowheads="1"/>
          </p:cNvSpPr>
          <p:nvPr>
            <p:ph type="body" sz="half" idx="4294967295"/>
          </p:nvPr>
        </p:nvSpPr>
        <p:spPr>
          <a:xfrm>
            <a:off x="1763713" y="1600200"/>
            <a:ext cx="3384550" cy="4525963"/>
          </a:xfrm>
        </p:spPr>
        <p:txBody>
          <a:bodyPr/>
          <a:lstStyle/>
          <a:p>
            <a:pPr>
              <a:lnSpc>
                <a:spcPct val="80000"/>
              </a:lnSpc>
            </a:pPr>
            <a:r>
              <a:rPr lang="en-US" sz="1800" smtClean="0"/>
              <a:t>Step lively</a:t>
            </a:r>
          </a:p>
          <a:p>
            <a:pPr>
              <a:lnSpc>
                <a:spcPct val="80000"/>
              </a:lnSpc>
            </a:pPr>
            <a:r>
              <a:rPr lang="en-US" sz="1800" smtClean="0"/>
              <a:t>Reflections danced dizzily</a:t>
            </a:r>
          </a:p>
          <a:p>
            <a:pPr>
              <a:lnSpc>
                <a:spcPct val="80000"/>
              </a:lnSpc>
            </a:pPr>
            <a:r>
              <a:rPr lang="en-US" sz="1800" smtClean="0"/>
              <a:t>How time flies</a:t>
            </a:r>
          </a:p>
          <a:p>
            <a:pPr>
              <a:lnSpc>
                <a:spcPct val="80000"/>
              </a:lnSpc>
            </a:pPr>
            <a:r>
              <a:rPr lang="en-US" sz="1800" smtClean="0"/>
              <a:t>Page </a:t>
            </a:r>
          </a:p>
          <a:p>
            <a:pPr>
              <a:lnSpc>
                <a:spcPct val="80000"/>
              </a:lnSpc>
            </a:pPr>
            <a:r>
              <a:rPr lang="en-US" sz="1800" smtClean="0"/>
              <a:t>Synonyms for beautiful</a:t>
            </a:r>
          </a:p>
          <a:p>
            <a:pPr>
              <a:lnSpc>
                <a:spcPct val="80000"/>
              </a:lnSpc>
            </a:pPr>
            <a:r>
              <a:rPr lang="en-US" sz="1800" smtClean="0"/>
              <a:t>Make mountains out of molehills</a:t>
            </a:r>
          </a:p>
          <a:p>
            <a:pPr>
              <a:lnSpc>
                <a:spcPct val="80000"/>
              </a:lnSpc>
            </a:pPr>
            <a:r>
              <a:rPr lang="en-US" sz="1800" smtClean="0"/>
              <a:t>Split hairs</a:t>
            </a:r>
          </a:p>
          <a:p>
            <a:pPr>
              <a:lnSpc>
                <a:spcPct val="80000"/>
              </a:lnSpc>
            </a:pPr>
            <a:r>
              <a:rPr lang="en-US" sz="1800" smtClean="0"/>
              <a:t>Make hay while the sun shines</a:t>
            </a:r>
          </a:p>
          <a:p>
            <a:pPr>
              <a:lnSpc>
                <a:spcPct val="80000"/>
              </a:lnSpc>
            </a:pPr>
            <a:r>
              <a:rPr lang="en-US" sz="1800" smtClean="0"/>
              <a:t>Leave no stone unturned</a:t>
            </a:r>
          </a:p>
          <a:p>
            <a:pPr>
              <a:lnSpc>
                <a:spcPct val="80000"/>
              </a:lnSpc>
            </a:pPr>
            <a:r>
              <a:rPr lang="en-US" sz="1800" smtClean="0"/>
              <a:t>Hang by a thread</a:t>
            </a:r>
          </a:p>
          <a:p>
            <a:pPr>
              <a:lnSpc>
                <a:spcPct val="80000"/>
              </a:lnSpc>
            </a:pPr>
            <a:r>
              <a:rPr lang="en-US" sz="1800" smtClean="0"/>
              <a:t>Light meal</a:t>
            </a:r>
          </a:p>
          <a:p>
            <a:pPr>
              <a:lnSpc>
                <a:spcPct val="80000"/>
              </a:lnSpc>
            </a:pPr>
            <a:r>
              <a:rPr lang="en-US" sz="1800" smtClean="0"/>
              <a:t>Square meal</a:t>
            </a:r>
          </a:p>
          <a:p>
            <a:pPr>
              <a:lnSpc>
                <a:spcPct val="80000"/>
              </a:lnSpc>
            </a:pPr>
            <a:r>
              <a:rPr lang="en-US" sz="1800" smtClean="0"/>
              <a:t>Eat my words</a:t>
            </a:r>
          </a:p>
        </p:txBody>
      </p:sp>
      <p:sp>
        <p:nvSpPr>
          <p:cNvPr id="32771" name="Rectangle 4"/>
          <p:cNvSpPr>
            <a:spLocks noGrp="1" noChangeArrowheads="1"/>
          </p:cNvSpPr>
          <p:nvPr>
            <p:ph type="body" sz="half" idx="4294967295"/>
          </p:nvPr>
        </p:nvSpPr>
        <p:spPr>
          <a:xfrm>
            <a:off x="5300663" y="1600200"/>
            <a:ext cx="3386137" cy="4525963"/>
          </a:xfrm>
        </p:spPr>
        <p:txBody>
          <a:bodyPr/>
          <a:lstStyle/>
          <a:p>
            <a:pPr>
              <a:lnSpc>
                <a:spcPct val="80000"/>
              </a:lnSpc>
            </a:pPr>
            <a:r>
              <a:rPr lang="en-US" sz="1800" smtClean="0"/>
              <a:t>Just desserts</a:t>
            </a:r>
          </a:p>
          <a:p>
            <a:pPr>
              <a:lnSpc>
                <a:spcPct val="80000"/>
              </a:lnSpc>
            </a:pPr>
            <a:r>
              <a:rPr lang="en-US" sz="1800" smtClean="0"/>
              <a:t>Don’t bite off more than you can chew</a:t>
            </a:r>
          </a:p>
          <a:p>
            <a:pPr>
              <a:lnSpc>
                <a:spcPct val="80000"/>
              </a:lnSpc>
            </a:pPr>
            <a:r>
              <a:rPr lang="en-US" sz="1800" smtClean="0"/>
              <a:t>In one ear and out the other</a:t>
            </a:r>
          </a:p>
          <a:p>
            <a:pPr>
              <a:lnSpc>
                <a:spcPct val="80000"/>
              </a:lnSpc>
            </a:pPr>
            <a:r>
              <a:rPr lang="en-US" sz="1800" smtClean="0"/>
              <a:t>If it isn’t one thing, it’s another</a:t>
            </a:r>
          </a:p>
          <a:p>
            <a:pPr>
              <a:lnSpc>
                <a:spcPct val="80000"/>
              </a:lnSpc>
            </a:pPr>
            <a:r>
              <a:rPr lang="en-US" sz="1800" smtClean="0"/>
              <a:t>Out of the frying pan into the fire</a:t>
            </a:r>
          </a:p>
          <a:p>
            <a:pPr>
              <a:lnSpc>
                <a:spcPct val="80000"/>
              </a:lnSpc>
            </a:pPr>
            <a:r>
              <a:rPr lang="en-US" sz="1800" smtClean="0"/>
              <a:t>Don’t have to bite my head off</a:t>
            </a:r>
          </a:p>
          <a:p>
            <a:pPr>
              <a:lnSpc>
                <a:spcPct val="80000"/>
              </a:lnSpc>
            </a:pPr>
            <a:r>
              <a:rPr lang="en-US" sz="1800" smtClean="0"/>
              <a:t>Synonyms for sorry</a:t>
            </a:r>
          </a:p>
          <a:p>
            <a:pPr>
              <a:lnSpc>
                <a:spcPct val="80000"/>
              </a:lnSpc>
            </a:pPr>
            <a:r>
              <a:rPr lang="en-US" sz="1800" smtClean="0"/>
              <a:t>Half baked ideas</a:t>
            </a:r>
          </a:p>
          <a:p>
            <a:pPr>
              <a:lnSpc>
                <a:spcPct val="80000"/>
              </a:lnSpc>
            </a:pPr>
            <a:r>
              <a:rPr lang="en-US" sz="1800" smtClean="0"/>
              <a:t>Swallow that</a:t>
            </a:r>
          </a:p>
          <a:p>
            <a:pPr>
              <a:lnSpc>
                <a:spcPct val="80000"/>
              </a:lnSpc>
            </a:pPr>
            <a:r>
              <a:rPr lang="en-US" sz="1800" smtClean="0"/>
              <a:t>It never rains but pours</a:t>
            </a:r>
          </a:p>
          <a:p>
            <a:pPr>
              <a:lnSpc>
                <a:spcPct val="80000"/>
              </a:lnSpc>
            </a:pPr>
            <a:r>
              <a:rPr lang="en-US" sz="1800" smtClean="0"/>
              <a:t>Everything happens for the best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p:txBody>
          <a:bodyPr/>
          <a:lstStyle/>
          <a:p>
            <a:r>
              <a:rPr lang="en-US" sz="3600" b="1" smtClean="0"/>
              <a:t>Chapter 8: The Humbug Volunteers pp92-100</a:t>
            </a:r>
          </a:p>
        </p:txBody>
      </p:sp>
      <p:sp>
        <p:nvSpPr>
          <p:cNvPr id="33794" name="Rectangle 3"/>
          <p:cNvSpPr>
            <a:spLocks noGrp="1" noChangeArrowheads="1"/>
          </p:cNvSpPr>
          <p:nvPr>
            <p:ph type="body" idx="1"/>
          </p:nvPr>
        </p:nvSpPr>
        <p:spPr/>
        <p:txBody>
          <a:bodyPr/>
          <a:lstStyle/>
          <a:p>
            <a:pPr>
              <a:lnSpc>
                <a:spcPct val="80000"/>
              </a:lnSpc>
            </a:pPr>
            <a:r>
              <a:rPr lang="en-US" sz="2800" smtClean="0"/>
              <a:t>Vocabulary:  repast 92, distraught 93, steadfast 96, harrowing 96, chasm 96, perilous 97, crags 97, concurred 97</a:t>
            </a:r>
          </a:p>
          <a:p>
            <a:pPr>
              <a:lnSpc>
                <a:spcPct val="80000"/>
              </a:lnSpc>
            </a:pPr>
            <a:r>
              <a:rPr lang="en-US" sz="2800" smtClean="0"/>
              <a:t>Response:</a:t>
            </a:r>
          </a:p>
          <a:p>
            <a:pPr lvl="1">
              <a:lnSpc>
                <a:spcPct val="80000"/>
              </a:lnSpc>
            </a:pPr>
            <a:r>
              <a:rPr lang="en-US" sz="2400" smtClean="0"/>
              <a:t>Describe Humbug’s character using evidence from the story.</a:t>
            </a:r>
          </a:p>
          <a:p>
            <a:pPr lvl="1">
              <a:lnSpc>
                <a:spcPct val="80000"/>
              </a:lnSpc>
            </a:pPr>
            <a:r>
              <a:rPr lang="en-US" sz="2400" smtClean="0"/>
              <a:t>What is the more serious problem? Why do you think this way?</a:t>
            </a:r>
          </a:p>
          <a:p>
            <a:pPr lvl="1">
              <a:lnSpc>
                <a:spcPct val="80000"/>
              </a:lnSpc>
            </a:pPr>
            <a:r>
              <a:rPr lang="en-US" sz="2400" smtClean="0"/>
              <a:t>The theme of importance of words and word choice is reiterated in this chapter.  How does the development of this concept shape Milo’s personal discovery?  Use evidence to support your thinking.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p:txBody>
          <a:bodyPr/>
          <a:lstStyle/>
          <a:p>
            <a:r>
              <a:rPr lang="en-US" b="1" smtClean="0"/>
              <a:t>Word Play: Chapter 8</a:t>
            </a:r>
          </a:p>
        </p:txBody>
      </p:sp>
      <p:sp>
        <p:nvSpPr>
          <p:cNvPr id="34818" name="Rectangle 3"/>
          <p:cNvSpPr>
            <a:spLocks noGrp="1" noChangeArrowheads="1"/>
          </p:cNvSpPr>
          <p:nvPr>
            <p:ph type="body" idx="4294967295"/>
          </p:nvPr>
        </p:nvSpPr>
        <p:spPr/>
        <p:txBody>
          <a:bodyPr/>
          <a:lstStyle/>
          <a:p>
            <a:r>
              <a:rPr lang="en-US" smtClean="0"/>
              <a:t>Weakly/weekly</a:t>
            </a:r>
          </a:p>
          <a:p>
            <a:r>
              <a:rPr lang="en-US" smtClean="0"/>
              <a:t>Look at the bright side of things</a:t>
            </a:r>
          </a:p>
          <a:p>
            <a:r>
              <a:rPr lang="en-US" smtClean="0"/>
              <a:t>Drive a bargain</a:t>
            </a:r>
          </a:p>
          <a:p>
            <a:r>
              <a:rPr lang="en-US" smtClean="0"/>
              <a:t>Pull the switch</a:t>
            </a:r>
          </a:p>
          <a:p>
            <a:r>
              <a:rPr lang="en-US" smtClean="0"/>
              <a:t>Lower the boom</a:t>
            </a:r>
          </a:p>
          <a:p>
            <a:r>
              <a:rPr lang="en-US" smtClean="0"/>
              <a:t>Toe the line</a:t>
            </a:r>
          </a:p>
          <a:p>
            <a:r>
              <a:rPr lang="en-US" smtClean="0"/>
              <a:t>Pleased to see someone go</a:t>
            </a:r>
          </a:p>
          <a:p>
            <a:endParaRPr lang="en-US"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r>
              <a:rPr lang="en-US" sz="3600" b="1" smtClean="0"/>
              <a:t>Chapter 9: It’s All in How You Look at Things pp101-108</a:t>
            </a:r>
          </a:p>
        </p:txBody>
      </p:sp>
      <p:sp>
        <p:nvSpPr>
          <p:cNvPr id="35842" name="Rectangle 3"/>
          <p:cNvSpPr>
            <a:spLocks noGrp="1" noChangeArrowheads="1"/>
          </p:cNvSpPr>
          <p:nvPr>
            <p:ph type="body" idx="1"/>
          </p:nvPr>
        </p:nvSpPr>
        <p:spPr/>
        <p:txBody>
          <a:bodyPr/>
          <a:lstStyle/>
          <a:p>
            <a:r>
              <a:rPr lang="en-US" smtClean="0"/>
              <a:t>Vocabulary: resigned 101, promontory 102, beckon 108</a:t>
            </a:r>
          </a:p>
          <a:p>
            <a:r>
              <a:rPr lang="en-US" smtClean="0"/>
              <a:t>Response:</a:t>
            </a:r>
          </a:p>
          <a:p>
            <a:pPr lvl="1"/>
            <a:r>
              <a:rPr lang="en-US" smtClean="0"/>
              <a:t>As you grow up, you always see things in a different way. Compare this with Alec Bings’s point of view.</a:t>
            </a:r>
          </a:p>
          <a:p>
            <a:pPr lvl="1"/>
            <a:r>
              <a:rPr lang="en-US" smtClean="0"/>
              <a:t>What is the theme of this chapter. Use evidence to explain your thinking.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idx="4294967295"/>
          </p:nvPr>
        </p:nvSpPr>
        <p:spPr/>
        <p:txBody>
          <a:bodyPr/>
          <a:lstStyle/>
          <a:p>
            <a:r>
              <a:rPr lang="en-US" b="1" smtClean="0"/>
              <a:t>Word Play: Chapter 9</a:t>
            </a:r>
          </a:p>
        </p:txBody>
      </p:sp>
      <p:sp>
        <p:nvSpPr>
          <p:cNvPr id="36866" name="Rectangle 3"/>
          <p:cNvSpPr>
            <a:spLocks noGrp="1" noChangeArrowheads="1"/>
          </p:cNvSpPr>
          <p:nvPr>
            <p:ph type="body" sz="half" idx="4294967295"/>
          </p:nvPr>
        </p:nvSpPr>
        <p:spPr>
          <a:xfrm>
            <a:off x="1763713" y="1600200"/>
            <a:ext cx="3384550" cy="4525963"/>
          </a:xfrm>
        </p:spPr>
        <p:txBody>
          <a:bodyPr/>
          <a:lstStyle/>
          <a:p>
            <a:pPr>
              <a:lnSpc>
                <a:spcPct val="80000"/>
              </a:lnSpc>
            </a:pPr>
            <a:r>
              <a:rPr lang="en-US" sz="2400" smtClean="0"/>
              <a:t>Friendly, cool breeze slapped playfully</a:t>
            </a:r>
          </a:p>
          <a:p>
            <a:pPr>
              <a:lnSpc>
                <a:spcPct val="80000"/>
              </a:lnSpc>
            </a:pPr>
            <a:r>
              <a:rPr lang="en-US" sz="2400" smtClean="0"/>
              <a:t>Long shadows stretched out lazily</a:t>
            </a:r>
          </a:p>
          <a:p>
            <a:pPr>
              <a:lnSpc>
                <a:spcPct val="80000"/>
              </a:lnSpc>
            </a:pPr>
            <a:r>
              <a:rPr lang="en-US" sz="2400" smtClean="0"/>
              <a:t>Spirit of adventure</a:t>
            </a:r>
          </a:p>
          <a:p>
            <a:pPr>
              <a:lnSpc>
                <a:spcPct val="80000"/>
              </a:lnSpc>
            </a:pPr>
            <a:r>
              <a:rPr lang="en-US" sz="2400" smtClean="0"/>
              <a:t>Lure of the unknown</a:t>
            </a:r>
          </a:p>
          <a:p>
            <a:pPr>
              <a:lnSpc>
                <a:spcPct val="80000"/>
              </a:lnSpc>
            </a:pPr>
            <a:r>
              <a:rPr lang="en-US" sz="2400" smtClean="0"/>
              <a:t>Point of view </a:t>
            </a:r>
          </a:p>
          <a:p>
            <a:pPr>
              <a:lnSpc>
                <a:spcPct val="80000"/>
              </a:lnSpc>
            </a:pPr>
            <a:r>
              <a:rPr lang="en-US" sz="2400" smtClean="0"/>
              <a:t>The road bent around itself</a:t>
            </a:r>
          </a:p>
          <a:p>
            <a:pPr>
              <a:lnSpc>
                <a:spcPct val="80000"/>
              </a:lnSpc>
            </a:pPr>
            <a:r>
              <a:rPr lang="en-US" sz="2400" smtClean="0"/>
              <a:t>Feet off the ground</a:t>
            </a:r>
          </a:p>
          <a:p>
            <a:pPr>
              <a:lnSpc>
                <a:spcPct val="80000"/>
              </a:lnSpc>
            </a:pPr>
            <a:r>
              <a:rPr lang="en-US" sz="2400" smtClean="0"/>
              <a:t>Standing on the ground (grounded)</a:t>
            </a:r>
          </a:p>
        </p:txBody>
      </p:sp>
      <p:sp>
        <p:nvSpPr>
          <p:cNvPr id="36867" name="Rectangle 4"/>
          <p:cNvSpPr>
            <a:spLocks noGrp="1" noChangeArrowheads="1"/>
          </p:cNvSpPr>
          <p:nvPr>
            <p:ph type="body" sz="half" idx="4294967295"/>
          </p:nvPr>
        </p:nvSpPr>
        <p:spPr>
          <a:xfrm>
            <a:off x="5300663" y="1600200"/>
            <a:ext cx="3386137" cy="4525963"/>
          </a:xfrm>
        </p:spPr>
        <p:txBody>
          <a:bodyPr/>
          <a:lstStyle/>
          <a:p>
            <a:pPr>
              <a:lnSpc>
                <a:spcPct val="80000"/>
              </a:lnSpc>
            </a:pPr>
            <a:r>
              <a:rPr lang="en-US" sz="2400" smtClean="0"/>
              <a:t>Can’t see whatever is right in front of your own nose (face)</a:t>
            </a:r>
          </a:p>
          <a:p>
            <a:pPr>
              <a:lnSpc>
                <a:spcPct val="80000"/>
              </a:lnSpc>
            </a:pPr>
            <a:r>
              <a:rPr lang="en-US" sz="2400" smtClean="0"/>
              <a:t>See what lies behind</a:t>
            </a:r>
          </a:p>
          <a:p>
            <a:pPr>
              <a:lnSpc>
                <a:spcPct val="80000"/>
              </a:lnSpc>
            </a:pPr>
            <a:r>
              <a:rPr lang="en-US" sz="2400" smtClean="0"/>
              <a:t>See to things</a:t>
            </a:r>
          </a:p>
          <a:p>
            <a:pPr>
              <a:lnSpc>
                <a:spcPct val="80000"/>
              </a:lnSpc>
            </a:pPr>
            <a:r>
              <a:rPr lang="en-US" sz="2400" smtClean="0"/>
              <a:t>Look after things</a:t>
            </a:r>
          </a:p>
          <a:p>
            <a:pPr>
              <a:lnSpc>
                <a:spcPct val="80000"/>
              </a:lnSpc>
            </a:pPr>
            <a:r>
              <a:rPr lang="en-US" sz="2400" smtClean="0"/>
              <a:t>See the other side of a question</a:t>
            </a:r>
          </a:p>
          <a:p>
            <a:pPr>
              <a:lnSpc>
                <a:spcPct val="80000"/>
              </a:lnSpc>
            </a:pPr>
            <a:r>
              <a:rPr lang="en-US" sz="2400" smtClean="0"/>
              <a:t>Overlooks</a:t>
            </a:r>
          </a:p>
          <a:p>
            <a:pPr>
              <a:lnSpc>
                <a:spcPct val="80000"/>
              </a:lnSpc>
            </a:pPr>
            <a:r>
              <a:rPr lang="en-US" sz="2400" smtClean="0"/>
              <a:t>Walk among the stars</a:t>
            </a:r>
          </a:p>
          <a:p>
            <a:pPr>
              <a:lnSpc>
                <a:spcPct val="80000"/>
              </a:lnSpc>
            </a:pPr>
            <a:endParaRPr lang="en-US" sz="240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r>
              <a:rPr lang="en-US" sz="3600" b="1" smtClean="0"/>
              <a:t>Chapter 10: A Colorful Symphony pp109-126</a:t>
            </a:r>
          </a:p>
        </p:txBody>
      </p:sp>
      <p:sp>
        <p:nvSpPr>
          <p:cNvPr id="37890" name="Rectangle 3"/>
          <p:cNvSpPr>
            <a:spLocks noGrp="1" noChangeArrowheads="1"/>
          </p:cNvSpPr>
          <p:nvPr>
            <p:ph type="body" idx="1"/>
          </p:nvPr>
        </p:nvSpPr>
        <p:spPr/>
        <p:txBody>
          <a:bodyPr/>
          <a:lstStyle/>
          <a:p>
            <a:pPr>
              <a:lnSpc>
                <a:spcPct val="80000"/>
              </a:lnSpc>
            </a:pPr>
            <a:r>
              <a:rPr lang="en-US" sz="2800" smtClean="0"/>
              <a:t>Vocabulary: emphatically 113, metropolis 115, illusions 115, gingerly 116, profusion 121, gaunt 121, score 124, chroma 124 </a:t>
            </a:r>
          </a:p>
          <a:p>
            <a:pPr>
              <a:lnSpc>
                <a:spcPct val="80000"/>
              </a:lnSpc>
            </a:pPr>
            <a:r>
              <a:rPr lang="en-US" sz="2800" smtClean="0"/>
              <a:t>Response:</a:t>
            </a:r>
          </a:p>
          <a:p>
            <a:pPr lvl="1">
              <a:lnSpc>
                <a:spcPct val="80000"/>
              </a:lnSpc>
            </a:pPr>
            <a:r>
              <a:rPr lang="en-US" sz="2400" smtClean="0"/>
              <a:t>What purpose does the giant-midget man serve? Explain.</a:t>
            </a:r>
          </a:p>
          <a:p>
            <a:pPr lvl="1">
              <a:lnSpc>
                <a:spcPct val="80000"/>
              </a:lnSpc>
            </a:pPr>
            <a:r>
              <a:rPr lang="en-US" sz="2400" smtClean="0"/>
              <a:t>What lesson does Milo learn in the city of Reality?</a:t>
            </a:r>
          </a:p>
          <a:p>
            <a:pPr lvl="1">
              <a:lnSpc>
                <a:spcPct val="80000"/>
              </a:lnSpc>
            </a:pPr>
            <a:r>
              <a:rPr lang="en-US" sz="2400" smtClean="0"/>
              <a:t>Choose a specific scene and describe which instruments would play the soundtrack for the colors. Can you think of a song that might also fit the scene?</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idx="4294967295"/>
          </p:nvPr>
        </p:nvSpPr>
        <p:spPr/>
        <p:txBody>
          <a:bodyPr/>
          <a:lstStyle/>
          <a:p>
            <a:r>
              <a:rPr lang="en-US" b="1" smtClean="0"/>
              <a:t>Word Play: Chapter 10</a:t>
            </a:r>
          </a:p>
        </p:txBody>
      </p:sp>
      <p:sp>
        <p:nvSpPr>
          <p:cNvPr id="38914" name="Rectangle 3"/>
          <p:cNvSpPr>
            <a:spLocks noGrp="1" noChangeArrowheads="1"/>
          </p:cNvSpPr>
          <p:nvPr>
            <p:ph type="body" sz="half" idx="4294967295"/>
          </p:nvPr>
        </p:nvSpPr>
        <p:spPr>
          <a:xfrm>
            <a:off x="1763713" y="1600200"/>
            <a:ext cx="3384550" cy="4525963"/>
          </a:xfrm>
        </p:spPr>
        <p:txBody>
          <a:bodyPr/>
          <a:lstStyle/>
          <a:p>
            <a:pPr>
              <a:lnSpc>
                <a:spcPct val="90000"/>
              </a:lnSpc>
            </a:pPr>
            <a:r>
              <a:rPr lang="en-US" sz="2000" smtClean="0"/>
              <a:t>Trees closed in around them and arched gracefully toward the sky</a:t>
            </a:r>
          </a:p>
          <a:p>
            <a:pPr>
              <a:lnSpc>
                <a:spcPct val="90000"/>
              </a:lnSpc>
            </a:pPr>
            <a:r>
              <a:rPr lang="en-US" sz="2000" smtClean="0"/>
              <a:t>Sunlight leaped lightly from leaf to leaf, slid along branches</a:t>
            </a:r>
          </a:p>
          <a:p>
            <a:pPr>
              <a:lnSpc>
                <a:spcPct val="90000"/>
              </a:lnSpc>
            </a:pPr>
            <a:r>
              <a:rPr lang="en-US" sz="2000" smtClean="0"/>
              <a:t>Slipped my mind</a:t>
            </a:r>
          </a:p>
          <a:p>
            <a:pPr>
              <a:lnSpc>
                <a:spcPct val="90000"/>
              </a:lnSpc>
            </a:pPr>
            <a:r>
              <a:rPr lang="en-US" sz="2000" smtClean="0"/>
              <a:t>Rooftops shone like mirrors</a:t>
            </a:r>
          </a:p>
          <a:p>
            <a:pPr>
              <a:lnSpc>
                <a:spcPct val="90000"/>
              </a:lnSpc>
            </a:pPr>
            <a:r>
              <a:rPr lang="en-US" sz="2000" smtClean="0"/>
              <a:t>See with your eyes open</a:t>
            </a:r>
          </a:p>
          <a:p>
            <a:pPr>
              <a:lnSpc>
                <a:spcPct val="90000"/>
              </a:lnSpc>
            </a:pPr>
            <a:r>
              <a:rPr lang="en-US" sz="2000" smtClean="0"/>
              <a:t>Stripes of purple and orange and crimson and gold piled themselves on top of distant hills</a:t>
            </a:r>
          </a:p>
          <a:p>
            <a:pPr>
              <a:lnSpc>
                <a:spcPct val="90000"/>
              </a:lnSpc>
            </a:pPr>
            <a:endParaRPr lang="en-US" sz="2000" smtClean="0"/>
          </a:p>
          <a:p>
            <a:pPr>
              <a:lnSpc>
                <a:spcPct val="90000"/>
              </a:lnSpc>
            </a:pPr>
            <a:endParaRPr lang="en-US" sz="2000" smtClean="0"/>
          </a:p>
        </p:txBody>
      </p:sp>
      <p:sp>
        <p:nvSpPr>
          <p:cNvPr id="38915" name="Rectangle 4"/>
          <p:cNvSpPr>
            <a:spLocks noGrp="1" noChangeArrowheads="1"/>
          </p:cNvSpPr>
          <p:nvPr>
            <p:ph type="body" sz="half" idx="4294967295"/>
          </p:nvPr>
        </p:nvSpPr>
        <p:spPr>
          <a:xfrm>
            <a:off x="5300663" y="1600200"/>
            <a:ext cx="3386137" cy="4525963"/>
          </a:xfrm>
        </p:spPr>
        <p:txBody>
          <a:bodyPr/>
          <a:lstStyle/>
          <a:p>
            <a:pPr>
              <a:lnSpc>
                <a:spcPct val="90000"/>
              </a:lnSpc>
            </a:pPr>
            <a:r>
              <a:rPr lang="en-US" sz="2000" smtClean="0"/>
              <a:t>Shafts of light waited patiently</a:t>
            </a:r>
          </a:p>
          <a:p>
            <a:pPr>
              <a:lnSpc>
                <a:spcPct val="90000"/>
              </a:lnSpc>
            </a:pPr>
            <a:r>
              <a:rPr lang="en-US" sz="2000" smtClean="0"/>
              <a:t>A group of anxious stars</a:t>
            </a:r>
          </a:p>
          <a:p>
            <a:pPr>
              <a:lnSpc>
                <a:spcPct val="90000"/>
              </a:lnSpc>
            </a:pPr>
            <a:r>
              <a:rPr lang="en-US" sz="2000" smtClean="0"/>
              <a:t>Solemn bass fiddles</a:t>
            </a:r>
          </a:p>
          <a:p>
            <a:pPr>
              <a:lnSpc>
                <a:spcPct val="90000"/>
              </a:lnSpc>
            </a:pPr>
            <a:r>
              <a:rPr lang="en-US" sz="2000" smtClean="0"/>
              <a:t>Molded the air like handfuls of soft clay</a:t>
            </a:r>
          </a:p>
          <a:p>
            <a:pPr>
              <a:lnSpc>
                <a:spcPct val="90000"/>
              </a:lnSpc>
            </a:pPr>
            <a:r>
              <a:rPr lang="en-US" sz="2000" smtClean="0"/>
              <a:t>Score</a:t>
            </a:r>
          </a:p>
          <a:p>
            <a:pPr>
              <a:lnSpc>
                <a:spcPct val="90000"/>
              </a:lnSpc>
            </a:pPr>
            <a:r>
              <a:rPr lang="en-US" sz="2000" smtClean="0"/>
              <a:t>The world looked like an enormous coloring book that had never been used</a:t>
            </a:r>
          </a:p>
          <a:p>
            <a:pPr>
              <a:lnSpc>
                <a:spcPct val="90000"/>
              </a:lnSpc>
            </a:pPr>
            <a:r>
              <a:rPr lang="en-US" sz="2000" smtClean="0"/>
              <a:t>Had seen right through Milo’s plans</a:t>
            </a:r>
          </a:p>
          <a:p>
            <a:pPr>
              <a:lnSpc>
                <a:spcPct val="90000"/>
              </a:lnSpc>
            </a:pPr>
            <a:endParaRPr lang="en-US" sz="2000" smtClean="0"/>
          </a:p>
          <a:p>
            <a:pPr>
              <a:lnSpc>
                <a:spcPct val="90000"/>
              </a:lnSpc>
            </a:pPr>
            <a:endParaRPr lang="en-US" sz="200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p:txBody>
          <a:bodyPr/>
          <a:lstStyle/>
          <a:p>
            <a:r>
              <a:rPr lang="en-US" sz="3600" b="1" smtClean="0"/>
              <a:t>Chapter 11: Dischord and Dynne pp127-143</a:t>
            </a:r>
          </a:p>
        </p:txBody>
      </p:sp>
      <p:sp>
        <p:nvSpPr>
          <p:cNvPr id="39938" name="Rectangle 3"/>
          <p:cNvSpPr>
            <a:spLocks noGrp="1" noChangeArrowheads="1"/>
          </p:cNvSpPr>
          <p:nvPr>
            <p:ph type="body" idx="1"/>
          </p:nvPr>
        </p:nvSpPr>
        <p:spPr/>
        <p:txBody>
          <a:bodyPr/>
          <a:lstStyle/>
          <a:p>
            <a:pPr>
              <a:lnSpc>
                <a:spcPct val="90000"/>
              </a:lnSpc>
            </a:pPr>
            <a:r>
              <a:rPr lang="en-US" sz="2400" smtClean="0"/>
              <a:t>Vocabulary: chartreuse 129, cacophony 133, discord 133, dissonance 133, apothecary 135, stammered 135, bellowed 136, hubbub 137, din 138, exasperated 140, hysterics 140, concocting 140, pandemonium 143</a:t>
            </a:r>
          </a:p>
          <a:p>
            <a:pPr>
              <a:lnSpc>
                <a:spcPct val="90000"/>
              </a:lnSpc>
            </a:pPr>
            <a:r>
              <a:rPr lang="en-US" sz="2400" smtClean="0"/>
              <a:t>Response:</a:t>
            </a:r>
          </a:p>
          <a:p>
            <a:pPr lvl="1">
              <a:lnSpc>
                <a:spcPct val="90000"/>
              </a:lnSpc>
            </a:pPr>
            <a:r>
              <a:rPr lang="en-US" sz="2000" smtClean="0"/>
              <a:t>Using the imagery from when Milo conducted the sunrise, draw a picture to illustrate the scene.</a:t>
            </a:r>
          </a:p>
          <a:p>
            <a:pPr lvl="1">
              <a:lnSpc>
                <a:spcPct val="90000"/>
              </a:lnSpc>
            </a:pPr>
            <a:r>
              <a:rPr lang="en-US" sz="2000" smtClean="0"/>
              <a:t>Describe the different gifts that Milo has received throughout his adventure.</a:t>
            </a:r>
          </a:p>
          <a:p>
            <a:pPr lvl="1">
              <a:lnSpc>
                <a:spcPct val="90000"/>
              </a:lnSpc>
            </a:pPr>
            <a:r>
              <a:rPr lang="en-US" sz="2000" smtClean="0"/>
              <a:t>Make a list of onomatopoeic words from this chapter. Now choose a scene to describe using imagery, including onomatopoeia.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idx="4294967295"/>
          </p:nvPr>
        </p:nvSpPr>
        <p:spPr/>
        <p:txBody>
          <a:bodyPr/>
          <a:lstStyle/>
          <a:p>
            <a:r>
              <a:rPr lang="en-US" b="1" smtClean="0"/>
              <a:t>Word Play: Chapter 11</a:t>
            </a:r>
          </a:p>
        </p:txBody>
      </p:sp>
      <p:sp>
        <p:nvSpPr>
          <p:cNvPr id="40962" name="Rectangle 3"/>
          <p:cNvSpPr>
            <a:spLocks noGrp="1" noChangeArrowheads="1"/>
          </p:cNvSpPr>
          <p:nvPr>
            <p:ph type="body" sz="half" idx="4294967295"/>
          </p:nvPr>
        </p:nvSpPr>
        <p:spPr>
          <a:xfrm>
            <a:off x="1763713" y="1600200"/>
            <a:ext cx="3384550" cy="4525963"/>
          </a:xfrm>
        </p:spPr>
        <p:txBody>
          <a:bodyPr/>
          <a:lstStyle/>
          <a:p>
            <a:pPr>
              <a:lnSpc>
                <a:spcPct val="80000"/>
              </a:lnSpc>
            </a:pPr>
            <a:r>
              <a:rPr lang="en-US" sz="1600" smtClean="0"/>
              <a:t>Rays of light danced into view</a:t>
            </a:r>
          </a:p>
          <a:p>
            <a:pPr>
              <a:lnSpc>
                <a:spcPct val="80000"/>
              </a:lnSpc>
            </a:pPr>
            <a:r>
              <a:rPr lang="en-US" sz="1600" smtClean="0"/>
              <a:t>Bass fiddles rested</a:t>
            </a:r>
          </a:p>
          <a:p>
            <a:pPr>
              <a:lnSpc>
                <a:spcPct val="80000"/>
              </a:lnSpc>
            </a:pPr>
            <a:r>
              <a:rPr lang="en-US" sz="1600" smtClean="0"/>
              <a:t>The purple sun raced quickly across the sky</a:t>
            </a:r>
          </a:p>
          <a:p>
            <a:pPr>
              <a:lnSpc>
                <a:spcPct val="80000"/>
              </a:lnSpc>
            </a:pPr>
            <a:r>
              <a:rPr lang="en-US" sz="1600" smtClean="0"/>
              <a:t>Better be getting along the easy rolling countryside now stretched before them in a series of dips and rises that leaped up one side of each crest and slide gently down the other in a way that made stomachs laugh and faces frown.</a:t>
            </a:r>
          </a:p>
          <a:p>
            <a:pPr>
              <a:lnSpc>
                <a:spcPct val="80000"/>
              </a:lnSpc>
            </a:pPr>
            <a:r>
              <a:rPr lang="en-US" sz="1600" smtClean="0"/>
              <a:t>The road, finally making up its mind, plummeted down, as if anxious to renew acquaintance with the sparkling blue stream that flowed below.</a:t>
            </a:r>
          </a:p>
          <a:p>
            <a:pPr>
              <a:lnSpc>
                <a:spcPct val="80000"/>
              </a:lnSpc>
            </a:pPr>
            <a:r>
              <a:rPr lang="en-US" sz="1600" smtClean="0"/>
              <a:t>The wind grew stronger as if it funneled through rocks</a:t>
            </a:r>
          </a:p>
          <a:p>
            <a:pPr>
              <a:lnSpc>
                <a:spcPct val="80000"/>
              </a:lnSpc>
            </a:pPr>
            <a:endParaRPr lang="en-US" sz="1600" smtClean="0"/>
          </a:p>
          <a:p>
            <a:pPr>
              <a:lnSpc>
                <a:spcPct val="80000"/>
              </a:lnSpc>
            </a:pPr>
            <a:endParaRPr lang="en-US" sz="1600" smtClean="0"/>
          </a:p>
        </p:txBody>
      </p:sp>
      <p:sp>
        <p:nvSpPr>
          <p:cNvPr id="40963" name="Rectangle 4"/>
          <p:cNvSpPr>
            <a:spLocks noGrp="1" noChangeArrowheads="1"/>
          </p:cNvSpPr>
          <p:nvPr>
            <p:ph type="body" sz="half" idx="4294967295"/>
          </p:nvPr>
        </p:nvSpPr>
        <p:spPr>
          <a:xfrm>
            <a:off x="5300663" y="1600200"/>
            <a:ext cx="3386137" cy="4525963"/>
          </a:xfrm>
        </p:spPr>
        <p:txBody>
          <a:bodyPr/>
          <a:lstStyle/>
          <a:p>
            <a:pPr>
              <a:lnSpc>
                <a:spcPct val="80000"/>
              </a:lnSpc>
            </a:pPr>
            <a:r>
              <a:rPr lang="en-US" sz="1600" smtClean="0"/>
              <a:t>It looks like a wagon</a:t>
            </a:r>
          </a:p>
          <a:p>
            <a:pPr>
              <a:lnSpc>
                <a:spcPct val="80000"/>
              </a:lnSpc>
            </a:pPr>
            <a:r>
              <a:rPr lang="en-US" sz="1600" smtClean="0"/>
              <a:t>There was a terrible crash from inside the wagon that sounded as if a whole set of dishes had been dropped from the ceiling onto a hard stone floor</a:t>
            </a:r>
          </a:p>
          <a:p>
            <a:pPr>
              <a:lnSpc>
                <a:spcPct val="80000"/>
              </a:lnSpc>
            </a:pPr>
            <a:r>
              <a:rPr lang="en-US" sz="1600" smtClean="0"/>
              <a:t>Hoarse/horse</a:t>
            </a:r>
          </a:p>
          <a:p>
            <a:pPr>
              <a:lnSpc>
                <a:spcPct val="80000"/>
              </a:lnSpc>
            </a:pPr>
            <a:r>
              <a:rPr lang="en-US" sz="1600" smtClean="0"/>
              <a:t>As soon as the smog had gotten completely out of the bottle it grasped the beaker of liquid, titled back what would have been its head, if it really had one, and drank it all in three gulps.</a:t>
            </a:r>
          </a:p>
          <a:p>
            <a:pPr>
              <a:lnSpc>
                <a:spcPct val="80000"/>
              </a:lnSpc>
            </a:pPr>
            <a:r>
              <a:rPr lang="en-US" sz="1600" smtClean="0"/>
              <a:t>With a laugh that sounded like several sirens going off at once</a:t>
            </a:r>
          </a:p>
          <a:p>
            <a:pPr>
              <a:lnSpc>
                <a:spcPct val="80000"/>
              </a:lnSpc>
            </a:pPr>
            <a:r>
              <a:rPr lang="en-US" sz="1600" smtClean="0"/>
              <a:t>He began to sob all over again in a way that sounded almost exactly like a handful of fingernails being scratched across a mile-long blackboard</a:t>
            </a:r>
          </a:p>
          <a:p>
            <a:pPr>
              <a:lnSpc>
                <a:spcPct val="80000"/>
              </a:lnSpc>
            </a:pPr>
            <a:endParaRPr lang="en-US" sz="1600" smtClean="0"/>
          </a:p>
          <a:p>
            <a:pPr>
              <a:lnSpc>
                <a:spcPct val="80000"/>
              </a:lnSpc>
            </a:pPr>
            <a:endParaRPr lang="en-US" sz="1600" smtClean="0"/>
          </a:p>
          <a:p>
            <a:pPr>
              <a:lnSpc>
                <a:spcPct val="80000"/>
              </a:lnSpc>
            </a:pPr>
            <a:endParaRPr lang="en-US" sz="1600" smtClean="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p:txBody>
          <a:bodyPr/>
          <a:lstStyle/>
          <a:p>
            <a:r>
              <a:rPr lang="en-US" sz="3600" b="1" smtClean="0"/>
              <a:t>Chapter 12: The Silent Valley pp144-159</a:t>
            </a:r>
          </a:p>
        </p:txBody>
      </p:sp>
      <p:sp>
        <p:nvSpPr>
          <p:cNvPr id="41986" name="Rectangle 3"/>
          <p:cNvSpPr>
            <a:spLocks noGrp="1" noChangeArrowheads="1"/>
          </p:cNvSpPr>
          <p:nvPr>
            <p:ph type="body" idx="1"/>
          </p:nvPr>
        </p:nvSpPr>
        <p:spPr/>
        <p:txBody>
          <a:bodyPr/>
          <a:lstStyle/>
          <a:p>
            <a:pPr>
              <a:lnSpc>
                <a:spcPct val="80000"/>
              </a:lnSpc>
            </a:pPr>
            <a:r>
              <a:rPr lang="en-US" sz="2800" smtClean="0"/>
              <a:t>Vocabulary: laudable 145, avail 146, resolute 150, portal 150, interlude 151, static 152, crestfallen 154 </a:t>
            </a:r>
          </a:p>
          <a:p>
            <a:pPr>
              <a:lnSpc>
                <a:spcPct val="80000"/>
              </a:lnSpc>
            </a:pPr>
            <a:r>
              <a:rPr lang="en-US" sz="2800" smtClean="0"/>
              <a:t>Response:</a:t>
            </a:r>
          </a:p>
          <a:p>
            <a:pPr lvl="1">
              <a:lnSpc>
                <a:spcPct val="80000"/>
              </a:lnSpc>
            </a:pPr>
            <a:r>
              <a:rPr lang="en-US" sz="2400" smtClean="0"/>
              <a:t>Continue to make a list of onomatopoeic words. Now choose one a draw a picture of the shape the sound takes once it is heard.</a:t>
            </a:r>
          </a:p>
          <a:p>
            <a:pPr lvl="1">
              <a:lnSpc>
                <a:spcPct val="80000"/>
              </a:lnSpc>
            </a:pPr>
            <a:r>
              <a:rPr lang="en-US" sz="2400" smtClean="0"/>
              <a:t>How can sounds sometimes tell us things far better than words? Explain.</a:t>
            </a:r>
          </a:p>
          <a:p>
            <a:pPr lvl="1">
              <a:lnSpc>
                <a:spcPct val="80000"/>
              </a:lnSpc>
            </a:pPr>
            <a:r>
              <a:rPr lang="en-US" sz="2400" smtClean="0"/>
              <a:t>How did Milo steal a sound from the fortress in the Silent Valley? Think carefully and then explain.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idx="4294967295"/>
          </p:nvPr>
        </p:nvSpPr>
        <p:spPr/>
        <p:txBody>
          <a:bodyPr/>
          <a:lstStyle/>
          <a:p>
            <a:endParaRPr lang="en-US" smtClean="0"/>
          </a:p>
        </p:txBody>
      </p:sp>
      <p:sp>
        <p:nvSpPr>
          <p:cNvPr id="15362" name="Rectangle 3"/>
          <p:cNvSpPr>
            <a:spLocks noGrp="1" noChangeArrowheads="1"/>
          </p:cNvSpPr>
          <p:nvPr>
            <p:ph type="body" idx="4294967295"/>
          </p:nvPr>
        </p:nvSpPr>
        <p:spPr/>
        <p:txBody>
          <a:bodyPr/>
          <a:lstStyle/>
          <a:p>
            <a:endParaRPr lang="en-US" smtClean="0"/>
          </a:p>
        </p:txBody>
      </p:sp>
      <p:pic>
        <p:nvPicPr>
          <p:cNvPr id="15363" name="Picture 5" descr="tumblr_l6m1mk3ja61qaxkxwo1_500"/>
          <p:cNvPicPr>
            <a:picLocks noChangeAspect="1" noChangeArrowheads="1"/>
          </p:cNvPicPr>
          <p:nvPr/>
        </p:nvPicPr>
        <p:blipFill>
          <a:blip r:embed="rId2"/>
          <a:srcRect/>
          <a:stretch>
            <a:fillRect/>
          </a:stretch>
        </p:blipFill>
        <p:spPr bwMode="auto">
          <a:xfrm>
            <a:off x="0" y="0"/>
            <a:ext cx="9144000" cy="71120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idx="4294967295"/>
          </p:nvPr>
        </p:nvSpPr>
        <p:spPr/>
        <p:txBody>
          <a:bodyPr/>
          <a:lstStyle/>
          <a:p>
            <a:r>
              <a:rPr lang="en-US" b="1" smtClean="0"/>
              <a:t>Word Play: Chapter 12</a:t>
            </a:r>
          </a:p>
        </p:txBody>
      </p:sp>
      <p:sp>
        <p:nvSpPr>
          <p:cNvPr id="43010" name="Rectangle 3"/>
          <p:cNvSpPr>
            <a:spLocks noGrp="1" noChangeArrowheads="1"/>
          </p:cNvSpPr>
          <p:nvPr>
            <p:ph type="body" idx="4294967295"/>
          </p:nvPr>
        </p:nvSpPr>
        <p:spPr/>
        <p:txBody>
          <a:bodyPr/>
          <a:lstStyle/>
          <a:p>
            <a:r>
              <a:rPr lang="en-US" smtClean="0"/>
              <a:t>A thought crossed his mind</a:t>
            </a:r>
          </a:p>
          <a:p>
            <a:r>
              <a:rPr lang="en-US" smtClean="0"/>
              <a:t>Hear/here</a:t>
            </a:r>
          </a:p>
          <a:p>
            <a:r>
              <a:rPr lang="en-US" smtClean="0"/>
              <a:t>Expectant pause</a:t>
            </a:r>
          </a:p>
          <a:p>
            <a:endParaRPr lang="en-US" smtClean="0"/>
          </a:p>
          <a:p>
            <a:endParaRPr lang="en-US"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r>
              <a:rPr lang="en-US" sz="3600" b="1" smtClean="0"/>
              <a:t>Chapter 13: Unfortunate Conclusions pp160-170</a:t>
            </a:r>
          </a:p>
        </p:txBody>
      </p:sp>
      <p:sp>
        <p:nvSpPr>
          <p:cNvPr id="44034" name="Rectangle 3"/>
          <p:cNvSpPr>
            <a:spLocks noGrp="1" noChangeArrowheads="1"/>
          </p:cNvSpPr>
          <p:nvPr>
            <p:ph type="body" idx="1"/>
          </p:nvPr>
        </p:nvSpPr>
        <p:spPr/>
        <p:txBody>
          <a:bodyPr/>
          <a:lstStyle/>
          <a:p>
            <a:r>
              <a:rPr lang="en-US" smtClean="0"/>
              <a:t>Vocabulary: debris 162, disconsolately 162, conferred 166, strenuous 170</a:t>
            </a:r>
          </a:p>
          <a:p>
            <a:r>
              <a:rPr lang="en-US" smtClean="0"/>
              <a:t>Response:</a:t>
            </a:r>
          </a:p>
          <a:p>
            <a:pPr lvl="1"/>
            <a:r>
              <a:rPr lang="en-US" smtClean="0"/>
              <a:t>Describe the character Canby.</a:t>
            </a:r>
          </a:p>
          <a:p>
            <a:pPr lvl="1"/>
            <a:r>
              <a:rPr lang="en-US" smtClean="0"/>
              <a:t>What were Milo and Tock completely soaked with? Why wasn’t Humbug soaked? What is the significance of this?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idx="4294967295"/>
          </p:nvPr>
        </p:nvSpPr>
        <p:spPr/>
        <p:txBody>
          <a:bodyPr/>
          <a:lstStyle/>
          <a:p>
            <a:r>
              <a:rPr lang="en-US" b="1" smtClean="0"/>
              <a:t>Word Play: Chapter 13</a:t>
            </a:r>
          </a:p>
        </p:txBody>
      </p:sp>
      <p:sp>
        <p:nvSpPr>
          <p:cNvPr id="45058" name="Rectangle 3"/>
          <p:cNvSpPr>
            <a:spLocks noGrp="1" noChangeArrowheads="1"/>
          </p:cNvSpPr>
          <p:nvPr>
            <p:ph type="body" sz="half" idx="4294967295"/>
          </p:nvPr>
        </p:nvSpPr>
        <p:spPr>
          <a:xfrm>
            <a:off x="1763713" y="1600200"/>
            <a:ext cx="3384550" cy="4525963"/>
          </a:xfrm>
        </p:spPr>
        <p:txBody>
          <a:bodyPr/>
          <a:lstStyle/>
          <a:p>
            <a:pPr>
              <a:lnSpc>
                <a:spcPct val="80000"/>
              </a:lnSpc>
            </a:pPr>
            <a:r>
              <a:rPr lang="en-US" sz="2000" smtClean="0"/>
              <a:t>It’s on the tip of my tongue</a:t>
            </a:r>
          </a:p>
          <a:p>
            <a:pPr>
              <a:lnSpc>
                <a:spcPct val="80000"/>
              </a:lnSpc>
            </a:pPr>
            <a:r>
              <a:rPr lang="en-US" sz="2000" smtClean="0"/>
              <a:t>As if even the air was holding its breath</a:t>
            </a:r>
          </a:p>
          <a:p>
            <a:pPr>
              <a:lnSpc>
                <a:spcPct val="80000"/>
              </a:lnSpc>
            </a:pPr>
            <a:r>
              <a:rPr lang="en-US" sz="2000" smtClean="0"/>
              <a:t>A beautiful island covered with palm trees and flowers beckoned invitingly</a:t>
            </a:r>
          </a:p>
          <a:p>
            <a:pPr>
              <a:lnSpc>
                <a:spcPct val="80000"/>
              </a:lnSpc>
            </a:pPr>
            <a:r>
              <a:rPr lang="en-US" sz="2000" smtClean="0"/>
              <a:t>He leaped from the car as if stuck by a pin</a:t>
            </a:r>
          </a:p>
          <a:p>
            <a:pPr>
              <a:lnSpc>
                <a:spcPct val="80000"/>
              </a:lnSpc>
            </a:pPr>
            <a:r>
              <a:rPr lang="en-US" sz="2000" smtClean="0"/>
              <a:t>As tall as can be</a:t>
            </a:r>
          </a:p>
          <a:p>
            <a:pPr>
              <a:lnSpc>
                <a:spcPct val="80000"/>
              </a:lnSpc>
            </a:pPr>
            <a:r>
              <a:rPr lang="en-US" sz="2000" smtClean="0"/>
              <a:t>Short as can be</a:t>
            </a:r>
          </a:p>
          <a:p>
            <a:pPr>
              <a:lnSpc>
                <a:spcPct val="80000"/>
              </a:lnSpc>
            </a:pPr>
            <a:r>
              <a:rPr lang="en-US" sz="2000" smtClean="0"/>
              <a:t>As generous as can be</a:t>
            </a:r>
          </a:p>
          <a:p>
            <a:pPr>
              <a:lnSpc>
                <a:spcPct val="80000"/>
              </a:lnSpc>
            </a:pPr>
            <a:r>
              <a:rPr lang="en-US" sz="2000" smtClean="0"/>
              <a:t>As selfish as can be</a:t>
            </a:r>
          </a:p>
          <a:p>
            <a:pPr>
              <a:lnSpc>
                <a:spcPct val="80000"/>
              </a:lnSpc>
            </a:pPr>
            <a:r>
              <a:rPr lang="en-US" sz="2000" smtClean="0"/>
              <a:t>As strong as can be</a:t>
            </a:r>
          </a:p>
        </p:txBody>
      </p:sp>
      <p:sp>
        <p:nvSpPr>
          <p:cNvPr id="45059" name="Rectangle 5"/>
          <p:cNvSpPr>
            <a:spLocks noGrp="1" noChangeArrowheads="1"/>
          </p:cNvSpPr>
          <p:nvPr>
            <p:ph type="body" sz="half" idx="4294967295"/>
          </p:nvPr>
        </p:nvSpPr>
        <p:spPr>
          <a:xfrm>
            <a:off x="5300663" y="1600200"/>
            <a:ext cx="3386137" cy="4525963"/>
          </a:xfrm>
        </p:spPr>
        <p:txBody>
          <a:bodyPr/>
          <a:lstStyle/>
          <a:p>
            <a:pPr>
              <a:lnSpc>
                <a:spcPct val="80000"/>
              </a:lnSpc>
            </a:pPr>
            <a:r>
              <a:rPr lang="en-US" sz="2000" smtClean="0"/>
              <a:t>As weak as can be</a:t>
            </a:r>
          </a:p>
          <a:p>
            <a:pPr>
              <a:lnSpc>
                <a:spcPct val="80000"/>
              </a:lnSpc>
            </a:pPr>
            <a:r>
              <a:rPr lang="en-US" sz="2000" smtClean="0"/>
              <a:t>As smart as can be</a:t>
            </a:r>
          </a:p>
          <a:p>
            <a:pPr>
              <a:lnSpc>
                <a:spcPct val="80000"/>
              </a:lnSpc>
            </a:pPr>
            <a:r>
              <a:rPr lang="en-US" sz="2000" smtClean="0"/>
              <a:t>As stupid as can be</a:t>
            </a:r>
          </a:p>
          <a:p>
            <a:pPr>
              <a:lnSpc>
                <a:spcPct val="80000"/>
              </a:lnSpc>
            </a:pPr>
            <a:r>
              <a:rPr lang="en-US" sz="2000" smtClean="0"/>
              <a:t>As graceful as can be</a:t>
            </a:r>
          </a:p>
          <a:p>
            <a:pPr>
              <a:lnSpc>
                <a:spcPct val="80000"/>
              </a:lnSpc>
            </a:pPr>
            <a:r>
              <a:rPr lang="en-US" sz="2000" smtClean="0"/>
              <a:t>As clumsy as can be</a:t>
            </a:r>
          </a:p>
          <a:p>
            <a:pPr>
              <a:lnSpc>
                <a:spcPct val="80000"/>
              </a:lnSpc>
            </a:pPr>
            <a:r>
              <a:rPr lang="en-US" sz="2000" smtClean="0"/>
              <a:t>As fast as can be</a:t>
            </a:r>
          </a:p>
          <a:p>
            <a:pPr>
              <a:lnSpc>
                <a:spcPct val="80000"/>
              </a:lnSpc>
            </a:pPr>
            <a:r>
              <a:rPr lang="en-US" sz="2000" smtClean="0"/>
              <a:t>As slow as can be</a:t>
            </a:r>
          </a:p>
          <a:p>
            <a:pPr>
              <a:lnSpc>
                <a:spcPct val="80000"/>
              </a:lnSpc>
            </a:pPr>
            <a:r>
              <a:rPr lang="en-US" sz="2000" smtClean="0"/>
              <a:t>As happy as can be</a:t>
            </a:r>
          </a:p>
          <a:p>
            <a:pPr>
              <a:lnSpc>
                <a:spcPct val="80000"/>
              </a:lnSpc>
            </a:pPr>
            <a:r>
              <a:rPr lang="en-US" sz="2000" smtClean="0"/>
              <a:t>As sad as can be</a:t>
            </a:r>
          </a:p>
          <a:p>
            <a:pPr>
              <a:lnSpc>
                <a:spcPct val="80000"/>
              </a:lnSpc>
            </a:pPr>
            <a:r>
              <a:rPr lang="en-US" sz="2000" smtClean="0"/>
              <a:t>Jump to conclusions</a:t>
            </a:r>
          </a:p>
          <a:p>
            <a:pPr>
              <a:lnSpc>
                <a:spcPct val="80000"/>
              </a:lnSpc>
            </a:pPr>
            <a:r>
              <a:rPr lang="en-US" sz="2000" smtClean="0"/>
              <a:t>Sea of knowledge</a:t>
            </a:r>
          </a:p>
          <a:p>
            <a:pPr>
              <a:lnSpc>
                <a:spcPct val="80000"/>
              </a:lnSpc>
            </a:pPr>
            <a:r>
              <a:rPr lang="en-US" sz="2000" smtClean="0"/>
              <a:t>As friendly as can be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r>
              <a:rPr lang="en-US" sz="3600" b="1" smtClean="0"/>
              <a:t>Chapter 14: The Dodecahedron Leads the Way pp171-183</a:t>
            </a:r>
          </a:p>
        </p:txBody>
      </p:sp>
      <p:sp>
        <p:nvSpPr>
          <p:cNvPr id="46082" name="Rectangle 3"/>
          <p:cNvSpPr>
            <a:spLocks noGrp="1" noChangeArrowheads="1"/>
          </p:cNvSpPr>
          <p:nvPr>
            <p:ph type="body" idx="1"/>
          </p:nvPr>
        </p:nvSpPr>
        <p:spPr/>
        <p:txBody>
          <a:bodyPr/>
          <a:lstStyle/>
          <a:p>
            <a:r>
              <a:rPr lang="en-US" smtClean="0"/>
              <a:t>Vocabulary: nimbly 172, doffed 172, admonished 174 </a:t>
            </a:r>
          </a:p>
          <a:p>
            <a:r>
              <a:rPr lang="en-US" smtClean="0"/>
              <a:t>Response:</a:t>
            </a:r>
          </a:p>
          <a:p>
            <a:pPr lvl="1"/>
            <a:r>
              <a:rPr lang="en-US" smtClean="0"/>
              <a:t>Describe the two new characters that Milo is introduce to in this chapter.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idx="4294967295"/>
          </p:nvPr>
        </p:nvSpPr>
        <p:spPr/>
        <p:txBody>
          <a:bodyPr/>
          <a:lstStyle/>
          <a:p>
            <a:r>
              <a:rPr lang="en-US" b="1" smtClean="0"/>
              <a:t>Word Play: Chapter 14</a:t>
            </a:r>
          </a:p>
        </p:txBody>
      </p:sp>
      <p:sp>
        <p:nvSpPr>
          <p:cNvPr id="47106" name="Rectangle 3"/>
          <p:cNvSpPr>
            <a:spLocks noGrp="1" noChangeArrowheads="1"/>
          </p:cNvSpPr>
          <p:nvPr>
            <p:ph type="body" idx="4294967295"/>
          </p:nvPr>
        </p:nvSpPr>
        <p:spPr/>
        <p:txBody>
          <a:bodyPr/>
          <a:lstStyle/>
          <a:p>
            <a:r>
              <a:rPr lang="en-US" smtClean="0"/>
              <a:t>Sense/cents</a:t>
            </a:r>
          </a:p>
          <a:p>
            <a:r>
              <a:rPr lang="en-US" smtClean="0"/>
              <a:t>High hopes</a:t>
            </a:r>
          </a:p>
          <a:p>
            <a:r>
              <a:rPr lang="en-US" smtClean="0"/>
              <a:t>Narrow escapes</a:t>
            </a:r>
          </a:p>
          <a:p>
            <a:r>
              <a:rPr lang="en-US" smtClean="0"/>
              <a:t>Whole wide world</a:t>
            </a:r>
          </a:p>
          <a:p>
            <a:r>
              <a:rPr lang="en-US" smtClean="0"/>
              <a:t>At long last</a:t>
            </a:r>
          </a:p>
          <a:p>
            <a:r>
              <a:rPr lang="en-US" smtClean="0"/>
              <a:t>Number mine</a:t>
            </a:r>
          </a:p>
          <a:p>
            <a:r>
              <a:rPr lang="en-US" smtClean="0"/>
              <a:t>Mathemagician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p:txBody>
          <a:bodyPr/>
          <a:lstStyle/>
          <a:p>
            <a:r>
              <a:rPr lang="en-US" sz="3600" b="1" smtClean="0"/>
              <a:t>Chapter 15: This Way to Infinity pp184-192</a:t>
            </a:r>
          </a:p>
        </p:txBody>
      </p:sp>
      <p:sp>
        <p:nvSpPr>
          <p:cNvPr id="48130" name="Rectangle 3"/>
          <p:cNvSpPr>
            <a:spLocks noGrp="1" noChangeArrowheads="1"/>
          </p:cNvSpPr>
          <p:nvPr>
            <p:ph type="body" idx="1"/>
          </p:nvPr>
        </p:nvSpPr>
        <p:spPr/>
        <p:txBody>
          <a:bodyPr/>
          <a:lstStyle/>
          <a:p>
            <a:r>
              <a:rPr lang="en-US" smtClean="0"/>
              <a:t>Vocabulary: savory 184, pungent 184, conviction 186, magnitude 189</a:t>
            </a:r>
          </a:p>
          <a:p>
            <a:r>
              <a:rPr lang="en-US" smtClean="0"/>
              <a:t>Response:</a:t>
            </a:r>
          </a:p>
          <a:p>
            <a:pPr lvl="1"/>
            <a:r>
              <a:rPr lang="en-US" smtClean="0"/>
              <a:t>Do you have a magic staff? Explain.</a:t>
            </a:r>
          </a:p>
          <a:p>
            <a:pPr lvl="1"/>
            <a:r>
              <a:rPr lang="en-US" smtClean="0"/>
              <a:t>Why does Milo think he will be back in a few minutes?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idx="4294967295"/>
          </p:nvPr>
        </p:nvSpPr>
        <p:spPr/>
        <p:txBody>
          <a:bodyPr/>
          <a:lstStyle/>
          <a:p>
            <a:r>
              <a:rPr lang="en-US" b="1" smtClean="0"/>
              <a:t>Word Play: Chapter 15</a:t>
            </a:r>
          </a:p>
        </p:txBody>
      </p:sp>
      <p:sp>
        <p:nvSpPr>
          <p:cNvPr id="49154" name="Rectangle 3"/>
          <p:cNvSpPr>
            <a:spLocks noGrp="1" noChangeArrowheads="1"/>
          </p:cNvSpPr>
          <p:nvPr>
            <p:ph type="body" idx="4294967295"/>
          </p:nvPr>
        </p:nvSpPr>
        <p:spPr/>
        <p:txBody>
          <a:bodyPr/>
          <a:lstStyle/>
          <a:p>
            <a:r>
              <a:rPr lang="en-US" smtClean="0"/>
              <a:t>Drifted easily from one anxious nose to another</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lstStyle/>
          <a:p>
            <a:r>
              <a:rPr lang="en-US" sz="3600" b="1" smtClean="0"/>
              <a:t>Chapter 16: A Very Dirty Bird pp193-210</a:t>
            </a:r>
          </a:p>
        </p:txBody>
      </p:sp>
      <p:sp>
        <p:nvSpPr>
          <p:cNvPr id="50178" name="Rectangle 3"/>
          <p:cNvSpPr>
            <a:spLocks noGrp="1" noChangeArrowheads="1"/>
          </p:cNvSpPr>
          <p:nvPr>
            <p:ph type="body" idx="1"/>
          </p:nvPr>
        </p:nvSpPr>
        <p:spPr/>
        <p:txBody>
          <a:bodyPr/>
          <a:lstStyle/>
          <a:p>
            <a:pPr>
              <a:lnSpc>
                <a:spcPct val="90000"/>
              </a:lnSpc>
            </a:pPr>
            <a:r>
              <a:rPr lang="en-US" sz="2400" smtClean="0"/>
              <a:t>Vocabulary: melancholy 198, nonchalantly 200, disdainfully 201, pining 203, unkempt 204, maliciously 204, haughtily 205, amiably 205, brandishing 208</a:t>
            </a:r>
          </a:p>
          <a:p>
            <a:pPr>
              <a:lnSpc>
                <a:spcPct val="90000"/>
              </a:lnSpc>
            </a:pPr>
            <a:r>
              <a:rPr lang="en-US" sz="2400" smtClean="0"/>
              <a:t>Response:</a:t>
            </a:r>
          </a:p>
          <a:p>
            <a:pPr lvl="1">
              <a:lnSpc>
                <a:spcPct val="90000"/>
              </a:lnSpc>
            </a:pPr>
            <a:r>
              <a:rPr lang="en-US" sz="2000" smtClean="0"/>
              <a:t>What is wrong with the .58 of a boy’s logic with averages? Explain.</a:t>
            </a:r>
          </a:p>
          <a:p>
            <a:pPr lvl="1">
              <a:lnSpc>
                <a:spcPct val="90000"/>
              </a:lnSpc>
            </a:pPr>
            <a:r>
              <a:rPr lang="en-US" sz="2000" smtClean="0"/>
              <a:t>Explain what the Mathemagician means by being wrong is hardly worth the effort.</a:t>
            </a:r>
          </a:p>
          <a:p>
            <a:pPr lvl="1">
              <a:lnSpc>
                <a:spcPct val="90000"/>
              </a:lnSpc>
            </a:pPr>
            <a:r>
              <a:rPr lang="en-US" sz="2000" smtClean="0"/>
              <a:t>Explain Milo’s comment, “. . .everybody is so terribly sensitive about the things they know best.”</a:t>
            </a:r>
          </a:p>
          <a:p>
            <a:pPr lvl="1">
              <a:lnSpc>
                <a:spcPct val="90000"/>
              </a:lnSpc>
            </a:pPr>
            <a:r>
              <a:rPr lang="en-US" sz="2000" smtClean="0"/>
              <a:t>What problem is even more serious? Who else said this in the story? Have your thoughts changed any as Milo has progressed on his journey?</a:t>
            </a:r>
          </a:p>
          <a:p>
            <a:pPr>
              <a:lnSpc>
                <a:spcPct val="90000"/>
              </a:lnSpc>
            </a:pPr>
            <a:endParaRPr lang="en-US" sz="2400"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idx="4294967295"/>
          </p:nvPr>
        </p:nvSpPr>
        <p:spPr/>
        <p:txBody>
          <a:bodyPr/>
          <a:lstStyle/>
          <a:p>
            <a:r>
              <a:rPr lang="en-US" b="1" smtClean="0"/>
              <a:t>Word Play: Chapter 16</a:t>
            </a:r>
          </a:p>
        </p:txBody>
      </p:sp>
      <p:sp>
        <p:nvSpPr>
          <p:cNvPr id="51202" name="Rectangle 3"/>
          <p:cNvSpPr>
            <a:spLocks noGrp="1" noChangeArrowheads="1"/>
          </p:cNvSpPr>
          <p:nvPr>
            <p:ph type="body" sz="half" idx="4294967295"/>
          </p:nvPr>
        </p:nvSpPr>
        <p:spPr>
          <a:xfrm>
            <a:off x="1763713" y="1600200"/>
            <a:ext cx="3384550" cy="4525963"/>
          </a:xfrm>
        </p:spPr>
        <p:txBody>
          <a:bodyPr/>
          <a:lstStyle/>
          <a:p>
            <a:pPr>
              <a:lnSpc>
                <a:spcPct val="80000"/>
              </a:lnSpc>
            </a:pPr>
            <a:r>
              <a:rPr lang="en-US" sz="2000" smtClean="0"/>
              <a:t>Make ends meet</a:t>
            </a:r>
          </a:p>
          <a:p>
            <a:pPr>
              <a:lnSpc>
                <a:spcPct val="80000"/>
              </a:lnSpc>
            </a:pPr>
            <a:r>
              <a:rPr lang="en-US" sz="2000" smtClean="0"/>
              <a:t>Average family</a:t>
            </a:r>
          </a:p>
          <a:p>
            <a:pPr>
              <a:lnSpc>
                <a:spcPct val="80000"/>
              </a:lnSpc>
            </a:pPr>
            <a:r>
              <a:rPr lang="en-US" sz="2000" smtClean="0"/>
              <a:t>The path wandered aimlessly</a:t>
            </a:r>
          </a:p>
          <a:p>
            <a:pPr>
              <a:lnSpc>
                <a:spcPct val="80000"/>
              </a:lnSpc>
            </a:pPr>
            <a:r>
              <a:rPr lang="en-US" sz="2000" smtClean="0"/>
              <a:t>Evil intentions</a:t>
            </a:r>
          </a:p>
          <a:p>
            <a:pPr>
              <a:lnSpc>
                <a:spcPct val="80000"/>
              </a:lnSpc>
            </a:pPr>
            <a:r>
              <a:rPr lang="en-US" sz="2000" smtClean="0"/>
              <a:t>A cruel wind shrieked through the rocks and the air was thick and heavy, as if it had been used several times before.</a:t>
            </a:r>
          </a:p>
          <a:p>
            <a:pPr>
              <a:lnSpc>
                <a:spcPct val="80000"/>
              </a:lnSpc>
            </a:pPr>
            <a:r>
              <a:rPr lang="en-US" sz="2000" smtClean="0"/>
              <a:t>Morning/mourning</a:t>
            </a:r>
          </a:p>
          <a:p>
            <a:pPr>
              <a:lnSpc>
                <a:spcPct val="80000"/>
              </a:lnSpc>
            </a:pPr>
            <a:r>
              <a:rPr lang="en-US" sz="2000" smtClean="0"/>
              <a:t>This was followed by a hideous crackling laugh very much like someone choking on a fishbone</a:t>
            </a:r>
          </a:p>
          <a:p>
            <a:pPr>
              <a:lnSpc>
                <a:spcPct val="80000"/>
              </a:lnSpc>
            </a:pPr>
            <a:endParaRPr lang="en-US" sz="2000" smtClean="0"/>
          </a:p>
        </p:txBody>
      </p:sp>
      <p:sp>
        <p:nvSpPr>
          <p:cNvPr id="51203" name="Rectangle 4"/>
          <p:cNvSpPr>
            <a:spLocks noGrp="1" noChangeArrowheads="1"/>
          </p:cNvSpPr>
          <p:nvPr>
            <p:ph type="body" sz="half" idx="4294967295"/>
          </p:nvPr>
        </p:nvSpPr>
        <p:spPr>
          <a:xfrm>
            <a:off x="5300663" y="1600200"/>
            <a:ext cx="3386137" cy="4525963"/>
          </a:xfrm>
        </p:spPr>
        <p:txBody>
          <a:bodyPr/>
          <a:lstStyle/>
          <a:p>
            <a:pPr>
              <a:lnSpc>
                <a:spcPct val="80000"/>
              </a:lnSpc>
            </a:pPr>
            <a:r>
              <a:rPr lang="en-US" sz="2000" smtClean="0"/>
              <a:t>A soiled bird who looked more like a dirty floor mop than anything else</a:t>
            </a:r>
          </a:p>
          <a:p>
            <a:pPr>
              <a:lnSpc>
                <a:spcPct val="80000"/>
              </a:lnSpc>
            </a:pPr>
            <a:r>
              <a:rPr lang="en-US" sz="2000" smtClean="0"/>
              <a:t>Spend the night</a:t>
            </a:r>
          </a:p>
          <a:p>
            <a:pPr>
              <a:lnSpc>
                <a:spcPct val="80000"/>
              </a:lnSpc>
            </a:pPr>
            <a:r>
              <a:rPr lang="en-US" sz="2000" smtClean="0"/>
              <a:t>Mean </a:t>
            </a:r>
          </a:p>
          <a:p>
            <a:pPr>
              <a:lnSpc>
                <a:spcPct val="80000"/>
              </a:lnSpc>
            </a:pPr>
            <a:r>
              <a:rPr lang="en-US" sz="2000" smtClean="0"/>
              <a:t>By/buy</a:t>
            </a:r>
          </a:p>
          <a:p>
            <a:pPr>
              <a:lnSpc>
                <a:spcPct val="80000"/>
              </a:lnSpc>
            </a:pPr>
            <a:r>
              <a:rPr lang="en-US" sz="2000" smtClean="0"/>
              <a:t>Taking everything the wrong way</a:t>
            </a:r>
          </a:p>
          <a:p>
            <a:pPr>
              <a:lnSpc>
                <a:spcPct val="80000"/>
              </a:lnSpc>
            </a:pPr>
            <a:r>
              <a:rPr lang="en-US" sz="2000" smtClean="0"/>
              <a:t>Left</a:t>
            </a:r>
          </a:p>
          <a:p>
            <a:pPr>
              <a:lnSpc>
                <a:spcPct val="80000"/>
              </a:lnSpc>
            </a:pPr>
            <a:r>
              <a:rPr lang="en-US" sz="2000" smtClean="0"/>
              <a:t>Take the words right out of your mouth</a:t>
            </a:r>
          </a:p>
          <a:p>
            <a:pPr>
              <a:lnSpc>
                <a:spcPct val="80000"/>
              </a:lnSpc>
            </a:pPr>
            <a:r>
              <a:rPr lang="en-US" sz="2000" smtClean="0"/>
              <a:t>Out of context</a:t>
            </a:r>
          </a:p>
          <a:p>
            <a:pPr>
              <a:lnSpc>
                <a:spcPct val="80000"/>
              </a:lnSpc>
            </a:pPr>
            <a:r>
              <a:rPr lang="en-US" sz="2000" smtClean="0"/>
              <a:t>Wait/weight</a:t>
            </a:r>
          </a:p>
          <a:p>
            <a:pPr>
              <a:lnSpc>
                <a:spcPct val="80000"/>
              </a:lnSpc>
            </a:pPr>
            <a:r>
              <a:rPr lang="en-US" sz="2000" smtClean="0"/>
              <a:t>Blank expression</a:t>
            </a:r>
          </a:p>
          <a:p>
            <a:pPr>
              <a:lnSpc>
                <a:spcPct val="80000"/>
              </a:lnSpc>
            </a:pPr>
            <a:r>
              <a:rPr lang="en-US" sz="2000" smtClean="0"/>
              <a:t>Spare a little time</a:t>
            </a:r>
          </a:p>
          <a:p>
            <a:pPr>
              <a:lnSpc>
                <a:spcPct val="80000"/>
              </a:lnSpc>
            </a:pPr>
            <a:endParaRPr lang="en-US" sz="200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600" b="1" smtClean="0"/>
              <a:t>Chapter 17: Unwelcoming Committee pp211-223</a:t>
            </a:r>
          </a:p>
        </p:txBody>
      </p:sp>
      <p:sp>
        <p:nvSpPr>
          <p:cNvPr id="52226" name="Rectangle 3"/>
          <p:cNvSpPr>
            <a:spLocks noGrp="1" noChangeArrowheads="1"/>
          </p:cNvSpPr>
          <p:nvPr>
            <p:ph type="body" idx="1"/>
          </p:nvPr>
        </p:nvSpPr>
        <p:spPr>
          <a:xfrm>
            <a:off x="1763713" y="1916113"/>
            <a:ext cx="6923087" cy="4525962"/>
          </a:xfrm>
        </p:spPr>
        <p:txBody>
          <a:bodyPr/>
          <a:lstStyle/>
          <a:p>
            <a:pPr>
              <a:lnSpc>
                <a:spcPct val="80000"/>
              </a:lnSpc>
            </a:pPr>
            <a:r>
              <a:rPr lang="en-US" sz="2400" smtClean="0"/>
              <a:t>Vocabulary: indignantly 212, trivial 213, transfixed 214, rouse 214, sheepish 216, gnarled 217, gelatinous 219, conspicuous 219, peevishly 221, lumbered 222, unenlightened 222, fissure 222</a:t>
            </a:r>
          </a:p>
          <a:p>
            <a:pPr>
              <a:lnSpc>
                <a:spcPct val="80000"/>
              </a:lnSpc>
            </a:pPr>
            <a:r>
              <a:rPr lang="en-US" sz="2400" smtClean="0"/>
              <a:t>Response:</a:t>
            </a:r>
          </a:p>
          <a:p>
            <a:pPr lvl="1">
              <a:lnSpc>
                <a:spcPct val="80000"/>
              </a:lnSpc>
            </a:pPr>
            <a:r>
              <a:rPr lang="en-US" sz="1800" smtClean="0"/>
              <a:t>What purpose does the Terrible Trivium serve? Does Milo learn his lesson?</a:t>
            </a:r>
          </a:p>
          <a:p>
            <a:pPr lvl="1">
              <a:lnSpc>
                <a:spcPct val="80000"/>
              </a:lnSpc>
            </a:pPr>
            <a:r>
              <a:rPr lang="en-US" sz="1800" smtClean="0"/>
              <a:t>Comment on the quote, “For there’s always something to do to keep you from what you really should be  doing. ..”</a:t>
            </a:r>
          </a:p>
          <a:p>
            <a:pPr lvl="1">
              <a:lnSpc>
                <a:spcPct val="80000"/>
              </a:lnSpc>
            </a:pPr>
            <a:r>
              <a:rPr lang="en-US" sz="1800" smtClean="0"/>
              <a:t>“. . .but Milo, who had learned by now that people are not always what they say they are, reached for his telescope and took a long look for himself.” What other lessons has Milo learned thus far on his journey?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idx="4294967295"/>
          </p:nvPr>
        </p:nvSpPr>
        <p:spPr/>
        <p:txBody>
          <a:bodyPr/>
          <a:lstStyle/>
          <a:p>
            <a:r>
              <a:rPr lang="en-US" sz="3600" b="1" smtClean="0"/>
              <a:t>Figurative Language &amp; Beyond</a:t>
            </a:r>
          </a:p>
        </p:txBody>
      </p:sp>
      <p:sp>
        <p:nvSpPr>
          <p:cNvPr id="16386" name="Rectangle 3"/>
          <p:cNvSpPr>
            <a:spLocks noGrp="1" noChangeArrowheads="1"/>
          </p:cNvSpPr>
          <p:nvPr>
            <p:ph type="body" idx="4294967295"/>
          </p:nvPr>
        </p:nvSpPr>
        <p:spPr/>
        <p:txBody>
          <a:bodyPr/>
          <a:lstStyle/>
          <a:p>
            <a:r>
              <a:rPr lang="en-US" smtClean="0"/>
              <a:t>As you read </a:t>
            </a:r>
            <a:r>
              <a:rPr lang="en-US" i="1" smtClean="0"/>
              <a:t>The Phantom Tollbooth</a:t>
            </a:r>
            <a:r>
              <a:rPr lang="en-US" smtClean="0"/>
              <a:t>, keep a chart of characters and their impact on the protagonist Milo, figurative language, and multiple meaning words (including homophones, homographs, and homonyms).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idx="4294967295"/>
          </p:nvPr>
        </p:nvSpPr>
        <p:spPr/>
        <p:txBody>
          <a:bodyPr/>
          <a:lstStyle/>
          <a:p>
            <a:r>
              <a:rPr lang="en-US" b="1" smtClean="0"/>
              <a:t>Word Play: Chapter 17</a:t>
            </a:r>
          </a:p>
        </p:txBody>
      </p:sp>
      <p:sp>
        <p:nvSpPr>
          <p:cNvPr id="53250" name="Rectangle 3"/>
          <p:cNvSpPr>
            <a:spLocks noGrp="1" noChangeArrowheads="1"/>
          </p:cNvSpPr>
          <p:nvPr>
            <p:ph type="body" idx="4294967295"/>
          </p:nvPr>
        </p:nvSpPr>
        <p:spPr/>
        <p:txBody>
          <a:bodyPr/>
          <a:lstStyle/>
          <a:p>
            <a:pPr>
              <a:lnSpc>
                <a:spcPct val="80000"/>
              </a:lnSpc>
            </a:pPr>
            <a:r>
              <a:rPr lang="en-US" sz="2400" smtClean="0"/>
              <a:t>Monster/creature of habit</a:t>
            </a:r>
          </a:p>
          <a:p>
            <a:pPr>
              <a:lnSpc>
                <a:spcPct val="80000"/>
              </a:lnSpc>
            </a:pPr>
            <a:r>
              <a:rPr lang="en-US" sz="2400" smtClean="0"/>
              <a:t>Slippery slope</a:t>
            </a:r>
          </a:p>
          <a:p>
            <a:pPr>
              <a:lnSpc>
                <a:spcPct val="80000"/>
              </a:lnSpc>
            </a:pPr>
            <a:r>
              <a:rPr lang="en-US" sz="2400" smtClean="0"/>
              <a:t>They were struggling along through what felt very much like a waist-deep pool of peanut butter</a:t>
            </a:r>
          </a:p>
          <a:p>
            <a:pPr>
              <a:lnSpc>
                <a:spcPct val="80000"/>
              </a:lnSpc>
            </a:pPr>
            <a:r>
              <a:rPr lang="en-US" sz="2400" smtClean="0"/>
              <a:t>Have a good look at things</a:t>
            </a:r>
          </a:p>
          <a:p>
            <a:pPr>
              <a:lnSpc>
                <a:spcPct val="80000"/>
              </a:lnSpc>
            </a:pPr>
            <a:r>
              <a:rPr lang="en-US" sz="2400" smtClean="0"/>
              <a:t>He looked, in fact, very much like a colossal bowl of jelly, without the bowl</a:t>
            </a:r>
          </a:p>
          <a:p>
            <a:pPr>
              <a:lnSpc>
                <a:spcPct val="80000"/>
              </a:lnSpc>
            </a:pPr>
            <a:r>
              <a:rPr lang="en-US" sz="2400" smtClean="0"/>
              <a:t>The giant replied in a more normal voice (but even this was like an explosion)</a:t>
            </a:r>
          </a:p>
          <a:p>
            <a:pPr>
              <a:lnSpc>
                <a:spcPct val="80000"/>
              </a:lnSpc>
            </a:pPr>
            <a:r>
              <a:rPr lang="en-US" sz="2400" smtClean="0"/>
              <a:t>Leave well enough alone</a:t>
            </a:r>
          </a:p>
          <a:p>
            <a:pPr>
              <a:lnSpc>
                <a:spcPct val="80000"/>
              </a:lnSpc>
            </a:pPr>
            <a:r>
              <a:rPr lang="en-US" sz="2400" smtClean="0"/>
              <a:t>Take a chance</a:t>
            </a:r>
          </a:p>
          <a:p>
            <a:pPr>
              <a:lnSpc>
                <a:spcPct val="80000"/>
              </a:lnSpc>
            </a:pPr>
            <a:r>
              <a:rPr lang="en-US" sz="2400" smtClean="0"/>
              <a:t>Save the rest for later</a:t>
            </a:r>
          </a:p>
          <a:p>
            <a:pPr>
              <a:lnSpc>
                <a:spcPct val="80000"/>
              </a:lnSpc>
            </a:pPr>
            <a:endParaRPr lang="en-US" sz="2400" smtClean="0"/>
          </a:p>
          <a:p>
            <a:pPr>
              <a:lnSpc>
                <a:spcPct val="80000"/>
              </a:lnSpc>
            </a:pPr>
            <a:endParaRPr lang="en-US" sz="240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sz="3600" b="1" smtClean="0"/>
              <a:t>Chapter 18: Castle in the Air pp224-236</a:t>
            </a:r>
          </a:p>
        </p:txBody>
      </p:sp>
      <p:sp>
        <p:nvSpPr>
          <p:cNvPr id="54274" name="Rectangle 3"/>
          <p:cNvSpPr>
            <a:spLocks noGrp="1" noChangeArrowheads="1"/>
          </p:cNvSpPr>
          <p:nvPr>
            <p:ph type="body" idx="1"/>
          </p:nvPr>
        </p:nvSpPr>
        <p:spPr/>
        <p:txBody>
          <a:bodyPr/>
          <a:lstStyle/>
          <a:p>
            <a:r>
              <a:rPr lang="en-US" sz="2800" smtClean="0"/>
              <a:t>Vocabulary: precariously 225, deliberation 227, rapt 229, engrossed 229, unison 231, ordeal 232, riddance 236</a:t>
            </a:r>
          </a:p>
          <a:p>
            <a:r>
              <a:rPr lang="en-US" sz="2800" smtClean="0"/>
              <a:t>Response:</a:t>
            </a:r>
          </a:p>
          <a:p>
            <a:pPr lvl="1"/>
            <a:r>
              <a:rPr lang="en-US" sz="2400" smtClean="0"/>
              <a:t>What purpose does the Senses Taker serve?</a:t>
            </a:r>
          </a:p>
          <a:p>
            <a:pPr lvl="1"/>
            <a:r>
              <a:rPr lang="en-US" sz="2400" smtClean="0"/>
              <a:t>“It’s learning what to do with what you learn and learning why you learn things at all that matters.” (p233) Comment on this quote.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idx="4294967295"/>
          </p:nvPr>
        </p:nvSpPr>
        <p:spPr/>
        <p:txBody>
          <a:bodyPr/>
          <a:lstStyle/>
          <a:p>
            <a:r>
              <a:rPr lang="en-US" b="1" smtClean="0"/>
              <a:t>Word Play: Chapter 18</a:t>
            </a:r>
          </a:p>
        </p:txBody>
      </p:sp>
      <p:sp>
        <p:nvSpPr>
          <p:cNvPr id="55298" name="Rectangle 3"/>
          <p:cNvSpPr>
            <a:spLocks noGrp="1" noChangeArrowheads="1"/>
          </p:cNvSpPr>
          <p:nvPr>
            <p:ph type="body" sz="half" idx="4294967295"/>
          </p:nvPr>
        </p:nvSpPr>
        <p:spPr>
          <a:xfrm>
            <a:off x="1763713" y="1600200"/>
            <a:ext cx="3384550" cy="4525963"/>
          </a:xfrm>
        </p:spPr>
        <p:txBody>
          <a:bodyPr/>
          <a:lstStyle/>
          <a:p>
            <a:pPr>
              <a:lnSpc>
                <a:spcPct val="80000"/>
              </a:lnSpc>
            </a:pPr>
            <a:r>
              <a:rPr lang="en-US" sz="1600" smtClean="0"/>
              <a:t>An ominous silence dropped like a curtain around them and, except for the scuffling of their frantic footsteps, there wasn’t a sound.</a:t>
            </a:r>
          </a:p>
          <a:p>
            <a:pPr>
              <a:lnSpc>
                <a:spcPct val="80000"/>
              </a:lnSpc>
            </a:pPr>
            <a:r>
              <a:rPr lang="en-US" sz="1600" smtClean="0"/>
              <a:t>Senses/census</a:t>
            </a:r>
          </a:p>
          <a:p>
            <a:pPr>
              <a:lnSpc>
                <a:spcPct val="80000"/>
              </a:lnSpc>
            </a:pPr>
            <a:r>
              <a:rPr lang="en-US" sz="1600" smtClean="0"/>
              <a:t>Sense of purpose</a:t>
            </a:r>
          </a:p>
          <a:p>
            <a:pPr>
              <a:lnSpc>
                <a:spcPct val="80000"/>
              </a:lnSpc>
            </a:pPr>
            <a:r>
              <a:rPr lang="en-US" sz="1600" smtClean="0"/>
              <a:t>Sense of duty</a:t>
            </a:r>
          </a:p>
          <a:p>
            <a:pPr>
              <a:lnSpc>
                <a:spcPct val="80000"/>
              </a:lnSpc>
            </a:pPr>
            <a:r>
              <a:rPr lang="en-US" sz="1600" smtClean="0"/>
              <a:t>Sense of proportion</a:t>
            </a:r>
          </a:p>
          <a:p>
            <a:pPr>
              <a:lnSpc>
                <a:spcPct val="80000"/>
              </a:lnSpc>
            </a:pPr>
            <a:r>
              <a:rPr lang="en-US" sz="1600" smtClean="0"/>
              <a:t>Sense of humor</a:t>
            </a:r>
          </a:p>
          <a:p>
            <a:pPr>
              <a:lnSpc>
                <a:spcPct val="80000"/>
              </a:lnSpc>
            </a:pPr>
            <a:r>
              <a:rPr lang="en-US" sz="1600" smtClean="0"/>
              <a:t>The dangerous stairs danced dizzily in the wind</a:t>
            </a:r>
          </a:p>
          <a:p>
            <a:pPr>
              <a:lnSpc>
                <a:spcPct val="80000"/>
              </a:lnSpc>
            </a:pPr>
            <a:r>
              <a:rPr lang="en-US" sz="1600" smtClean="0"/>
              <a:t>Like a giant corkscrew, the stairway twisted through the darkness</a:t>
            </a:r>
          </a:p>
          <a:p>
            <a:pPr>
              <a:lnSpc>
                <a:spcPct val="80000"/>
              </a:lnSpc>
            </a:pPr>
            <a:r>
              <a:rPr lang="en-US" sz="1600" smtClean="0"/>
              <a:t>The wind howled cruelly in an effort to tear them loose, and the fog dragged clammy fingers down their backs</a:t>
            </a:r>
          </a:p>
        </p:txBody>
      </p:sp>
      <p:sp>
        <p:nvSpPr>
          <p:cNvPr id="55299" name="Rectangle 4"/>
          <p:cNvSpPr>
            <a:spLocks noGrp="1" noChangeArrowheads="1"/>
          </p:cNvSpPr>
          <p:nvPr>
            <p:ph type="body" sz="half" idx="4294967295"/>
          </p:nvPr>
        </p:nvSpPr>
        <p:spPr>
          <a:xfrm>
            <a:off x="5300663" y="1600200"/>
            <a:ext cx="3386137" cy="4525963"/>
          </a:xfrm>
        </p:spPr>
        <p:txBody>
          <a:bodyPr/>
          <a:lstStyle/>
          <a:p>
            <a:pPr>
              <a:lnSpc>
                <a:spcPct val="80000"/>
              </a:lnSpc>
            </a:pPr>
            <a:r>
              <a:rPr lang="en-US" sz="1600" smtClean="0"/>
              <a:t>They entered the great hall on a rug as soft as a snowdrift</a:t>
            </a:r>
          </a:p>
          <a:p>
            <a:pPr>
              <a:lnSpc>
                <a:spcPct val="80000"/>
              </a:lnSpc>
            </a:pPr>
            <a:r>
              <a:rPr lang="en-US" sz="1600" smtClean="0"/>
              <a:t>She answered with  a laugh as friendly as the mailman’s ring when you know there’s a letter for you</a:t>
            </a:r>
          </a:p>
          <a:p>
            <a:pPr>
              <a:lnSpc>
                <a:spcPct val="80000"/>
              </a:lnSpc>
            </a:pPr>
            <a:r>
              <a:rPr lang="en-US" sz="1600" smtClean="0"/>
              <a:t>Learn from your mistakes</a:t>
            </a:r>
          </a:p>
          <a:p>
            <a:pPr>
              <a:lnSpc>
                <a:spcPct val="80000"/>
              </a:lnSpc>
            </a:pPr>
            <a:r>
              <a:rPr lang="en-US" sz="1600" smtClean="0"/>
              <a:t>Whenever you laugh, gladness spreads like the ripples on a pond</a:t>
            </a:r>
          </a:p>
          <a:p>
            <a:pPr>
              <a:lnSpc>
                <a:spcPct val="80000"/>
              </a:lnSpc>
            </a:pPr>
            <a:r>
              <a:rPr lang="en-US" sz="1600" smtClean="0"/>
              <a:t>Off the map</a:t>
            </a:r>
          </a:p>
          <a:p>
            <a:pPr>
              <a:lnSpc>
                <a:spcPct val="80000"/>
              </a:lnSpc>
            </a:pPr>
            <a:r>
              <a:rPr lang="en-US" sz="1600" smtClean="0"/>
              <a:t>Just out of sight</a:t>
            </a:r>
          </a:p>
          <a:p>
            <a:pPr>
              <a:lnSpc>
                <a:spcPct val="80000"/>
              </a:lnSpc>
            </a:pPr>
            <a:r>
              <a:rPr lang="en-US" sz="1600" smtClean="0"/>
              <a:t>Beyond your reach</a:t>
            </a:r>
          </a:p>
          <a:p>
            <a:pPr>
              <a:lnSpc>
                <a:spcPct val="80000"/>
              </a:lnSpc>
            </a:pPr>
            <a:r>
              <a:rPr lang="en-US" sz="1600" smtClean="0"/>
              <a:t>Time flies </a:t>
            </a:r>
          </a:p>
          <a:p>
            <a:pPr>
              <a:lnSpc>
                <a:spcPct val="80000"/>
              </a:lnSpc>
            </a:pPr>
            <a:endParaRPr lang="en-US" sz="1600" smtClean="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title"/>
          </p:nvPr>
        </p:nvSpPr>
        <p:spPr/>
        <p:txBody>
          <a:bodyPr/>
          <a:lstStyle/>
          <a:p>
            <a:r>
              <a:rPr lang="en-US" sz="3600" b="1" smtClean="0"/>
              <a:t>Chapter 19: The Return of Rhyme and Reason pp237-252</a:t>
            </a:r>
          </a:p>
        </p:txBody>
      </p:sp>
      <p:sp>
        <p:nvSpPr>
          <p:cNvPr id="56322" name="Rectangle 3"/>
          <p:cNvSpPr>
            <a:spLocks noGrp="1" noChangeArrowheads="1"/>
          </p:cNvSpPr>
          <p:nvPr>
            <p:ph type="body" idx="1"/>
          </p:nvPr>
        </p:nvSpPr>
        <p:spPr/>
        <p:txBody>
          <a:bodyPr/>
          <a:lstStyle/>
          <a:p>
            <a:pPr>
              <a:lnSpc>
                <a:spcPct val="80000"/>
              </a:lnSpc>
            </a:pPr>
            <a:r>
              <a:rPr lang="en-US" sz="2800" smtClean="0"/>
              <a:t>Vocabulary: invariably 238, gorgon 238, malice 238, bulbous 238, gross 239, embossed 244, subdued 246, bedlam 248, deliriously 248, exploits 248</a:t>
            </a:r>
          </a:p>
          <a:p>
            <a:pPr>
              <a:lnSpc>
                <a:spcPct val="80000"/>
              </a:lnSpc>
            </a:pPr>
            <a:r>
              <a:rPr lang="en-US" sz="2800" smtClean="0"/>
              <a:t>Response: Comment on the following quotes:</a:t>
            </a:r>
          </a:p>
          <a:p>
            <a:pPr lvl="1">
              <a:lnSpc>
                <a:spcPct val="80000"/>
              </a:lnSpc>
            </a:pPr>
            <a:r>
              <a:rPr lang="en-US" sz="2400" smtClean="0"/>
              <a:t>“. . .but you had the courage to try; and what you </a:t>
            </a:r>
            <a:r>
              <a:rPr lang="en-US" sz="2400" i="1" smtClean="0"/>
              <a:t>can</a:t>
            </a:r>
            <a:r>
              <a:rPr lang="en-US" sz="2400" smtClean="0"/>
              <a:t> do is often simply a matter of what you </a:t>
            </a:r>
            <a:r>
              <a:rPr lang="en-US" sz="2400" i="1" smtClean="0"/>
              <a:t>will</a:t>
            </a:r>
            <a:r>
              <a:rPr lang="en-US" sz="2400" smtClean="0"/>
              <a:t> do.” (p247)</a:t>
            </a:r>
          </a:p>
          <a:p>
            <a:pPr lvl="1">
              <a:lnSpc>
                <a:spcPct val="80000"/>
              </a:lnSpc>
            </a:pPr>
            <a:r>
              <a:rPr lang="en-US" sz="2400" smtClean="0"/>
              <a:t>“. . .so many things are possible just as long as you don’t know they’re impossible.” (p247)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idx="4294967295"/>
          </p:nvPr>
        </p:nvSpPr>
        <p:spPr/>
        <p:txBody>
          <a:bodyPr/>
          <a:lstStyle/>
          <a:p>
            <a:r>
              <a:rPr lang="en-US" b="1" smtClean="0"/>
              <a:t>Word Play: Chapter 19</a:t>
            </a:r>
          </a:p>
        </p:txBody>
      </p:sp>
      <p:sp>
        <p:nvSpPr>
          <p:cNvPr id="57346" name="Rectangle 3"/>
          <p:cNvSpPr>
            <a:spLocks noGrp="1" noChangeArrowheads="1"/>
          </p:cNvSpPr>
          <p:nvPr>
            <p:ph type="body" idx="4294967295"/>
          </p:nvPr>
        </p:nvSpPr>
        <p:spPr/>
        <p:txBody>
          <a:bodyPr/>
          <a:lstStyle/>
          <a:p>
            <a:pPr>
              <a:lnSpc>
                <a:spcPct val="80000"/>
              </a:lnSpc>
            </a:pPr>
            <a:r>
              <a:rPr lang="en-US" sz="2000" smtClean="0"/>
              <a:t>Demon of compromise</a:t>
            </a:r>
          </a:p>
          <a:p>
            <a:pPr>
              <a:lnSpc>
                <a:spcPct val="80000"/>
              </a:lnSpc>
            </a:pPr>
            <a:r>
              <a:rPr lang="en-US" sz="2000" smtClean="0"/>
              <a:t>Look before you leap</a:t>
            </a:r>
          </a:p>
          <a:p>
            <a:pPr>
              <a:lnSpc>
                <a:spcPct val="80000"/>
              </a:lnSpc>
            </a:pPr>
            <a:r>
              <a:rPr lang="en-US" sz="2000" smtClean="0"/>
              <a:t>Hindsight</a:t>
            </a:r>
          </a:p>
          <a:p>
            <a:pPr>
              <a:lnSpc>
                <a:spcPct val="80000"/>
              </a:lnSpc>
            </a:pPr>
            <a:r>
              <a:rPr lang="en-US" sz="2000" smtClean="0"/>
              <a:t>Know-it-all</a:t>
            </a:r>
          </a:p>
          <a:p>
            <a:pPr>
              <a:lnSpc>
                <a:spcPct val="80000"/>
              </a:lnSpc>
            </a:pPr>
            <a:r>
              <a:rPr lang="en-US" sz="2000" smtClean="0"/>
              <a:t>Gross exaggeration</a:t>
            </a:r>
          </a:p>
          <a:p>
            <a:pPr>
              <a:lnSpc>
                <a:spcPct val="80000"/>
              </a:lnSpc>
            </a:pPr>
            <a:r>
              <a:rPr lang="en-US" sz="2000" smtClean="0"/>
              <a:t>Threadbare excuse</a:t>
            </a:r>
          </a:p>
          <a:p>
            <a:pPr>
              <a:lnSpc>
                <a:spcPct val="80000"/>
              </a:lnSpc>
            </a:pPr>
            <a:r>
              <a:rPr lang="en-US" sz="2000" smtClean="0"/>
              <a:t>Rhyme and reason</a:t>
            </a:r>
          </a:p>
          <a:p>
            <a:pPr>
              <a:lnSpc>
                <a:spcPct val="80000"/>
              </a:lnSpc>
            </a:pPr>
            <a:r>
              <a:rPr lang="en-US" sz="2000" smtClean="0"/>
              <a:t>As far as the eye can see</a:t>
            </a:r>
          </a:p>
          <a:p>
            <a:pPr>
              <a:lnSpc>
                <a:spcPct val="80000"/>
              </a:lnSpc>
            </a:pPr>
            <a:r>
              <a:rPr lang="en-US" sz="2000" smtClean="0"/>
              <a:t>Like an ocean wave, the long line of horsemen advanced</a:t>
            </a:r>
          </a:p>
          <a:p>
            <a:pPr>
              <a:lnSpc>
                <a:spcPct val="80000"/>
              </a:lnSpc>
            </a:pPr>
            <a:r>
              <a:rPr lang="en-US" sz="2000" smtClean="0"/>
              <a:t>Music to my ears</a:t>
            </a:r>
          </a:p>
          <a:p>
            <a:pPr>
              <a:lnSpc>
                <a:spcPct val="80000"/>
              </a:lnSpc>
            </a:pPr>
            <a:r>
              <a:rPr lang="en-US" sz="2000" smtClean="0"/>
              <a:t>The air shimmered with excitement</a:t>
            </a:r>
          </a:p>
          <a:p>
            <a:pPr>
              <a:lnSpc>
                <a:spcPct val="80000"/>
              </a:lnSpc>
            </a:pPr>
            <a:r>
              <a:rPr lang="en-US" sz="2000" smtClean="0"/>
              <a:t>Bear/bare</a:t>
            </a:r>
          </a:p>
          <a:p>
            <a:pPr>
              <a:lnSpc>
                <a:spcPct val="80000"/>
              </a:lnSpc>
            </a:pPr>
            <a:r>
              <a:rPr lang="en-US" sz="2000" smtClean="0"/>
              <a:t>The little car was brought forward, polished like new</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sz="3600" b="1" smtClean="0"/>
              <a:t>Chapter 20: Good-by and Hello pp253-256</a:t>
            </a:r>
          </a:p>
        </p:txBody>
      </p:sp>
      <p:sp>
        <p:nvSpPr>
          <p:cNvPr id="58370" name="Rectangle 3"/>
          <p:cNvSpPr>
            <a:spLocks noGrp="1" noChangeArrowheads="1"/>
          </p:cNvSpPr>
          <p:nvPr>
            <p:ph type="body" idx="1"/>
          </p:nvPr>
        </p:nvSpPr>
        <p:spPr/>
        <p:txBody>
          <a:bodyPr/>
          <a:lstStyle/>
          <a:p>
            <a:pPr>
              <a:lnSpc>
                <a:spcPct val="90000"/>
              </a:lnSpc>
            </a:pPr>
            <a:r>
              <a:rPr lang="en-US" sz="2800" smtClean="0"/>
              <a:t>Vocabulary: murmur 254, erratic 255</a:t>
            </a:r>
          </a:p>
          <a:p>
            <a:pPr>
              <a:lnSpc>
                <a:spcPct val="90000"/>
              </a:lnSpc>
            </a:pPr>
            <a:r>
              <a:rPr lang="en-US" sz="2800" smtClean="0"/>
              <a:t>Response:</a:t>
            </a:r>
          </a:p>
          <a:p>
            <a:pPr lvl="1">
              <a:lnSpc>
                <a:spcPct val="90000"/>
              </a:lnSpc>
            </a:pPr>
            <a:r>
              <a:rPr lang="en-US" sz="2000" smtClean="0"/>
              <a:t>What lesson does Milo learn about time? How could he have accomplished all he did and have only been gone for an hour?</a:t>
            </a:r>
          </a:p>
          <a:p>
            <a:pPr lvl="1">
              <a:lnSpc>
                <a:spcPct val="90000"/>
              </a:lnSpc>
            </a:pPr>
            <a:r>
              <a:rPr lang="en-US" sz="2000" smtClean="0"/>
              <a:t>Why is this chapter titled “Good-by and Hello”? What is Milo saying good-by to? What is he saying hello to?</a:t>
            </a:r>
          </a:p>
          <a:p>
            <a:pPr lvl="1">
              <a:lnSpc>
                <a:spcPct val="90000"/>
              </a:lnSpc>
            </a:pPr>
            <a:r>
              <a:rPr lang="en-US" sz="2000" smtClean="0"/>
              <a:t>Who might the anonymous sender of the tollbooth be? What reasons would he or she have to send it to Milo?</a:t>
            </a:r>
          </a:p>
          <a:p>
            <a:pPr lvl="1">
              <a:lnSpc>
                <a:spcPct val="90000"/>
              </a:lnSpc>
            </a:pPr>
            <a:r>
              <a:rPr lang="en-US" sz="2000" smtClean="0"/>
              <a:t>What is the overarching theme of the story? Provide specific examples and details from the story to prove your point.</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idx="4294967295"/>
          </p:nvPr>
        </p:nvSpPr>
        <p:spPr/>
        <p:txBody>
          <a:bodyPr/>
          <a:lstStyle/>
          <a:p>
            <a:r>
              <a:rPr lang="en-US" b="1" smtClean="0"/>
              <a:t>Word Play: Chapter 20</a:t>
            </a:r>
          </a:p>
        </p:txBody>
      </p:sp>
      <p:sp>
        <p:nvSpPr>
          <p:cNvPr id="59394" name="Rectangle 3"/>
          <p:cNvSpPr>
            <a:spLocks noGrp="1" noChangeArrowheads="1"/>
          </p:cNvSpPr>
          <p:nvPr>
            <p:ph type="body" idx="4294967295"/>
          </p:nvPr>
        </p:nvSpPr>
        <p:spPr/>
        <p:txBody>
          <a:bodyPr/>
          <a:lstStyle/>
          <a:p>
            <a:r>
              <a:rPr lang="en-US" smtClean="0"/>
              <a:t>The wind whistled a tune on the windshield</a:t>
            </a:r>
          </a:p>
          <a:p>
            <a:r>
              <a:rPr lang="en-US" smtClean="0"/>
              <a:t>The late-afternoon sun had turned now from a vivid yellow to a warm lazy orange, and it seemed almost as tired as he was.</a:t>
            </a:r>
          </a:p>
          <a:p>
            <a:r>
              <a:rPr lang="en-US" smtClean="0"/>
              <a:t>The road raced ahead</a:t>
            </a:r>
          </a:p>
          <a:p>
            <a:r>
              <a:rPr lang="en-US" smtClean="0"/>
              <a:t>His thoughts darted eagerly about</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title" idx="4294967295"/>
          </p:nvPr>
        </p:nvSpPr>
        <p:spPr/>
        <p:txBody>
          <a:bodyPr/>
          <a:lstStyle/>
          <a:p>
            <a:r>
              <a:rPr lang="en-US" b="1" smtClean="0"/>
              <a:t>Character Traits: Milo</a:t>
            </a:r>
          </a:p>
        </p:txBody>
      </p:sp>
      <p:sp>
        <p:nvSpPr>
          <p:cNvPr id="60418" name="Rectangle 6"/>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60419" name="Rectangle 7"/>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pic>
        <p:nvPicPr>
          <p:cNvPr id="60420" name="Picture 9" descr="P1050028"/>
          <p:cNvPicPr>
            <a:picLocks noChangeAspect="1" noChangeArrowheads="1"/>
          </p:cNvPicPr>
          <p:nvPr/>
        </p:nvPicPr>
        <p:blipFill>
          <a:blip r:embed="rId2"/>
          <a:srcRect/>
          <a:stretch>
            <a:fillRect/>
          </a:stretch>
        </p:blipFill>
        <p:spPr bwMode="auto">
          <a:xfrm>
            <a:off x="1763713" y="1557338"/>
            <a:ext cx="3300412" cy="4824412"/>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ChangeArrowheads="1"/>
          </p:cNvSpPr>
          <p:nvPr>
            <p:ph type="title" idx="4294967295"/>
          </p:nvPr>
        </p:nvSpPr>
        <p:spPr/>
        <p:txBody>
          <a:bodyPr/>
          <a:lstStyle/>
          <a:p>
            <a:r>
              <a:rPr lang="en-US" sz="3600" b="1" smtClean="0"/>
              <a:t>Character Traits: Whether Man</a:t>
            </a:r>
          </a:p>
        </p:txBody>
      </p:sp>
      <p:sp>
        <p:nvSpPr>
          <p:cNvPr id="61442" name="Rectangle 4"/>
          <p:cNvSpPr>
            <a:spLocks noGrp="1" noChangeArrowheads="1"/>
          </p:cNvSpPr>
          <p:nvPr>
            <p:ph type="body" sz="half" idx="4294967295"/>
          </p:nvPr>
        </p:nvSpPr>
        <p:spPr>
          <a:xfrm>
            <a:off x="1763713" y="1600200"/>
            <a:ext cx="3384550" cy="4525963"/>
          </a:xfrm>
        </p:spPr>
        <p:txBody>
          <a:bodyPr/>
          <a:lstStyle/>
          <a:p>
            <a:r>
              <a:rPr lang="en-US" sz="2800" smtClean="0"/>
              <a:t>Place met:</a:t>
            </a:r>
          </a:p>
          <a:p>
            <a:r>
              <a:rPr lang="en-US" sz="2800" smtClean="0"/>
              <a:t>Lesson learned:</a:t>
            </a:r>
          </a:p>
          <a:p>
            <a:r>
              <a:rPr lang="en-US" sz="2800" smtClean="0"/>
              <a:t>Traits:</a:t>
            </a:r>
          </a:p>
        </p:txBody>
      </p:sp>
      <p:sp>
        <p:nvSpPr>
          <p:cNvPr id="61443" name="Rectangle 5"/>
          <p:cNvSpPr>
            <a:spLocks noGrp="1" noChangeArrowheads="1"/>
          </p:cNvSpPr>
          <p:nvPr>
            <p:ph type="body" sz="half" idx="4294967295"/>
          </p:nvPr>
        </p:nvSpPr>
        <p:spPr>
          <a:xfrm>
            <a:off x="5300663" y="1600200"/>
            <a:ext cx="3386137" cy="4525963"/>
          </a:xfrm>
        </p:spPr>
        <p:txBody>
          <a:bodyPr/>
          <a:lstStyle/>
          <a:p>
            <a:endParaRPr lang="en-US" sz="2800" smtClean="0"/>
          </a:p>
        </p:txBody>
      </p:sp>
      <p:pic>
        <p:nvPicPr>
          <p:cNvPr id="61447" name="Picture 7"/>
          <p:cNvPicPr>
            <a:picLocks noChangeAspect="1" noChangeArrowheads="1"/>
          </p:cNvPicPr>
          <p:nvPr/>
        </p:nvPicPr>
        <p:blipFill>
          <a:blip r:embed="rId2"/>
          <a:srcRect/>
          <a:stretch>
            <a:fillRect/>
          </a:stretch>
        </p:blipFill>
        <p:spPr bwMode="auto">
          <a:xfrm>
            <a:off x="5435600" y="1628775"/>
            <a:ext cx="3078163" cy="478155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6"/>
          <p:cNvSpPr>
            <a:spLocks noGrp="1" noChangeArrowheads="1"/>
          </p:cNvSpPr>
          <p:nvPr>
            <p:ph type="title" idx="4294967295"/>
          </p:nvPr>
        </p:nvSpPr>
        <p:spPr/>
        <p:txBody>
          <a:bodyPr/>
          <a:lstStyle/>
          <a:p>
            <a:r>
              <a:rPr lang="en-US" sz="3600" b="1" smtClean="0"/>
              <a:t>Character Traits: Lethargarians</a:t>
            </a:r>
          </a:p>
        </p:txBody>
      </p:sp>
      <p:sp>
        <p:nvSpPr>
          <p:cNvPr id="62466" name="Rectangle 7"/>
          <p:cNvSpPr>
            <a:spLocks noGrp="1" noChangeArrowheads="1"/>
          </p:cNvSpPr>
          <p:nvPr>
            <p:ph type="body" sz="half" idx="4294967295"/>
          </p:nvPr>
        </p:nvSpPr>
        <p:spPr>
          <a:xfrm>
            <a:off x="1763713" y="1600200"/>
            <a:ext cx="3384550" cy="4525963"/>
          </a:xfrm>
        </p:spPr>
        <p:txBody>
          <a:bodyPr/>
          <a:lstStyle/>
          <a:p>
            <a:r>
              <a:rPr lang="en-US" sz="2800" smtClean="0"/>
              <a:t>Place met:</a:t>
            </a:r>
          </a:p>
          <a:p>
            <a:r>
              <a:rPr lang="en-US" sz="2800" smtClean="0"/>
              <a:t>Lesson learned:</a:t>
            </a:r>
          </a:p>
          <a:p>
            <a:r>
              <a:rPr lang="en-US" sz="2800" smtClean="0"/>
              <a:t>Traits:</a:t>
            </a:r>
          </a:p>
        </p:txBody>
      </p:sp>
      <p:sp>
        <p:nvSpPr>
          <p:cNvPr id="62467" name="Rectangle 8"/>
          <p:cNvSpPr>
            <a:spLocks noGrp="1" noChangeArrowheads="1"/>
          </p:cNvSpPr>
          <p:nvPr>
            <p:ph type="body" sz="half" idx="4294967295"/>
          </p:nvPr>
        </p:nvSpPr>
        <p:spPr>
          <a:xfrm>
            <a:off x="5300663" y="1600200"/>
            <a:ext cx="3386137" cy="4525963"/>
          </a:xfrm>
        </p:spPr>
        <p:txBody>
          <a:bodyPr/>
          <a:lstStyle/>
          <a:p>
            <a:endParaRPr lang="en-US" sz="2800" smtClean="0"/>
          </a:p>
        </p:txBody>
      </p:sp>
      <p:pic>
        <p:nvPicPr>
          <p:cNvPr id="62468" name="Picture 5" descr="The-Lethargarians-the-phantom-tollbooth-1342546-271-364"/>
          <p:cNvPicPr>
            <a:picLocks noChangeAspect="1" noChangeArrowheads="1"/>
          </p:cNvPicPr>
          <p:nvPr/>
        </p:nvPicPr>
        <p:blipFill>
          <a:blip r:embed="rId2"/>
          <a:srcRect/>
          <a:stretch>
            <a:fillRect/>
          </a:stretch>
        </p:blipFill>
        <p:spPr bwMode="auto">
          <a:xfrm>
            <a:off x="5364163" y="1628775"/>
            <a:ext cx="3324225" cy="446405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p:txBody>
          <a:bodyPr/>
          <a:lstStyle/>
          <a:p>
            <a:r>
              <a:rPr lang="en-US" sz="3600" b="1" smtClean="0"/>
              <a:t>Figurative Language &amp; Beyond</a:t>
            </a:r>
          </a:p>
        </p:txBody>
      </p:sp>
      <p:sp>
        <p:nvSpPr>
          <p:cNvPr id="17410" name="Rectangle 3"/>
          <p:cNvSpPr>
            <a:spLocks noGrp="1" noChangeArrowheads="1"/>
          </p:cNvSpPr>
          <p:nvPr>
            <p:ph type="body" idx="4294967295"/>
          </p:nvPr>
        </p:nvSpPr>
        <p:spPr/>
        <p:txBody>
          <a:bodyPr/>
          <a:lstStyle/>
          <a:p>
            <a:pPr>
              <a:lnSpc>
                <a:spcPct val="80000"/>
              </a:lnSpc>
            </a:pPr>
            <a:endParaRPr lang="en-US" sz="1600" smtClean="0"/>
          </a:p>
          <a:p>
            <a:pPr>
              <a:lnSpc>
                <a:spcPct val="80000"/>
              </a:lnSpc>
            </a:pPr>
            <a:r>
              <a:rPr lang="en-US" sz="1600" b="1" smtClean="0"/>
              <a:t>Some Types of Figurative Language </a:t>
            </a:r>
            <a:endParaRPr lang="en-US" sz="1600" smtClean="0"/>
          </a:p>
          <a:p>
            <a:pPr>
              <a:lnSpc>
                <a:spcPct val="80000"/>
              </a:lnSpc>
            </a:pPr>
            <a:r>
              <a:rPr lang="en-US" sz="1600" b="1" smtClean="0"/>
              <a:t>Alliteration</a:t>
            </a:r>
            <a:r>
              <a:rPr lang="en-US" sz="1600" smtClean="0"/>
              <a:t>: Repeated consonant sounds at the beginning of several words in a phrase (Robbie saw rabbits resting by roses.) </a:t>
            </a:r>
          </a:p>
          <a:p>
            <a:pPr>
              <a:lnSpc>
                <a:spcPct val="80000"/>
              </a:lnSpc>
            </a:pPr>
            <a:r>
              <a:rPr lang="en-US" sz="1600" b="1" smtClean="0"/>
              <a:t>Hyperbole</a:t>
            </a:r>
            <a:r>
              <a:rPr lang="en-US" sz="1600" smtClean="0"/>
              <a:t>: An exaggeration (That building can touch the clouds.) </a:t>
            </a:r>
          </a:p>
          <a:p>
            <a:pPr>
              <a:lnSpc>
                <a:spcPct val="80000"/>
              </a:lnSpc>
            </a:pPr>
            <a:r>
              <a:rPr lang="en-US" sz="1600" b="1" smtClean="0"/>
              <a:t>Idiom</a:t>
            </a:r>
            <a:r>
              <a:rPr lang="en-US" sz="1600" smtClean="0"/>
              <a:t>: An expression that cannot be understood from the individual meanings of its elements, as in </a:t>
            </a:r>
            <a:r>
              <a:rPr lang="en-US" sz="1600" i="1" smtClean="0"/>
              <a:t>kick the bucket </a:t>
            </a:r>
            <a:r>
              <a:rPr lang="en-US" sz="1600" smtClean="0"/>
              <a:t>or </a:t>
            </a:r>
            <a:r>
              <a:rPr lang="en-US" sz="1600" i="1" smtClean="0"/>
              <a:t>under the weather. </a:t>
            </a:r>
            <a:endParaRPr lang="en-US" sz="1600" smtClean="0"/>
          </a:p>
          <a:p>
            <a:pPr>
              <a:lnSpc>
                <a:spcPct val="80000"/>
              </a:lnSpc>
            </a:pPr>
            <a:r>
              <a:rPr lang="en-US" sz="1600" b="1" smtClean="0"/>
              <a:t>Irony</a:t>
            </a:r>
            <a:r>
              <a:rPr lang="en-US" sz="1600" smtClean="0"/>
              <a:t>: The opposite of what is meant. </a:t>
            </a:r>
          </a:p>
          <a:p>
            <a:pPr>
              <a:lnSpc>
                <a:spcPct val="80000"/>
              </a:lnSpc>
            </a:pPr>
            <a:r>
              <a:rPr lang="en-US" sz="1600" b="1" smtClean="0"/>
              <a:t>Metaphor</a:t>
            </a:r>
            <a:r>
              <a:rPr lang="en-US" sz="1600" smtClean="0"/>
              <a:t>: A comparison of two unlike things that suggests a similarity between the two items. (Love is a rose.) </a:t>
            </a:r>
          </a:p>
          <a:p>
            <a:pPr>
              <a:lnSpc>
                <a:spcPct val="80000"/>
              </a:lnSpc>
            </a:pPr>
            <a:r>
              <a:rPr lang="en-US" sz="1600" b="1" smtClean="0"/>
              <a:t>Onomatopoeia</a:t>
            </a:r>
            <a:r>
              <a:rPr lang="en-US" sz="1600" smtClean="0"/>
              <a:t>: Words that sound like what they are. (POP! BAM! Slosh) </a:t>
            </a:r>
          </a:p>
          <a:p>
            <a:pPr>
              <a:lnSpc>
                <a:spcPct val="80000"/>
              </a:lnSpc>
            </a:pPr>
            <a:r>
              <a:rPr lang="en-US" sz="1600" b="1" smtClean="0"/>
              <a:t>Personification</a:t>
            </a:r>
            <a:r>
              <a:rPr lang="en-US" sz="1600" smtClean="0"/>
              <a:t>: Making an inanimate object or animal act like a person </a:t>
            </a:r>
          </a:p>
          <a:p>
            <a:pPr>
              <a:lnSpc>
                <a:spcPct val="80000"/>
              </a:lnSpc>
            </a:pPr>
            <a:r>
              <a:rPr lang="en-US" sz="1600" b="1" smtClean="0"/>
              <a:t>Puns</a:t>
            </a:r>
            <a:r>
              <a:rPr lang="en-US" sz="1600" smtClean="0"/>
              <a:t>: A word or words, which are formed or sounded alike, but have different meaning; to have more than one possible meaning. (Using that pencil is pointless.) </a:t>
            </a:r>
          </a:p>
          <a:p>
            <a:pPr>
              <a:lnSpc>
                <a:spcPct val="80000"/>
              </a:lnSpc>
            </a:pPr>
            <a:r>
              <a:rPr lang="en-US" sz="1600" b="1" smtClean="0"/>
              <a:t>Simile</a:t>
            </a:r>
            <a:r>
              <a:rPr lang="en-US" sz="1600" smtClean="0"/>
              <a:t>: A comparison using "like" or "as" (She sings like an angel.) 	</a:t>
            </a:r>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ChangeArrowheads="1"/>
          </p:cNvSpPr>
          <p:nvPr>
            <p:ph type="title" idx="4294967295"/>
          </p:nvPr>
        </p:nvSpPr>
        <p:spPr/>
        <p:txBody>
          <a:bodyPr/>
          <a:lstStyle/>
          <a:p>
            <a:r>
              <a:rPr lang="en-US" b="1" smtClean="0"/>
              <a:t>Character Traits: Tock</a:t>
            </a:r>
          </a:p>
        </p:txBody>
      </p:sp>
      <p:pic>
        <p:nvPicPr>
          <p:cNvPr id="63490" name="Picture 4" descr="The Phantom Tollbooth Picture 2 (boston)"/>
          <p:cNvPicPr>
            <a:picLocks noGrp="1" noChangeAspect="1" noChangeArrowheads="1"/>
          </p:cNvPicPr>
          <p:nvPr>
            <p:ph type="body" sz="half" idx="4294967295"/>
          </p:nvPr>
        </p:nvPicPr>
        <p:blipFill>
          <a:blip r:embed="rId2"/>
          <a:srcRect/>
          <a:stretch>
            <a:fillRect/>
          </a:stretch>
        </p:blipFill>
        <p:spPr>
          <a:xfrm>
            <a:off x="1835150" y="2781300"/>
            <a:ext cx="3384550" cy="2057400"/>
          </a:xfrm>
        </p:spPr>
      </p:pic>
      <p:sp>
        <p:nvSpPr>
          <p:cNvPr id="63491" name="Rectangle 5"/>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ChangeArrowheads="1"/>
          </p:cNvSpPr>
          <p:nvPr>
            <p:ph type="title" idx="4294967295"/>
          </p:nvPr>
        </p:nvSpPr>
        <p:spPr/>
        <p:txBody>
          <a:bodyPr/>
          <a:lstStyle/>
          <a:p>
            <a:r>
              <a:rPr lang="en-US" sz="3600" b="1" smtClean="0"/>
              <a:t>Character Traits: Spelling Bee</a:t>
            </a:r>
          </a:p>
        </p:txBody>
      </p:sp>
      <p:sp>
        <p:nvSpPr>
          <p:cNvPr id="64514" name="Rectangle 6"/>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64515" name="Rectangle 7"/>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pic>
        <p:nvPicPr>
          <p:cNvPr id="64516" name="Picture 5" descr="ANd9GcQzsT83I3llOEZKSaqE2jY6AQKLshmx-vNCRF4LW0asSvNTCWX7Zw"/>
          <p:cNvPicPr>
            <a:picLocks noChangeAspect="1" noChangeArrowheads="1"/>
          </p:cNvPicPr>
          <p:nvPr/>
        </p:nvPicPr>
        <p:blipFill>
          <a:blip r:embed="rId2"/>
          <a:srcRect/>
          <a:stretch>
            <a:fillRect/>
          </a:stretch>
        </p:blipFill>
        <p:spPr bwMode="auto">
          <a:xfrm>
            <a:off x="1979613" y="1628775"/>
            <a:ext cx="2935287" cy="4608513"/>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idx="4294967295"/>
          </p:nvPr>
        </p:nvSpPr>
        <p:spPr/>
        <p:txBody>
          <a:bodyPr/>
          <a:lstStyle/>
          <a:p>
            <a:r>
              <a:rPr lang="en-US" b="1" smtClean="0"/>
              <a:t>Character Traits: Humbug</a:t>
            </a:r>
          </a:p>
        </p:txBody>
      </p:sp>
      <p:sp>
        <p:nvSpPr>
          <p:cNvPr id="65538" name="Rectangle 6"/>
          <p:cNvSpPr>
            <a:spLocks noGrp="1" noChangeArrowheads="1"/>
          </p:cNvSpPr>
          <p:nvPr>
            <p:ph type="body" sz="half" idx="4294967295"/>
          </p:nvPr>
        </p:nvSpPr>
        <p:spPr>
          <a:xfrm>
            <a:off x="1763713" y="1600200"/>
            <a:ext cx="3384550" cy="4525963"/>
          </a:xfrm>
        </p:spPr>
        <p:txBody>
          <a:bodyPr/>
          <a:lstStyle/>
          <a:p>
            <a:r>
              <a:rPr lang="en-US" sz="2800" smtClean="0"/>
              <a:t>Place met:</a:t>
            </a:r>
          </a:p>
          <a:p>
            <a:r>
              <a:rPr lang="en-US" sz="2800" smtClean="0"/>
              <a:t>Lesson learned:</a:t>
            </a:r>
          </a:p>
          <a:p>
            <a:r>
              <a:rPr lang="en-US" sz="2800" smtClean="0"/>
              <a:t>Traits:</a:t>
            </a:r>
          </a:p>
        </p:txBody>
      </p:sp>
      <p:sp>
        <p:nvSpPr>
          <p:cNvPr id="65539" name="Rectangle 7"/>
          <p:cNvSpPr>
            <a:spLocks noGrp="1" noChangeArrowheads="1"/>
          </p:cNvSpPr>
          <p:nvPr>
            <p:ph type="body" sz="half" idx="4294967295"/>
          </p:nvPr>
        </p:nvSpPr>
        <p:spPr>
          <a:xfrm>
            <a:off x="5300663" y="1600200"/>
            <a:ext cx="3386137" cy="4525963"/>
          </a:xfrm>
        </p:spPr>
        <p:txBody>
          <a:bodyPr/>
          <a:lstStyle/>
          <a:p>
            <a:endParaRPr lang="en-US" sz="2800" smtClean="0"/>
          </a:p>
        </p:txBody>
      </p:sp>
      <p:pic>
        <p:nvPicPr>
          <p:cNvPr id="65540" name="Picture 5" descr="23"/>
          <p:cNvPicPr>
            <a:picLocks noChangeAspect="1" noChangeArrowheads="1"/>
          </p:cNvPicPr>
          <p:nvPr/>
        </p:nvPicPr>
        <p:blipFill>
          <a:blip r:embed="rId2"/>
          <a:srcRect/>
          <a:stretch>
            <a:fillRect/>
          </a:stretch>
        </p:blipFill>
        <p:spPr bwMode="auto">
          <a:xfrm>
            <a:off x="5435600" y="1557338"/>
            <a:ext cx="3082925" cy="4535487"/>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r>
              <a:rPr lang="en-US" sz="3600" b="1" smtClean="0"/>
              <a:t>Character Traits: Short Shrift</a:t>
            </a:r>
          </a:p>
        </p:txBody>
      </p:sp>
      <p:sp>
        <p:nvSpPr>
          <p:cNvPr id="66562" name="Rectangle 6"/>
          <p:cNvSpPr>
            <a:spLocks noGrp="1" noChangeArrowheads="1"/>
          </p:cNvSpPr>
          <p:nvPr>
            <p:ph type="body" sz="half" idx="4294967295"/>
          </p:nvPr>
        </p:nvSpPr>
        <p:spPr>
          <a:xfrm>
            <a:off x="1763713" y="1600200"/>
            <a:ext cx="3384550" cy="4525963"/>
          </a:xfrm>
        </p:spPr>
        <p:txBody>
          <a:bodyPr/>
          <a:lstStyle/>
          <a:p>
            <a:r>
              <a:rPr lang="en-US" sz="2800" smtClean="0"/>
              <a:t>Place met:</a:t>
            </a:r>
          </a:p>
          <a:p>
            <a:r>
              <a:rPr lang="en-US" sz="2800" smtClean="0"/>
              <a:t>Lesson learned:</a:t>
            </a:r>
          </a:p>
          <a:p>
            <a:r>
              <a:rPr lang="en-US" sz="2800" smtClean="0"/>
              <a:t>Traits:</a:t>
            </a:r>
          </a:p>
        </p:txBody>
      </p:sp>
      <p:sp>
        <p:nvSpPr>
          <p:cNvPr id="66563" name="Rectangle 7"/>
          <p:cNvSpPr>
            <a:spLocks noGrp="1" noChangeArrowheads="1"/>
          </p:cNvSpPr>
          <p:nvPr>
            <p:ph type="body" sz="half" idx="4294967295"/>
          </p:nvPr>
        </p:nvSpPr>
        <p:spPr>
          <a:xfrm>
            <a:off x="5300663" y="1600200"/>
            <a:ext cx="3386137" cy="4525963"/>
          </a:xfrm>
        </p:spPr>
        <p:txBody>
          <a:bodyPr/>
          <a:lstStyle/>
          <a:p>
            <a:endParaRPr lang="en-US" sz="2800" smtClean="0"/>
          </a:p>
        </p:txBody>
      </p:sp>
      <p:pic>
        <p:nvPicPr>
          <p:cNvPr id="66564" name="Picture 5" descr="ANd9GcS5FHBZVKyZ_IlWvKfJAvW3TOzVTxaQHCnUPy7R7CHKPZusPe2V"/>
          <p:cNvPicPr>
            <a:picLocks noChangeAspect="1" noChangeArrowheads="1"/>
          </p:cNvPicPr>
          <p:nvPr/>
        </p:nvPicPr>
        <p:blipFill>
          <a:blip r:embed="rId2"/>
          <a:srcRect/>
          <a:stretch>
            <a:fillRect/>
          </a:stretch>
        </p:blipFill>
        <p:spPr bwMode="auto">
          <a:xfrm>
            <a:off x="5292725" y="2492375"/>
            <a:ext cx="3382963" cy="238125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idx="4294967295"/>
          </p:nvPr>
        </p:nvSpPr>
        <p:spPr/>
        <p:txBody>
          <a:bodyPr/>
          <a:lstStyle/>
          <a:p>
            <a:r>
              <a:rPr lang="en-US" sz="3200" b="1" smtClean="0"/>
              <a:t>Character Traits: Faintly Macabre</a:t>
            </a:r>
          </a:p>
        </p:txBody>
      </p:sp>
      <p:sp>
        <p:nvSpPr>
          <p:cNvPr id="67586" name="Rectangle 4"/>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67587" name="Rectangle 5"/>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pic>
        <p:nvPicPr>
          <p:cNvPr id="67591" name="Picture 7"/>
          <p:cNvPicPr>
            <a:picLocks noChangeAspect="1" noChangeArrowheads="1"/>
          </p:cNvPicPr>
          <p:nvPr/>
        </p:nvPicPr>
        <p:blipFill>
          <a:blip r:embed="rId2"/>
          <a:srcRect/>
          <a:stretch>
            <a:fillRect/>
          </a:stretch>
        </p:blipFill>
        <p:spPr bwMode="auto">
          <a:xfrm>
            <a:off x="1692275" y="1628775"/>
            <a:ext cx="3455988" cy="227965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idx="4294967295"/>
          </p:nvPr>
        </p:nvSpPr>
        <p:spPr/>
        <p:txBody>
          <a:bodyPr/>
          <a:lstStyle/>
          <a:p>
            <a:r>
              <a:rPr lang="en-US" b="1" smtClean="0"/>
              <a:t>Character Traits: King Azaz</a:t>
            </a:r>
          </a:p>
        </p:txBody>
      </p:sp>
      <p:sp>
        <p:nvSpPr>
          <p:cNvPr id="68610" name="Rectangle 4"/>
          <p:cNvSpPr>
            <a:spLocks noGrp="1" noChangeArrowheads="1"/>
          </p:cNvSpPr>
          <p:nvPr>
            <p:ph type="body" sz="half" idx="4294967295"/>
          </p:nvPr>
        </p:nvSpPr>
        <p:spPr>
          <a:xfrm>
            <a:off x="1763713" y="1600200"/>
            <a:ext cx="3384550" cy="4525963"/>
          </a:xfrm>
        </p:spPr>
        <p:txBody>
          <a:bodyPr/>
          <a:lstStyle/>
          <a:p>
            <a:r>
              <a:rPr lang="en-US" sz="2800" smtClean="0"/>
              <a:t>Place met:</a:t>
            </a:r>
          </a:p>
          <a:p>
            <a:r>
              <a:rPr lang="en-US" sz="2800" smtClean="0"/>
              <a:t>Lesson learned:</a:t>
            </a:r>
          </a:p>
          <a:p>
            <a:r>
              <a:rPr lang="en-US" sz="2800" smtClean="0"/>
              <a:t>Traits:</a:t>
            </a:r>
          </a:p>
        </p:txBody>
      </p:sp>
      <p:sp>
        <p:nvSpPr>
          <p:cNvPr id="68611" name="Rectangle 5"/>
          <p:cNvSpPr>
            <a:spLocks noGrp="1" noChangeArrowheads="1"/>
          </p:cNvSpPr>
          <p:nvPr>
            <p:ph type="body" sz="half" idx="4294967295"/>
          </p:nvPr>
        </p:nvSpPr>
        <p:spPr>
          <a:xfrm>
            <a:off x="5300663" y="1600200"/>
            <a:ext cx="3386137" cy="4525963"/>
          </a:xfrm>
        </p:spPr>
        <p:txBody>
          <a:bodyPr/>
          <a:lstStyle/>
          <a:p>
            <a:endParaRPr lang="en-US" sz="2800" smtClean="0"/>
          </a:p>
        </p:txBody>
      </p:sp>
      <p:pic>
        <p:nvPicPr>
          <p:cNvPr id="68612" name="Picture 7" descr="37"/>
          <p:cNvPicPr>
            <a:picLocks noChangeAspect="1" noChangeArrowheads="1"/>
          </p:cNvPicPr>
          <p:nvPr/>
        </p:nvPicPr>
        <p:blipFill>
          <a:blip r:embed="rId2"/>
          <a:srcRect/>
          <a:stretch>
            <a:fillRect/>
          </a:stretch>
        </p:blipFill>
        <p:spPr bwMode="auto">
          <a:xfrm>
            <a:off x="5435600" y="1628775"/>
            <a:ext cx="3101975" cy="446405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idx="4294967295"/>
          </p:nvPr>
        </p:nvSpPr>
        <p:spPr/>
        <p:txBody>
          <a:bodyPr/>
          <a:lstStyle/>
          <a:p>
            <a:r>
              <a:rPr lang="en-US" sz="3600" b="1" smtClean="0"/>
              <a:t>Character Traits: Alec Bings</a:t>
            </a:r>
          </a:p>
        </p:txBody>
      </p:sp>
      <p:sp>
        <p:nvSpPr>
          <p:cNvPr id="69634" name="Rectangle 6"/>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69635" name="Rectangle 7"/>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pic>
        <p:nvPicPr>
          <p:cNvPr id="69636" name="Picture 5" descr="Alec-Bings-in-the-Phantom-Tollbooth-at-Earth-House-Indianapolis-Indiana"/>
          <p:cNvPicPr>
            <a:picLocks noChangeAspect="1" noChangeArrowheads="1"/>
          </p:cNvPicPr>
          <p:nvPr/>
        </p:nvPicPr>
        <p:blipFill>
          <a:blip r:embed="rId2"/>
          <a:srcRect/>
          <a:stretch>
            <a:fillRect/>
          </a:stretch>
        </p:blipFill>
        <p:spPr bwMode="auto">
          <a:xfrm>
            <a:off x="1835150" y="1628775"/>
            <a:ext cx="3327400" cy="439261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idx="4294967295"/>
          </p:nvPr>
        </p:nvSpPr>
        <p:spPr/>
        <p:txBody>
          <a:bodyPr/>
          <a:lstStyle/>
          <a:p>
            <a:r>
              <a:rPr lang="en-US" b="1" smtClean="0"/>
              <a:t>Character Traits: Chroma</a:t>
            </a:r>
          </a:p>
        </p:txBody>
      </p:sp>
      <p:sp>
        <p:nvSpPr>
          <p:cNvPr id="70658" name="Rectangle 4"/>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70659" name="Rectangle 5"/>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pic>
        <p:nvPicPr>
          <p:cNvPr id="70661" name="Picture 5"/>
          <p:cNvPicPr>
            <a:picLocks noChangeAspect="1" noChangeArrowheads="1"/>
          </p:cNvPicPr>
          <p:nvPr/>
        </p:nvPicPr>
        <p:blipFill>
          <a:blip r:embed="rId2"/>
          <a:srcRect/>
          <a:stretch>
            <a:fillRect/>
          </a:stretch>
        </p:blipFill>
        <p:spPr bwMode="auto">
          <a:xfrm>
            <a:off x="1763713" y="1628775"/>
            <a:ext cx="3455987" cy="2341563"/>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idx="4294967295"/>
          </p:nvPr>
        </p:nvSpPr>
        <p:spPr/>
        <p:txBody>
          <a:bodyPr/>
          <a:lstStyle/>
          <a:p>
            <a:r>
              <a:rPr lang="en-US" sz="3600" b="1" smtClean="0"/>
              <a:t>Character Traits: Dr. Dischord</a:t>
            </a:r>
          </a:p>
        </p:txBody>
      </p:sp>
      <p:sp>
        <p:nvSpPr>
          <p:cNvPr id="71682" name="Rectangle 6"/>
          <p:cNvSpPr>
            <a:spLocks noGrp="1" noChangeArrowheads="1"/>
          </p:cNvSpPr>
          <p:nvPr>
            <p:ph type="body" sz="half" idx="4294967295"/>
          </p:nvPr>
        </p:nvSpPr>
        <p:spPr>
          <a:xfrm>
            <a:off x="1763713" y="1600200"/>
            <a:ext cx="3384550" cy="4525963"/>
          </a:xfrm>
        </p:spPr>
        <p:txBody>
          <a:bodyPr/>
          <a:lstStyle/>
          <a:p>
            <a:r>
              <a:rPr lang="en-US" sz="2800" smtClean="0"/>
              <a:t>Place met:</a:t>
            </a:r>
          </a:p>
          <a:p>
            <a:r>
              <a:rPr lang="en-US" sz="2800" smtClean="0"/>
              <a:t>Lesson learned:</a:t>
            </a:r>
          </a:p>
          <a:p>
            <a:r>
              <a:rPr lang="en-US" sz="2800" smtClean="0"/>
              <a:t>Traits:</a:t>
            </a:r>
          </a:p>
        </p:txBody>
      </p:sp>
      <p:sp>
        <p:nvSpPr>
          <p:cNvPr id="71683" name="Rectangle 7"/>
          <p:cNvSpPr>
            <a:spLocks noGrp="1" noChangeArrowheads="1"/>
          </p:cNvSpPr>
          <p:nvPr>
            <p:ph type="body" sz="half" idx="4294967295"/>
          </p:nvPr>
        </p:nvSpPr>
        <p:spPr>
          <a:xfrm>
            <a:off x="5300663" y="1600200"/>
            <a:ext cx="3386137" cy="4525963"/>
          </a:xfrm>
        </p:spPr>
        <p:txBody>
          <a:bodyPr/>
          <a:lstStyle/>
          <a:p>
            <a:endParaRPr lang="en-US" sz="2800" smtClean="0"/>
          </a:p>
        </p:txBody>
      </p:sp>
      <p:pic>
        <p:nvPicPr>
          <p:cNvPr id="71684" name="Picture 5" descr="ANd9GcSiEcLG2e0lN9PS0iTxj9wxOB9J60t-ILMALUEb-DL81__W1dA6HA"/>
          <p:cNvPicPr>
            <a:picLocks noChangeAspect="1" noChangeArrowheads="1"/>
          </p:cNvPicPr>
          <p:nvPr/>
        </p:nvPicPr>
        <p:blipFill>
          <a:blip r:embed="rId2"/>
          <a:srcRect/>
          <a:stretch>
            <a:fillRect/>
          </a:stretch>
        </p:blipFill>
        <p:spPr bwMode="auto">
          <a:xfrm>
            <a:off x="5292725" y="1989138"/>
            <a:ext cx="3309938" cy="381635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idx="4294967295"/>
          </p:nvPr>
        </p:nvSpPr>
        <p:spPr/>
        <p:txBody>
          <a:bodyPr/>
          <a:lstStyle/>
          <a:p>
            <a:r>
              <a:rPr lang="en-US" b="1" smtClean="0"/>
              <a:t>Character Traits: Dynne</a:t>
            </a:r>
          </a:p>
        </p:txBody>
      </p:sp>
      <p:sp>
        <p:nvSpPr>
          <p:cNvPr id="72706" name="Rectangle 4"/>
          <p:cNvSpPr>
            <a:spLocks noGrp="1" noChangeArrowheads="1"/>
          </p:cNvSpPr>
          <p:nvPr>
            <p:ph type="body" sz="half" idx="4294967295"/>
          </p:nvPr>
        </p:nvSpPr>
        <p:spPr>
          <a:xfrm>
            <a:off x="1763713" y="1600200"/>
            <a:ext cx="3384550" cy="4525963"/>
          </a:xfrm>
        </p:spPr>
        <p:txBody>
          <a:bodyPr/>
          <a:lstStyle/>
          <a:p>
            <a:r>
              <a:rPr lang="en-US" sz="2800" smtClean="0"/>
              <a:t>Place met:</a:t>
            </a:r>
          </a:p>
          <a:p>
            <a:r>
              <a:rPr lang="en-US" sz="2800" smtClean="0"/>
              <a:t>Lesson learned:</a:t>
            </a:r>
          </a:p>
          <a:p>
            <a:r>
              <a:rPr lang="en-US" sz="2800" smtClean="0"/>
              <a:t>Traits:</a:t>
            </a:r>
          </a:p>
        </p:txBody>
      </p:sp>
      <p:sp>
        <p:nvSpPr>
          <p:cNvPr id="72707" name="Rectangle 5"/>
          <p:cNvSpPr>
            <a:spLocks noGrp="1" noChangeArrowheads="1"/>
          </p:cNvSpPr>
          <p:nvPr>
            <p:ph type="body" sz="half" idx="4294967295"/>
          </p:nvPr>
        </p:nvSpPr>
        <p:spPr>
          <a:xfrm>
            <a:off x="5300663" y="1600200"/>
            <a:ext cx="3386137" cy="4525963"/>
          </a:xfrm>
        </p:spPr>
        <p:txBody>
          <a:bodyPr/>
          <a:lstStyle/>
          <a:p>
            <a:endParaRPr lang="en-US" sz="2800" smtClean="0"/>
          </a:p>
        </p:txBody>
      </p:sp>
      <p:pic>
        <p:nvPicPr>
          <p:cNvPr id="72708" name="Picture 7" descr="ANd9GcRVLNmZWWYYYUYBjFxYtgTiI30KDN7h0Ho4xthVFuSrEAjR5od-&amp;t=1"/>
          <p:cNvPicPr>
            <a:picLocks noChangeAspect="1" noChangeArrowheads="1"/>
          </p:cNvPicPr>
          <p:nvPr/>
        </p:nvPicPr>
        <p:blipFill>
          <a:blip r:embed="rId2"/>
          <a:srcRect/>
          <a:stretch>
            <a:fillRect/>
          </a:stretch>
        </p:blipFill>
        <p:spPr bwMode="auto">
          <a:xfrm>
            <a:off x="5292725" y="1628775"/>
            <a:ext cx="3382963" cy="28194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b="1" smtClean="0"/>
              <a:t>Chapter 1: Milo pp9-15</a:t>
            </a:r>
          </a:p>
        </p:txBody>
      </p:sp>
      <p:sp>
        <p:nvSpPr>
          <p:cNvPr id="18434" name="Rectangle 3"/>
          <p:cNvSpPr>
            <a:spLocks noGrp="1" noChangeArrowheads="1"/>
          </p:cNvSpPr>
          <p:nvPr>
            <p:ph type="body" idx="1"/>
          </p:nvPr>
        </p:nvSpPr>
        <p:spPr/>
        <p:txBody>
          <a:bodyPr/>
          <a:lstStyle/>
          <a:p>
            <a:pPr>
              <a:lnSpc>
                <a:spcPct val="80000"/>
              </a:lnSpc>
            </a:pPr>
            <a:r>
              <a:rPr lang="en-US" sz="2800" smtClean="0"/>
              <a:t>Vocabulary:  dejectedly 9, glumly 11, tollbooth 12, erected 12, diction 14</a:t>
            </a:r>
          </a:p>
          <a:p>
            <a:pPr>
              <a:lnSpc>
                <a:spcPct val="80000"/>
              </a:lnSpc>
            </a:pPr>
            <a:r>
              <a:rPr lang="en-US" sz="2800" smtClean="0"/>
              <a:t>Response:</a:t>
            </a:r>
          </a:p>
          <a:p>
            <a:pPr lvl="1">
              <a:lnSpc>
                <a:spcPct val="80000"/>
              </a:lnSpc>
            </a:pPr>
            <a:r>
              <a:rPr lang="en-US" sz="2400" smtClean="0"/>
              <a:t>Describe a time when you were bored and had nothing worthwhile to do.  Relate your experience to the main character, Milo.</a:t>
            </a:r>
          </a:p>
          <a:p>
            <a:pPr lvl="1">
              <a:lnSpc>
                <a:spcPct val="80000"/>
              </a:lnSpc>
            </a:pPr>
            <a:r>
              <a:rPr lang="en-US" sz="2400" smtClean="0"/>
              <a:t>Comment on the following quote: “And since no one bothered to explain otherwise, he regarded the process of seeking knowledge as the greatest waste of time of all.” (p9)</a:t>
            </a:r>
          </a:p>
          <a:p>
            <a:pPr lvl="1">
              <a:lnSpc>
                <a:spcPct val="80000"/>
              </a:lnSpc>
            </a:pPr>
            <a:r>
              <a:rPr lang="en-US" sz="2400" smtClean="0"/>
              <a:t>Describe Milo’s character. Use specific language and evidence from the story to support your thinking.</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idx="4294967295"/>
          </p:nvPr>
        </p:nvSpPr>
        <p:spPr/>
        <p:txBody>
          <a:bodyPr/>
          <a:lstStyle/>
          <a:p>
            <a:r>
              <a:rPr lang="en-US" sz="3600" b="1" smtClean="0"/>
              <a:t>Character Traits: Soundkeeper</a:t>
            </a:r>
          </a:p>
        </p:txBody>
      </p:sp>
      <p:sp>
        <p:nvSpPr>
          <p:cNvPr id="73730" name="Rectangle 3"/>
          <p:cNvSpPr>
            <a:spLocks noGrp="1" noChangeArrowheads="1"/>
          </p:cNvSpPr>
          <p:nvPr>
            <p:ph type="body" sz="half" idx="4294967295"/>
          </p:nvPr>
        </p:nvSpPr>
        <p:spPr>
          <a:xfrm>
            <a:off x="1763713" y="1600200"/>
            <a:ext cx="3384550" cy="4525963"/>
          </a:xfrm>
        </p:spPr>
        <p:txBody>
          <a:bodyPr/>
          <a:lstStyle/>
          <a:p>
            <a:r>
              <a:rPr lang="en-US" sz="2800" smtClean="0"/>
              <a:t>Place met:</a:t>
            </a:r>
          </a:p>
          <a:p>
            <a:r>
              <a:rPr lang="en-US" sz="2800" smtClean="0"/>
              <a:t>Lesson learned:</a:t>
            </a:r>
          </a:p>
          <a:p>
            <a:r>
              <a:rPr lang="en-US" sz="2800" smtClean="0"/>
              <a:t>Traits:</a:t>
            </a:r>
          </a:p>
        </p:txBody>
      </p:sp>
      <p:sp>
        <p:nvSpPr>
          <p:cNvPr id="73731" name="Rectangle 4"/>
          <p:cNvSpPr>
            <a:spLocks noGrp="1" noChangeArrowheads="1"/>
          </p:cNvSpPr>
          <p:nvPr>
            <p:ph type="body" sz="half" idx="4294967295"/>
          </p:nvPr>
        </p:nvSpPr>
        <p:spPr>
          <a:xfrm>
            <a:off x="5300663" y="1600200"/>
            <a:ext cx="3386137" cy="4525963"/>
          </a:xfrm>
        </p:spPr>
        <p:txBody>
          <a:bodyPr/>
          <a:lstStyle/>
          <a:p>
            <a:endParaRPr lang="en-US" sz="2800" smtClean="0"/>
          </a:p>
        </p:txBody>
      </p:sp>
      <p:pic>
        <p:nvPicPr>
          <p:cNvPr id="73732" name="Picture 6" descr="59"/>
          <p:cNvPicPr>
            <a:picLocks noChangeAspect="1" noChangeArrowheads="1"/>
          </p:cNvPicPr>
          <p:nvPr/>
        </p:nvPicPr>
        <p:blipFill>
          <a:blip r:embed="rId2"/>
          <a:srcRect/>
          <a:stretch>
            <a:fillRect/>
          </a:stretch>
        </p:blipFill>
        <p:spPr bwMode="auto">
          <a:xfrm>
            <a:off x="5292725" y="1773238"/>
            <a:ext cx="3359150" cy="4176712"/>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idx="4294967295"/>
          </p:nvPr>
        </p:nvSpPr>
        <p:spPr/>
        <p:txBody>
          <a:bodyPr/>
          <a:lstStyle/>
          <a:p>
            <a:r>
              <a:rPr lang="en-US" b="1" smtClean="0"/>
              <a:t>Character Traits: Canby</a:t>
            </a:r>
          </a:p>
        </p:txBody>
      </p:sp>
      <p:sp>
        <p:nvSpPr>
          <p:cNvPr id="74754" name="Rectangle 4"/>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74755" name="Rectangle 5"/>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pic>
        <p:nvPicPr>
          <p:cNvPr id="74756" name="Picture 11" descr="64"/>
          <p:cNvPicPr>
            <a:picLocks noChangeAspect="1" noChangeArrowheads="1"/>
          </p:cNvPicPr>
          <p:nvPr/>
        </p:nvPicPr>
        <p:blipFill>
          <a:blip r:embed="rId2"/>
          <a:srcRect/>
          <a:stretch>
            <a:fillRect/>
          </a:stretch>
        </p:blipFill>
        <p:spPr bwMode="auto">
          <a:xfrm>
            <a:off x="1835150" y="2276475"/>
            <a:ext cx="3311525" cy="278765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6"/>
          <p:cNvSpPr>
            <a:spLocks noGrp="1" noChangeArrowheads="1"/>
          </p:cNvSpPr>
          <p:nvPr>
            <p:ph type="title" idx="4294967295"/>
          </p:nvPr>
        </p:nvSpPr>
        <p:spPr/>
        <p:txBody>
          <a:bodyPr/>
          <a:lstStyle/>
          <a:p>
            <a:r>
              <a:rPr lang="en-US" sz="3200" b="1" smtClean="0"/>
              <a:t>Character Traits: Dodecahedron</a:t>
            </a:r>
          </a:p>
        </p:txBody>
      </p:sp>
      <p:sp>
        <p:nvSpPr>
          <p:cNvPr id="75778" name="Rectangle 7"/>
          <p:cNvSpPr>
            <a:spLocks noGrp="1" noChangeArrowheads="1"/>
          </p:cNvSpPr>
          <p:nvPr>
            <p:ph type="body" sz="half" idx="4294967295"/>
          </p:nvPr>
        </p:nvSpPr>
        <p:spPr>
          <a:xfrm>
            <a:off x="1763713" y="1600200"/>
            <a:ext cx="3384550" cy="4525963"/>
          </a:xfrm>
        </p:spPr>
        <p:txBody>
          <a:bodyPr/>
          <a:lstStyle/>
          <a:p>
            <a:r>
              <a:rPr lang="en-US" sz="2800" smtClean="0"/>
              <a:t>Place met:</a:t>
            </a:r>
          </a:p>
          <a:p>
            <a:r>
              <a:rPr lang="en-US" sz="2800" smtClean="0"/>
              <a:t>Lesson learned:</a:t>
            </a:r>
          </a:p>
          <a:p>
            <a:r>
              <a:rPr lang="en-US" sz="2800" smtClean="0"/>
              <a:t>Traits:</a:t>
            </a:r>
          </a:p>
        </p:txBody>
      </p:sp>
      <p:sp>
        <p:nvSpPr>
          <p:cNvPr id="75779" name="Rectangle 8"/>
          <p:cNvSpPr>
            <a:spLocks noGrp="1" noChangeArrowheads="1"/>
          </p:cNvSpPr>
          <p:nvPr>
            <p:ph type="body" sz="half" idx="4294967295"/>
          </p:nvPr>
        </p:nvSpPr>
        <p:spPr>
          <a:xfrm>
            <a:off x="5300663" y="1600200"/>
            <a:ext cx="3386137" cy="4525963"/>
          </a:xfrm>
        </p:spPr>
        <p:txBody>
          <a:bodyPr/>
          <a:lstStyle/>
          <a:p>
            <a:endParaRPr lang="en-US" sz="2800" smtClean="0"/>
          </a:p>
        </p:txBody>
      </p:sp>
      <p:pic>
        <p:nvPicPr>
          <p:cNvPr id="75780" name="Picture 5" descr="ANd9GcRoOqdWEO7RWBYKBtsbEP_gbGS7X5q8v75Jh3Z-LiEPfBXLM2O7"/>
          <p:cNvPicPr>
            <a:picLocks noChangeAspect="1" noChangeArrowheads="1"/>
          </p:cNvPicPr>
          <p:nvPr/>
        </p:nvPicPr>
        <p:blipFill>
          <a:blip r:embed="rId2"/>
          <a:srcRect/>
          <a:stretch>
            <a:fillRect/>
          </a:stretch>
        </p:blipFill>
        <p:spPr bwMode="auto">
          <a:xfrm>
            <a:off x="5292725" y="2492375"/>
            <a:ext cx="3311525" cy="252571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title" idx="4294967295"/>
          </p:nvPr>
        </p:nvSpPr>
        <p:spPr/>
        <p:txBody>
          <a:bodyPr/>
          <a:lstStyle/>
          <a:p>
            <a:r>
              <a:rPr lang="en-US" sz="3200" b="1" smtClean="0"/>
              <a:t>Character Traits: Mathemagician</a:t>
            </a:r>
          </a:p>
        </p:txBody>
      </p:sp>
      <p:sp>
        <p:nvSpPr>
          <p:cNvPr id="76802" name="Rectangle 4"/>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76803" name="Rectangle 5"/>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pic>
        <p:nvPicPr>
          <p:cNvPr id="76804" name="Picture 7" descr="6a00d8341c58ca53ef013485f16bfe970c-800wi"/>
          <p:cNvPicPr>
            <a:picLocks noChangeAspect="1" noChangeArrowheads="1"/>
          </p:cNvPicPr>
          <p:nvPr/>
        </p:nvPicPr>
        <p:blipFill>
          <a:blip r:embed="rId2"/>
          <a:srcRect/>
          <a:stretch>
            <a:fillRect/>
          </a:stretch>
        </p:blipFill>
        <p:spPr bwMode="auto">
          <a:xfrm>
            <a:off x="1979613" y="1557338"/>
            <a:ext cx="2819400" cy="4679950"/>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idx="4294967295"/>
          </p:nvPr>
        </p:nvSpPr>
        <p:spPr/>
        <p:txBody>
          <a:bodyPr/>
          <a:lstStyle/>
          <a:p>
            <a:r>
              <a:rPr lang="en-US" sz="3200" b="1" smtClean="0"/>
              <a:t>Character Traits: Very Dirty Bird</a:t>
            </a:r>
          </a:p>
        </p:txBody>
      </p:sp>
      <p:sp>
        <p:nvSpPr>
          <p:cNvPr id="77826" name="Rectangle 4"/>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77827" name="Rectangle 5"/>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pic>
        <p:nvPicPr>
          <p:cNvPr id="77828" name="Picture 7" descr="76"/>
          <p:cNvPicPr>
            <a:picLocks noChangeAspect="1" noChangeArrowheads="1"/>
          </p:cNvPicPr>
          <p:nvPr/>
        </p:nvPicPr>
        <p:blipFill>
          <a:blip r:embed="rId2"/>
          <a:srcRect/>
          <a:stretch>
            <a:fillRect/>
          </a:stretch>
        </p:blipFill>
        <p:spPr bwMode="auto">
          <a:xfrm>
            <a:off x="1763713" y="2349500"/>
            <a:ext cx="3343275" cy="2162175"/>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6"/>
          <p:cNvSpPr>
            <a:spLocks noGrp="1" noChangeArrowheads="1"/>
          </p:cNvSpPr>
          <p:nvPr>
            <p:ph type="title" idx="4294967295"/>
          </p:nvPr>
        </p:nvSpPr>
        <p:spPr/>
        <p:txBody>
          <a:bodyPr/>
          <a:lstStyle/>
          <a:p>
            <a:r>
              <a:rPr lang="en-US" sz="3200" b="1" smtClean="0"/>
              <a:t>Character Traits: Terrible Trivium</a:t>
            </a:r>
          </a:p>
        </p:txBody>
      </p:sp>
      <p:sp>
        <p:nvSpPr>
          <p:cNvPr id="78850" name="Rectangle 7"/>
          <p:cNvSpPr>
            <a:spLocks noGrp="1" noChangeArrowheads="1"/>
          </p:cNvSpPr>
          <p:nvPr>
            <p:ph type="body" sz="half" idx="4294967295"/>
          </p:nvPr>
        </p:nvSpPr>
        <p:spPr>
          <a:xfrm>
            <a:off x="1763713" y="1600200"/>
            <a:ext cx="3384550" cy="4525963"/>
          </a:xfrm>
        </p:spPr>
        <p:txBody>
          <a:bodyPr/>
          <a:lstStyle/>
          <a:p>
            <a:r>
              <a:rPr lang="en-US" sz="2800" smtClean="0"/>
              <a:t>Place met:</a:t>
            </a:r>
          </a:p>
          <a:p>
            <a:r>
              <a:rPr lang="en-US" sz="2800" smtClean="0"/>
              <a:t>Lesson learned:</a:t>
            </a:r>
          </a:p>
          <a:p>
            <a:r>
              <a:rPr lang="en-US" sz="2800" smtClean="0"/>
              <a:t>Traits:</a:t>
            </a:r>
          </a:p>
        </p:txBody>
      </p:sp>
      <p:sp>
        <p:nvSpPr>
          <p:cNvPr id="78851" name="Rectangle 8"/>
          <p:cNvSpPr>
            <a:spLocks noGrp="1" noChangeArrowheads="1"/>
          </p:cNvSpPr>
          <p:nvPr>
            <p:ph type="body" sz="half" idx="4294967295"/>
          </p:nvPr>
        </p:nvSpPr>
        <p:spPr>
          <a:xfrm>
            <a:off x="5300663" y="1600200"/>
            <a:ext cx="3386137" cy="4525963"/>
          </a:xfrm>
        </p:spPr>
        <p:txBody>
          <a:bodyPr/>
          <a:lstStyle/>
          <a:p>
            <a:endParaRPr lang="en-US" sz="2800" smtClean="0"/>
          </a:p>
        </p:txBody>
      </p:sp>
      <p:pic>
        <p:nvPicPr>
          <p:cNvPr id="78852" name="Picture 5" descr="ANd9GcRuKjkL4Vm4j4WA4oVy6Mt8nUPNbzpNtJFLxQl3FINFcjo5LCZaEg&amp;t=1"/>
          <p:cNvPicPr>
            <a:picLocks noChangeAspect="1" noChangeArrowheads="1"/>
          </p:cNvPicPr>
          <p:nvPr/>
        </p:nvPicPr>
        <p:blipFill>
          <a:blip r:embed="rId2"/>
          <a:srcRect/>
          <a:stretch>
            <a:fillRect/>
          </a:stretch>
        </p:blipFill>
        <p:spPr bwMode="auto">
          <a:xfrm>
            <a:off x="5219700" y="1557338"/>
            <a:ext cx="3490913" cy="4321175"/>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idx="4294967295"/>
          </p:nvPr>
        </p:nvSpPr>
        <p:spPr/>
        <p:txBody>
          <a:bodyPr/>
          <a:lstStyle/>
          <a:p>
            <a:r>
              <a:rPr lang="en-US" sz="3600" b="1" smtClean="0"/>
              <a:t>Character Traits: Senses Taker</a:t>
            </a:r>
          </a:p>
        </p:txBody>
      </p:sp>
      <p:sp>
        <p:nvSpPr>
          <p:cNvPr id="79874" name="Rectangle 4"/>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79875" name="Rectangle 5"/>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pic>
        <p:nvPicPr>
          <p:cNvPr id="79877" name="Picture 5"/>
          <p:cNvPicPr>
            <a:picLocks noChangeAspect="1" noChangeArrowheads="1"/>
          </p:cNvPicPr>
          <p:nvPr/>
        </p:nvPicPr>
        <p:blipFill>
          <a:blip r:embed="rId2"/>
          <a:srcRect/>
          <a:stretch>
            <a:fillRect/>
          </a:stretch>
        </p:blipFill>
        <p:spPr bwMode="auto">
          <a:xfrm>
            <a:off x="1692275" y="1557338"/>
            <a:ext cx="3455988" cy="2165350"/>
          </a:xfrm>
          <a:prstGeom prst="rect">
            <a:avLst/>
          </a:prstGeom>
          <a:noFill/>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title" idx="4294967295"/>
          </p:nvPr>
        </p:nvSpPr>
        <p:spPr/>
        <p:txBody>
          <a:bodyPr/>
          <a:lstStyle/>
          <a:p>
            <a:r>
              <a:rPr lang="en-US" sz="3200" b="1" smtClean="0"/>
              <a:t>Character Traits: Rhyme &amp; Reason</a:t>
            </a:r>
          </a:p>
        </p:txBody>
      </p:sp>
      <p:sp>
        <p:nvSpPr>
          <p:cNvPr id="80898" name="Rectangle 6"/>
          <p:cNvSpPr>
            <a:spLocks noGrp="1" noChangeArrowheads="1"/>
          </p:cNvSpPr>
          <p:nvPr>
            <p:ph type="body" sz="half" idx="4294967295"/>
          </p:nvPr>
        </p:nvSpPr>
        <p:spPr>
          <a:xfrm>
            <a:off x="1763713" y="1600200"/>
            <a:ext cx="3384550" cy="4525963"/>
          </a:xfrm>
        </p:spPr>
        <p:txBody>
          <a:bodyPr/>
          <a:lstStyle/>
          <a:p>
            <a:endParaRPr lang="en-US" sz="2800" smtClean="0"/>
          </a:p>
        </p:txBody>
      </p:sp>
      <p:sp>
        <p:nvSpPr>
          <p:cNvPr id="80899" name="Rectangle 7"/>
          <p:cNvSpPr>
            <a:spLocks noGrp="1" noChangeArrowheads="1"/>
          </p:cNvSpPr>
          <p:nvPr>
            <p:ph type="body" sz="half" idx="4294967295"/>
          </p:nvPr>
        </p:nvSpPr>
        <p:spPr>
          <a:xfrm>
            <a:off x="5300663" y="1600200"/>
            <a:ext cx="3386137" cy="4525963"/>
          </a:xfrm>
        </p:spPr>
        <p:txBody>
          <a:bodyPr/>
          <a:lstStyle/>
          <a:p>
            <a:r>
              <a:rPr lang="en-US" sz="2800" smtClean="0"/>
              <a:t>Place met:</a:t>
            </a:r>
          </a:p>
          <a:p>
            <a:r>
              <a:rPr lang="en-US" sz="2800" smtClean="0"/>
              <a:t>Lesson learned:</a:t>
            </a:r>
          </a:p>
          <a:p>
            <a:r>
              <a:rPr lang="en-US" sz="2800" smtClean="0"/>
              <a:t>Traits:</a:t>
            </a:r>
          </a:p>
        </p:txBody>
      </p:sp>
      <p:pic>
        <p:nvPicPr>
          <p:cNvPr id="80900" name="Picture 5" descr="juster4"/>
          <p:cNvPicPr>
            <a:picLocks noChangeAspect="1" noChangeArrowheads="1"/>
          </p:cNvPicPr>
          <p:nvPr/>
        </p:nvPicPr>
        <p:blipFill>
          <a:blip r:embed="rId2"/>
          <a:srcRect/>
          <a:stretch>
            <a:fillRect/>
          </a:stretch>
        </p:blipFill>
        <p:spPr bwMode="auto">
          <a:xfrm>
            <a:off x="1763713" y="2276475"/>
            <a:ext cx="3313112" cy="3048000"/>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4"/>
          <p:cNvSpPr>
            <a:spLocks noGrp="1" noChangeArrowheads="1"/>
          </p:cNvSpPr>
          <p:nvPr>
            <p:ph type="title" idx="4294967295"/>
          </p:nvPr>
        </p:nvSpPr>
        <p:spPr/>
        <p:txBody>
          <a:bodyPr/>
          <a:lstStyle/>
          <a:p>
            <a:r>
              <a:rPr lang="en-US" b="1" smtClean="0"/>
              <a:t>Alliteration</a:t>
            </a:r>
          </a:p>
        </p:txBody>
      </p:sp>
      <p:graphicFrame>
        <p:nvGraphicFramePr>
          <p:cNvPr id="129089" name="Group 65"/>
          <p:cNvGraphicFramePr>
            <a:graphicFrameLocks noGrp="1"/>
          </p:cNvGraphicFramePr>
          <p:nvPr>
            <p:ph idx="4294967295"/>
          </p:nvPr>
        </p:nvGraphicFramePr>
        <p:xfrm>
          <a:off x="1763713" y="1600200"/>
          <a:ext cx="6923087" cy="4525963"/>
        </p:xfrm>
        <a:graphic>
          <a:graphicData uri="http://schemas.openxmlformats.org/drawingml/2006/table">
            <a:tbl>
              <a:tblPr/>
              <a:tblGrid>
                <a:gridCol w="1295400"/>
                <a:gridCol w="5627687"/>
              </a:tblGrid>
              <a:tr h="565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idx="4294967295"/>
          </p:nvPr>
        </p:nvSpPr>
        <p:spPr/>
        <p:txBody>
          <a:bodyPr/>
          <a:lstStyle/>
          <a:p>
            <a:r>
              <a:rPr lang="en-US" sz="3600" b="1" smtClean="0"/>
              <a:t>Homographs, Homonyms, Homophones</a:t>
            </a:r>
          </a:p>
        </p:txBody>
      </p:sp>
      <p:graphicFrame>
        <p:nvGraphicFramePr>
          <p:cNvPr id="147519" name="Group 63"/>
          <p:cNvGraphicFramePr>
            <a:graphicFrameLocks noGrp="1"/>
          </p:cNvGraphicFramePr>
          <p:nvPr>
            <p:ph idx="4294967295"/>
          </p:nvPr>
        </p:nvGraphicFramePr>
        <p:xfrm>
          <a:off x="1763713" y="1600200"/>
          <a:ext cx="7129462" cy="4905375"/>
        </p:xfrm>
        <a:graphic>
          <a:graphicData uri="http://schemas.openxmlformats.org/drawingml/2006/table">
            <a:tbl>
              <a:tblPr/>
              <a:tblGrid>
                <a:gridCol w="1111250"/>
                <a:gridCol w="2374900"/>
                <a:gridCol w="2224087"/>
                <a:gridCol w="1419225"/>
              </a:tblGrid>
              <a:tr h="565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Word 1 &amp; Meaning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Word 2 &amp; Meaning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Term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idx="4294967295"/>
          </p:nvPr>
        </p:nvSpPr>
        <p:spPr/>
        <p:txBody>
          <a:bodyPr/>
          <a:lstStyle/>
          <a:p>
            <a:r>
              <a:rPr lang="en-US" b="1" smtClean="0"/>
              <a:t>Word Play: Chapter 1</a:t>
            </a:r>
          </a:p>
        </p:txBody>
      </p:sp>
      <p:sp>
        <p:nvSpPr>
          <p:cNvPr id="19458" name="Rectangle 3"/>
          <p:cNvSpPr>
            <a:spLocks noGrp="1" noChangeArrowheads="1"/>
          </p:cNvSpPr>
          <p:nvPr>
            <p:ph type="body" idx="4294967295"/>
          </p:nvPr>
        </p:nvSpPr>
        <p:spPr/>
        <p:txBody>
          <a:bodyPr/>
          <a:lstStyle/>
          <a:p>
            <a:r>
              <a:rPr lang="en-US" smtClean="0"/>
              <a:t>Lands beyond</a:t>
            </a:r>
          </a:p>
          <a:p>
            <a:r>
              <a:rPr lang="en-US" smtClean="0"/>
              <a:t>Pay a toll</a:t>
            </a:r>
          </a:p>
          <a:p>
            <a:r>
              <a:rPr lang="en-US" smtClean="0"/>
              <a:t>Plenty of time</a:t>
            </a:r>
          </a:p>
          <a:p>
            <a:r>
              <a:rPr lang="en-US" smtClean="0"/>
              <a:t>Wasted time</a:t>
            </a:r>
          </a:p>
          <a:p>
            <a:r>
              <a:rPr lang="en-US" smtClean="0"/>
              <a:t>Fare/fair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Grp="1" noChangeArrowheads="1"/>
          </p:cNvSpPr>
          <p:nvPr>
            <p:ph type="title" idx="4294967295"/>
          </p:nvPr>
        </p:nvSpPr>
        <p:spPr/>
        <p:txBody>
          <a:bodyPr/>
          <a:lstStyle/>
          <a:p>
            <a:r>
              <a:rPr lang="en-US" b="1" smtClean="0"/>
              <a:t>Hyperbole</a:t>
            </a:r>
          </a:p>
        </p:txBody>
      </p:sp>
      <p:graphicFrame>
        <p:nvGraphicFramePr>
          <p:cNvPr id="131111" name="Group 39"/>
          <p:cNvGraphicFramePr>
            <a:graphicFrameLocks noGrp="1"/>
          </p:cNvGraphicFramePr>
          <p:nvPr>
            <p:ph idx="4294967295"/>
          </p:nvPr>
        </p:nvGraphicFramePr>
        <p:xfrm>
          <a:off x="1763713" y="1600200"/>
          <a:ext cx="6923087" cy="4525963"/>
        </p:xfrm>
        <a:graphic>
          <a:graphicData uri="http://schemas.openxmlformats.org/drawingml/2006/table">
            <a:tbl>
              <a:tblPr/>
              <a:tblGrid>
                <a:gridCol w="1295400"/>
                <a:gridCol w="5627687"/>
              </a:tblGrid>
              <a:tr h="565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4"/>
          <p:cNvSpPr>
            <a:spLocks noGrp="1" noChangeArrowheads="1"/>
          </p:cNvSpPr>
          <p:nvPr>
            <p:ph type="title" idx="4294967295"/>
          </p:nvPr>
        </p:nvSpPr>
        <p:spPr/>
        <p:txBody>
          <a:bodyPr/>
          <a:lstStyle/>
          <a:p>
            <a:r>
              <a:rPr lang="en-US" b="1" smtClean="0"/>
              <a:t>Idiom</a:t>
            </a:r>
          </a:p>
        </p:txBody>
      </p:sp>
      <p:graphicFrame>
        <p:nvGraphicFramePr>
          <p:cNvPr id="133184" name="Group 64"/>
          <p:cNvGraphicFramePr>
            <a:graphicFrameLocks noGrp="1"/>
          </p:cNvGraphicFramePr>
          <p:nvPr>
            <p:ph idx="4294967295"/>
          </p:nvPr>
        </p:nvGraphicFramePr>
        <p:xfrm>
          <a:off x="1763713" y="1600200"/>
          <a:ext cx="7272337" cy="4905375"/>
        </p:xfrm>
        <a:graphic>
          <a:graphicData uri="http://schemas.openxmlformats.org/drawingml/2006/table">
            <a:tbl>
              <a:tblPr/>
              <a:tblGrid>
                <a:gridCol w="1079500"/>
                <a:gridCol w="3024187"/>
                <a:gridCol w="3168650"/>
              </a:tblGrid>
              <a:tr h="565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Literal Meaning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Figurative Meaning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idx="4294967295"/>
          </p:nvPr>
        </p:nvSpPr>
        <p:spPr/>
        <p:txBody>
          <a:bodyPr/>
          <a:lstStyle/>
          <a:p>
            <a:r>
              <a:rPr lang="en-US" b="1" smtClean="0"/>
              <a:t>Irony</a:t>
            </a:r>
          </a:p>
        </p:txBody>
      </p:sp>
      <p:graphicFrame>
        <p:nvGraphicFramePr>
          <p:cNvPr id="135213" name="Group 45"/>
          <p:cNvGraphicFramePr>
            <a:graphicFrameLocks noGrp="1"/>
          </p:cNvGraphicFramePr>
          <p:nvPr>
            <p:ph idx="4294967295"/>
          </p:nvPr>
        </p:nvGraphicFramePr>
        <p:xfrm>
          <a:off x="1763713" y="1600200"/>
          <a:ext cx="7129462" cy="4525963"/>
        </p:xfrm>
        <a:graphic>
          <a:graphicData uri="http://schemas.openxmlformats.org/drawingml/2006/table">
            <a:tbl>
              <a:tblPr/>
              <a:tblGrid>
                <a:gridCol w="1333500"/>
                <a:gridCol w="3041650"/>
                <a:gridCol w="2754312"/>
              </a:tblGrid>
              <a:tr h="565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Example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Meaning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ChangeArrowheads="1"/>
          </p:cNvSpPr>
          <p:nvPr>
            <p:ph type="title" idx="4294967295"/>
          </p:nvPr>
        </p:nvSpPr>
        <p:spPr/>
        <p:txBody>
          <a:bodyPr/>
          <a:lstStyle/>
          <a:p>
            <a:r>
              <a:rPr lang="en-US" b="1" smtClean="0"/>
              <a:t>Metaphor</a:t>
            </a:r>
          </a:p>
        </p:txBody>
      </p:sp>
      <p:graphicFrame>
        <p:nvGraphicFramePr>
          <p:cNvPr id="137254" name="Group 38"/>
          <p:cNvGraphicFramePr>
            <a:graphicFrameLocks noGrp="1"/>
          </p:cNvGraphicFramePr>
          <p:nvPr>
            <p:ph idx="4294967295"/>
          </p:nvPr>
        </p:nvGraphicFramePr>
        <p:xfrm>
          <a:off x="1763713" y="1600200"/>
          <a:ext cx="7129462" cy="4525963"/>
        </p:xfrm>
        <a:graphic>
          <a:graphicData uri="http://schemas.openxmlformats.org/drawingml/2006/table">
            <a:tbl>
              <a:tblPr/>
              <a:tblGrid>
                <a:gridCol w="1333500"/>
                <a:gridCol w="5795962"/>
              </a:tblGrid>
              <a:tr h="565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idx="4294967295"/>
          </p:nvPr>
        </p:nvSpPr>
        <p:spPr/>
        <p:txBody>
          <a:bodyPr/>
          <a:lstStyle/>
          <a:p>
            <a:r>
              <a:rPr lang="en-US" b="1" smtClean="0"/>
              <a:t>Onomatopoeia</a:t>
            </a:r>
          </a:p>
        </p:txBody>
      </p:sp>
      <p:graphicFrame>
        <p:nvGraphicFramePr>
          <p:cNvPr id="139300" name="Group 36"/>
          <p:cNvGraphicFramePr>
            <a:graphicFrameLocks noGrp="1"/>
          </p:cNvGraphicFramePr>
          <p:nvPr>
            <p:ph idx="4294967295"/>
          </p:nvPr>
        </p:nvGraphicFramePr>
        <p:xfrm>
          <a:off x="1763713" y="1600200"/>
          <a:ext cx="7129462" cy="4525963"/>
        </p:xfrm>
        <a:graphic>
          <a:graphicData uri="http://schemas.openxmlformats.org/drawingml/2006/table">
            <a:tbl>
              <a:tblPr/>
              <a:tblGrid>
                <a:gridCol w="1333500"/>
                <a:gridCol w="5795962"/>
              </a:tblGrid>
              <a:tr h="565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2"/>
          <p:cNvSpPr>
            <a:spLocks noGrp="1" noChangeArrowheads="1"/>
          </p:cNvSpPr>
          <p:nvPr>
            <p:ph type="title" idx="4294967295"/>
          </p:nvPr>
        </p:nvSpPr>
        <p:spPr/>
        <p:txBody>
          <a:bodyPr/>
          <a:lstStyle/>
          <a:p>
            <a:r>
              <a:rPr lang="en-US" b="1" smtClean="0"/>
              <a:t>Personification</a:t>
            </a:r>
          </a:p>
        </p:txBody>
      </p:sp>
      <p:graphicFrame>
        <p:nvGraphicFramePr>
          <p:cNvPr id="141347" name="Group 35"/>
          <p:cNvGraphicFramePr>
            <a:graphicFrameLocks noGrp="1"/>
          </p:cNvGraphicFramePr>
          <p:nvPr>
            <p:ph idx="4294967295"/>
          </p:nvPr>
        </p:nvGraphicFramePr>
        <p:xfrm>
          <a:off x="1763713" y="1600200"/>
          <a:ext cx="7129462" cy="4525963"/>
        </p:xfrm>
        <a:graphic>
          <a:graphicData uri="http://schemas.openxmlformats.org/drawingml/2006/table">
            <a:tbl>
              <a:tblPr/>
              <a:tblGrid>
                <a:gridCol w="1333500"/>
                <a:gridCol w="5795962"/>
              </a:tblGrid>
              <a:tr h="565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idx="4294967295"/>
          </p:nvPr>
        </p:nvSpPr>
        <p:spPr/>
        <p:txBody>
          <a:bodyPr/>
          <a:lstStyle/>
          <a:p>
            <a:r>
              <a:rPr lang="en-US" b="1" smtClean="0"/>
              <a:t>Pun</a:t>
            </a:r>
          </a:p>
        </p:txBody>
      </p:sp>
      <p:graphicFrame>
        <p:nvGraphicFramePr>
          <p:cNvPr id="143407" name="Group 47"/>
          <p:cNvGraphicFramePr>
            <a:graphicFrameLocks noGrp="1"/>
          </p:cNvGraphicFramePr>
          <p:nvPr>
            <p:ph idx="4294967295"/>
          </p:nvPr>
        </p:nvGraphicFramePr>
        <p:xfrm>
          <a:off x="1763713" y="1600200"/>
          <a:ext cx="7129462" cy="4525963"/>
        </p:xfrm>
        <a:graphic>
          <a:graphicData uri="http://schemas.openxmlformats.org/drawingml/2006/table">
            <a:tbl>
              <a:tblPr/>
              <a:tblGrid>
                <a:gridCol w="1187450"/>
                <a:gridCol w="3187700"/>
                <a:gridCol w="2754312"/>
              </a:tblGrid>
              <a:tr h="565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Example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Meaning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2"/>
          <p:cNvSpPr>
            <a:spLocks noGrp="1" noChangeArrowheads="1"/>
          </p:cNvSpPr>
          <p:nvPr>
            <p:ph type="title" idx="4294967295"/>
          </p:nvPr>
        </p:nvSpPr>
        <p:spPr/>
        <p:txBody>
          <a:bodyPr/>
          <a:lstStyle/>
          <a:p>
            <a:r>
              <a:rPr lang="en-US" b="1" smtClean="0"/>
              <a:t>Simile</a:t>
            </a:r>
          </a:p>
        </p:txBody>
      </p:sp>
      <p:graphicFrame>
        <p:nvGraphicFramePr>
          <p:cNvPr id="145444" name="Group 36"/>
          <p:cNvGraphicFramePr>
            <a:graphicFrameLocks noGrp="1"/>
          </p:cNvGraphicFramePr>
          <p:nvPr>
            <p:ph idx="4294967295"/>
          </p:nvPr>
        </p:nvGraphicFramePr>
        <p:xfrm>
          <a:off x="1763713" y="1600200"/>
          <a:ext cx="7129462" cy="4525963"/>
        </p:xfrm>
        <a:graphic>
          <a:graphicData uri="http://schemas.openxmlformats.org/drawingml/2006/table">
            <a:tbl>
              <a:tblPr/>
              <a:tblGrid>
                <a:gridCol w="1187450"/>
                <a:gridCol w="5942012"/>
              </a:tblGrid>
              <a:tr h="5651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Page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Example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67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sz="3600" b="1" smtClean="0"/>
              <a:t>Chapter 2: Beyond Expectations pp16-31</a:t>
            </a:r>
          </a:p>
        </p:txBody>
      </p:sp>
      <p:sp>
        <p:nvSpPr>
          <p:cNvPr id="20482" name="Rectangle 3"/>
          <p:cNvSpPr>
            <a:spLocks noGrp="1" noChangeArrowheads="1"/>
          </p:cNvSpPr>
          <p:nvPr>
            <p:ph type="body" idx="1"/>
          </p:nvPr>
        </p:nvSpPr>
        <p:spPr/>
        <p:txBody>
          <a:bodyPr/>
          <a:lstStyle/>
          <a:p>
            <a:r>
              <a:rPr lang="en-US" sz="2800" smtClean="0"/>
              <a:t>STOP! After reading page 16:  Does this remind you of any other books or movies?  Make a connection.</a:t>
            </a:r>
          </a:p>
          <a:p>
            <a:r>
              <a:rPr lang="en-US" sz="2800" smtClean="0"/>
              <a:t>Vocabulary:  effusive 18, monotonous 22, </a:t>
            </a:r>
            <a:r>
              <a:rPr lang="en-US" sz="2800" smtClean="0">
                <a:hlinkClick r:id="rId2" action="ppaction://hlinkpres?slideindex=1&amp;slidetitle="/>
              </a:rPr>
              <a:t>Doldrums </a:t>
            </a:r>
            <a:r>
              <a:rPr lang="en-US" sz="2800" smtClean="0"/>
              <a:t>22, lethargic 24, surmise 24, indignantly 25, dawdle 26, loiter 27, conciliatory 27, </a:t>
            </a:r>
          </a:p>
          <a:p>
            <a:r>
              <a:rPr lang="en-US" sz="2800" smtClean="0"/>
              <a:t>Foreshadowing: As you read, look for examples of foreshadowing.</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idx="4294967295"/>
          </p:nvPr>
        </p:nvSpPr>
        <p:spPr/>
        <p:txBody>
          <a:bodyPr/>
          <a:lstStyle/>
          <a:p>
            <a:r>
              <a:rPr lang="en-US" sz="3600" b="1" smtClean="0"/>
              <a:t>Chapter 2: Beyond Expectations pp16-31</a:t>
            </a:r>
          </a:p>
        </p:txBody>
      </p:sp>
      <p:sp>
        <p:nvSpPr>
          <p:cNvPr id="21506" name="Rectangle 3"/>
          <p:cNvSpPr>
            <a:spLocks noGrp="1" noChangeArrowheads="1"/>
          </p:cNvSpPr>
          <p:nvPr>
            <p:ph type="body" idx="4294967295"/>
          </p:nvPr>
        </p:nvSpPr>
        <p:spPr/>
        <p:txBody>
          <a:bodyPr/>
          <a:lstStyle/>
          <a:p>
            <a:pPr>
              <a:lnSpc>
                <a:spcPct val="90000"/>
              </a:lnSpc>
            </a:pPr>
            <a:r>
              <a:rPr lang="en-US" sz="2800" smtClean="0"/>
              <a:t>Response: </a:t>
            </a:r>
          </a:p>
          <a:p>
            <a:pPr lvl="1">
              <a:lnSpc>
                <a:spcPct val="90000"/>
              </a:lnSpc>
            </a:pPr>
            <a:r>
              <a:rPr lang="en-US" sz="2400" smtClean="0"/>
              <a:t>What purpose does the Whether Man serve? Explain using evidence from the story.</a:t>
            </a:r>
          </a:p>
          <a:p>
            <a:pPr lvl="1">
              <a:lnSpc>
                <a:spcPct val="90000"/>
              </a:lnSpc>
            </a:pPr>
            <a:r>
              <a:rPr lang="en-US" sz="2400" smtClean="0"/>
              <a:t>In this chapter you find yourself in the Doldrums.  Describe what the Doldrums is and how the use of imagery helps you understand the concept.  Make connections between Milo at the beginning of the story to where he is now.  Explain your thinking.</a:t>
            </a:r>
          </a:p>
          <a:p>
            <a:pPr lvl="1">
              <a:lnSpc>
                <a:spcPct val="90000"/>
              </a:lnSpc>
            </a:pPr>
            <a:r>
              <a:rPr lang="en-US" sz="2400" smtClean="0"/>
              <a:t>What purpose does the watchdog serve? Explain using evidence from the story?</a:t>
            </a:r>
          </a:p>
          <a:p>
            <a:pPr lvl="1">
              <a:lnSpc>
                <a:spcPct val="90000"/>
              </a:lnSpc>
              <a:buFontTx/>
              <a:buNone/>
            </a:pPr>
            <a:endParaRPr lang="en-US" sz="2400" smtClean="0"/>
          </a:p>
        </p:txBody>
      </p:sp>
    </p:spTree>
  </p:cSld>
  <p:clrMapOvr>
    <a:masterClrMapping/>
  </p:clrMapOvr>
</p:sld>
</file>

<file path=ppt/theme/theme1.xml><?xml version="1.0" encoding="utf-8"?>
<a:theme xmlns:a="http://schemas.openxmlformats.org/drawingml/2006/main" name="The Phantom Tollbooth">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The Phantom Tollbooth.potx</Template>
  <TotalTime>1326</TotalTime>
  <Words>3770</Words>
  <Application>Microsoft Macintosh PowerPoint</Application>
  <PresentationFormat>On-screen Show (4:3)</PresentationFormat>
  <Paragraphs>487</Paragraphs>
  <Slides>77</Slides>
  <Notes>0</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The Phantom Tollbooth</vt:lpstr>
      <vt:lpstr>Norton Juster</vt:lpstr>
      <vt:lpstr>Norton Juster</vt:lpstr>
      <vt:lpstr>PowerPoint Presentation</vt:lpstr>
      <vt:lpstr>Figurative Language &amp; Beyond</vt:lpstr>
      <vt:lpstr>Figurative Language &amp; Beyond</vt:lpstr>
      <vt:lpstr>Chapter 1: Milo pp9-15</vt:lpstr>
      <vt:lpstr>Word Play: Chapter 1</vt:lpstr>
      <vt:lpstr>Chapter 2: Beyond Expectations pp16-31</vt:lpstr>
      <vt:lpstr>Chapter 2: Beyond Expectations pp16-31</vt:lpstr>
      <vt:lpstr>Word Play: Chapter 2</vt:lpstr>
      <vt:lpstr>Chapter 3:  Welcome to Dictionopolis   pp32-44</vt:lpstr>
      <vt:lpstr>Word Play: Chapter 3</vt:lpstr>
      <vt:lpstr>Chapter 4:  Confusion in the Market Place pp45-56</vt:lpstr>
      <vt:lpstr>Word Play: Chapter 4</vt:lpstr>
      <vt:lpstr>Chapter 5: Short Shrift pp58-70</vt:lpstr>
      <vt:lpstr>Word Play: Chapter 5</vt:lpstr>
      <vt:lpstr>Chapter 6: Faintly Macabre’s Story pp71-79</vt:lpstr>
      <vt:lpstr>Word Play: Chapter 6</vt:lpstr>
      <vt:lpstr>Chapter 7: The Royal Banquet pp80-91</vt:lpstr>
      <vt:lpstr>Word Play: Chapter 7</vt:lpstr>
      <vt:lpstr>Chapter 8: The Humbug Volunteers pp92-100</vt:lpstr>
      <vt:lpstr>Word Play: Chapter 8</vt:lpstr>
      <vt:lpstr>Chapter 9: It’s All in How You Look at Things pp101-108</vt:lpstr>
      <vt:lpstr>Word Play: Chapter 9</vt:lpstr>
      <vt:lpstr>Chapter 10: A Colorful Symphony pp109-126</vt:lpstr>
      <vt:lpstr>Word Play: Chapter 10</vt:lpstr>
      <vt:lpstr>Chapter 11: Dischord and Dynne pp127-143</vt:lpstr>
      <vt:lpstr>Word Play: Chapter 11</vt:lpstr>
      <vt:lpstr>Chapter 12: The Silent Valley pp144-159</vt:lpstr>
      <vt:lpstr>Word Play: Chapter 12</vt:lpstr>
      <vt:lpstr>Chapter 13: Unfortunate Conclusions pp160-170</vt:lpstr>
      <vt:lpstr>Word Play: Chapter 13</vt:lpstr>
      <vt:lpstr>Chapter 14: The Dodecahedron Leads the Way pp171-183</vt:lpstr>
      <vt:lpstr>Word Play: Chapter 14</vt:lpstr>
      <vt:lpstr>Chapter 15: This Way to Infinity pp184-192</vt:lpstr>
      <vt:lpstr>Word Play: Chapter 15</vt:lpstr>
      <vt:lpstr>Chapter 16: A Very Dirty Bird pp193-210</vt:lpstr>
      <vt:lpstr>Word Play: Chapter 16</vt:lpstr>
      <vt:lpstr>Chapter 17: Unwelcoming Committee pp211-223</vt:lpstr>
      <vt:lpstr>Word Play: Chapter 17</vt:lpstr>
      <vt:lpstr>Chapter 18: Castle in the Air pp224-236</vt:lpstr>
      <vt:lpstr>Word Play: Chapter 18</vt:lpstr>
      <vt:lpstr>Chapter 19: The Return of Rhyme and Reason pp237-252</vt:lpstr>
      <vt:lpstr>Word Play: Chapter 19</vt:lpstr>
      <vt:lpstr>Chapter 20: Good-by and Hello pp253-256</vt:lpstr>
      <vt:lpstr>Word Play: Chapter 20</vt:lpstr>
      <vt:lpstr>Character Traits: Milo</vt:lpstr>
      <vt:lpstr>Character Traits: Whether Man</vt:lpstr>
      <vt:lpstr>Character Traits: Lethargarians</vt:lpstr>
      <vt:lpstr>Character Traits: Tock</vt:lpstr>
      <vt:lpstr>Character Traits: Spelling Bee</vt:lpstr>
      <vt:lpstr>Character Traits: Humbug</vt:lpstr>
      <vt:lpstr>Character Traits: Short Shrift</vt:lpstr>
      <vt:lpstr>Character Traits: Faintly Macabre</vt:lpstr>
      <vt:lpstr>Character Traits: King Azaz</vt:lpstr>
      <vt:lpstr>Character Traits: Alec Bings</vt:lpstr>
      <vt:lpstr>Character Traits: Chroma</vt:lpstr>
      <vt:lpstr>Character Traits: Dr. Dischord</vt:lpstr>
      <vt:lpstr>Character Traits: Dynne</vt:lpstr>
      <vt:lpstr>Character Traits: Soundkeeper</vt:lpstr>
      <vt:lpstr>Character Traits: Canby</vt:lpstr>
      <vt:lpstr>Character Traits: Dodecahedron</vt:lpstr>
      <vt:lpstr>Character Traits: Mathemagician</vt:lpstr>
      <vt:lpstr>Character Traits: Very Dirty Bird</vt:lpstr>
      <vt:lpstr>Character Traits: Terrible Trivium</vt:lpstr>
      <vt:lpstr>Character Traits: Senses Taker</vt:lpstr>
      <vt:lpstr>Character Traits: Rhyme &amp; Reason</vt:lpstr>
      <vt:lpstr>Alliteration</vt:lpstr>
      <vt:lpstr>Homographs, Homonyms, Homophones</vt:lpstr>
      <vt:lpstr>Hyperbole</vt:lpstr>
      <vt:lpstr>Idiom</vt:lpstr>
      <vt:lpstr>Irony</vt:lpstr>
      <vt:lpstr>Metaphor</vt:lpstr>
      <vt:lpstr>Onomatopoeia</vt:lpstr>
      <vt:lpstr>Personification</vt:lpstr>
      <vt:lpstr>Pun</vt:lpstr>
      <vt:lpstr>Simile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Norton Juster</dc:title>
  <dc:subject/>
  <dc:creator/>
  <cp:keywords/>
  <dc:description/>
  <cp:lastModifiedBy>sharon constantino</cp:lastModifiedBy>
  <cp:revision>212</cp:revision>
  <dcterms:modified xsi:type="dcterms:W3CDTF">2014-04-24T03:05:07Z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TC300011839990</vt:lpwstr>
  </property>
</Properties>
</file>