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lgn="ctr" eaLnBrk="1" latinLnBrk="0" hangingPunct="1"/>
            <a:fld id="{23A271A1-F6D6-438B-A432-4747EE7ECD40}" type="datetimeFigureOut">
              <a:rPr lang="en-US" smtClean="0"/>
              <a:pPr algn="ctr" eaLnBrk="1" latinLnBrk="0" hangingPunct="1"/>
              <a:t>1/1/14</a:t>
            </a:fld>
            <a:endParaRPr lang="en-US" sz="2000" dirty="0">
              <a:solidFill>
                <a:srgbClr val="FFFFFF"/>
              </a:solidFill>
            </a:endParaRPr>
          </a:p>
        </p:txBody>
      </p:sp>
      <p:sp>
        <p:nvSpPr>
          <p:cNvPr id="17" name="Footer Placeholder 16"/>
          <p:cNvSpPr>
            <a:spLocks noGrp="1"/>
          </p:cNvSpPr>
          <p:nvPr>
            <p:ph type="ftr" sz="quarter" idx="11"/>
          </p:nvPr>
        </p:nvSpPr>
        <p:spPr/>
        <p:txBody>
          <a:bodyPr/>
          <a:lstStyle/>
          <a:p>
            <a:pPr algn="r" eaLnBrk="1" latinLnBrk="0" hangingPunct="1"/>
            <a:endParaRPr kumimoji="0" lang="en-US" dirty="0">
              <a:solidFill>
                <a:schemeClr val="tx2"/>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C94032-CD4C-4C25-B0C2-CEC720522D92}"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23A271A1-F6D6-438B-A432-4747EE7ECD40}" type="datetimeFigureOut">
              <a:rPr lang="en-US" smtClean="0"/>
              <a:pPr eaLnBrk="1" latinLnBrk="0" hangingPunct="1"/>
              <a:t>1/1/14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F0C94032-CD4C-4C25-B0C2-CEC720522D92}" type="slidenum">
              <a:rPr kumimoji="0" lang="en-US" smtClean="0"/>
              <a:pPr algn="ctr" eaLnBrk="1" latinLnBrk="0" hangingPunct="1"/>
              <a:t>‹#›</a:t>
            </a:fld>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a:xfrm>
            <a:off x="4343400" y="1036020"/>
            <a:ext cx="457200" cy="441325"/>
          </a:xfrm>
        </p:spPr>
        <p:txBody>
          <a:body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54ED01-E2A0-4C1E-8E21-014B99041579}"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23A271A1-F6D6-438B-A432-4747EE7ECD40}" type="datetimeFigureOut">
              <a:rPr lang="en-US" smtClean="0"/>
              <a:pPr eaLnBrk="1" latinLnBrk="0" hangingPunct="1"/>
              <a:t>1/1/14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eaLnBrk="1" latinLnBrk="0" hangingPunct="1"/>
            <a:fld id="{23A271A1-F6D6-438B-A432-4747EE7ECD40}" type="datetimeFigureOut">
              <a:rPr lang="en-US" smtClean="0"/>
              <a:pPr eaLnBrk="1" latinLnBrk="0" hangingPunct="1"/>
              <a:t>1/1/14</a:t>
            </a:fld>
            <a:endParaRPr lang="en-US" sz="1400" dirty="0">
              <a:solidFill>
                <a:schemeClr val="tx2"/>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r" eaLnBrk="1" latinLnBrk="0" hangingPunct="1"/>
            <a:endParaRPr kumimoji="0" lang="en-US" sz="1400" dirty="0">
              <a:solidFill>
                <a:schemeClr val="tx2"/>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lgoing.com/bio.htm" TargetMode="Externa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400" dirty="0" smtClean="0"/>
              <a:t>K.L. Going</a:t>
            </a:r>
            <a:endParaRPr lang="en-US" sz="2400" dirty="0"/>
          </a:p>
        </p:txBody>
      </p:sp>
      <p:sp>
        <p:nvSpPr>
          <p:cNvPr id="2" name="Title 1"/>
          <p:cNvSpPr>
            <a:spLocks noGrp="1"/>
          </p:cNvSpPr>
          <p:nvPr>
            <p:ph type="ctrTitle"/>
          </p:nvPr>
        </p:nvSpPr>
        <p:spPr/>
        <p:txBody>
          <a:bodyPr/>
          <a:lstStyle/>
          <a:p>
            <a:r>
              <a:rPr lang="en-US" i="1" dirty="0" smtClean="0"/>
              <a:t>The Liberation of Gabriel King</a:t>
            </a:r>
            <a:endParaRPr lang="en-US" i="1" dirty="0"/>
          </a:p>
        </p:txBody>
      </p:sp>
      <p:pic>
        <p:nvPicPr>
          <p:cNvPr id="4" name="Picture 3"/>
          <p:cNvPicPr>
            <a:picLocks noChangeAspect="1"/>
          </p:cNvPicPr>
          <p:nvPr/>
        </p:nvPicPr>
        <p:blipFill>
          <a:blip r:embed="rId2"/>
          <a:stretch>
            <a:fillRect/>
          </a:stretch>
        </p:blipFill>
        <p:spPr>
          <a:xfrm>
            <a:off x="3624943" y="3489779"/>
            <a:ext cx="1733247" cy="2599871"/>
          </a:xfrm>
          <a:prstGeom prst="rect">
            <a:avLst/>
          </a:prstGeom>
        </p:spPr>
      </p:pic>
    </p:spTree>
    <p:extLst>
      <p:ext uri="{BB962C8B-B14F-4D97-AF65-F5344CB8AC3E}">
        <p14:creationId xmlns:p14="http://schemas.microsoft.com/office/powerpoint/2010/main" val="15953285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8: Swamp Spiders</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miffed</a:t>
            </a:r>
          </a:p>
          <a:p>
            <a:pPr marL="285750" indent="-285750">
              <a:buFont typeface="Wingdings" charset="2"/>
              <a:buChar char="u"/>
            </a:pPr>
            <a:r>
              <a:rPr lang="en-US" sz="1800" dirty="0" smtClean="0"/>
              <a:t>bellow</a:t>
            </a:r>
          </a:p>
          <a:p>
            <a:pPr marL="285750" indent="-285750">
              <a:buFont typeface="Wingdings" charset="2"/>
              <a:buChar char="u"/>
            </a:pPr>
            <a:r>
              <a:rPr lang="en-US" sz="1800" dirty="0" smtClean="0"/>
              <a:t>pulpit</a:t>
            </a:r>
            <a:endParaRPr lang="en-US" sz="1800" dirty="0"/>
          </a:p>
          <a:p>
            <a:endParaRPr lang="en-US"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a:t>Setting</a:t>
            </a:r>
          </a:p>
          <a:p>
            <a:r>
              <a:rPr lang="en-US" dirty="0"/>
              <a:t>Conflict</a:t>
            </a:r>
          </a:p>
          <a:p>
            <a:r>
              <a:rPr lang="en-US" dirty="0"/>
              <a:t>Figurative Language </a:t>
            </a:r>
          </a:p>
          <a:p>
            <a:r>
              <a:rPr lang="en-US" dirty="0" smtClean="0"/>
              <a:t>Is Gabe able to check off any items on his list yet? Explain why or why not using evidence from the text.</a:t>
            </a:r>
          </a:p>
          <a:p>
            <a:r>
              <a:rPr lang="en-US" dirty="0" err="1" smtClean="0"/>
              <a:t>Frita</a:t>
            </a:r>
            <a:r>
              <a:rPr lang="en-US" dirty="0" smtClean="0"/>
              <a:t> tells Gabe that he should name his new pet spider: “Once you name him, you’ll feel like he’s yours and then you won’t be scared of him anymore.” (page 46) Explain in your own words what </a:t>
            </a:r>
            <a:r>
              <a:rPr lang="en-US" dirty="0" err="1" smtClean="0"/>
              <a:t>Frita</a:t>
            </a:r>
            <a:r>
              <a:rPr lang="en-US" dirty="0" smtClean="0"/>
              <a:t> is trying to accomplish with this advice.</a:t>
            </a:r>
          </a:p>
        </p:txBody>
      </p:sp>
    </p:spTree>
    <p:extLst>
      <p:ext uri="{BB962C8B-B14F-4D97-AF65-F5344CB8AC3E}">
        <p14:creationId xmlns:p14="http://schemas.microsoft.com/office/powerpoint/2010/main" val="660458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Chapter 9: Watergate and Peanut Farmers</a:t>
            </a:r>
            <a:endParaRPr lang="en-US" sz="2000"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riled</a:t>
            </a:r>
          </a:p>
          <a:p>
            <a:pPr marL="285750" indent="-285750">
              <a:buFont typeface="Wingdings" charset="2"/>
              <a:buChar char="u"/>
            </a:pPr>
            <a:r>
              <a:rPr lang="en-US" sz="1800" dirty="0" smtClean="0"/>
              <a:t>pardon</a:t>
            </a:r>
          </a:p>
          <a:p>
            <a:pPr marL="285750" indent="-285750">
              <a:buFont typeface="Wingdings" charset="2"/>
              <a:buChar char="u"/>
            </a:pPr>
            <a:r>
              <a:rPr lang="en-US" sz="1800" dirty="0" smtClean="0"/>
              <a:t>segregation</a:t>
            </a:r>
          </a:p>
          <a:p>
            <a:pPr marL="285750" indent="-285750">
              <a:buFont typeface="Wingdings" charset="2"/>
              <a:buChar char="u"/>
            </a:pPr>
            <a:r>
              <a:rPr lang="en-US" sz="1800" dirty="0" smtClean="0"/>
              <a:t>integrity</a:t>
            </a:r>
            <a:endParaRPr lang="en-US" sz="1800" dirty="0"/>
          </a:p>
          <a:p>
            <a:endParaRPr lang="en-US" dirty="0"/>
          </a:p>
          <a:p>
            <a:endParaRPr lang="en-US" dirty="0"/>
          </a:p>
        </p:txBody>
      </p:sp>
      <p:sp>
        <p:nvSpPr>
          <p:cNvPr id="4" name="Content Placeholder 3"/>
          <p:cNvSpPr>
            <a:spLocks noGrp="1"/>
          </p:cNvSpPr>
          <p:nvPr>
            <p:ph sz="quarter" idx="1"/>
          </p:nvPr>
        </p:nvSpPr>
        <p:spPr/>
        <p:txBody>
          <a:bodyPr>
            <a:normAutofit lnSpcReduction="10000"/>
          </a:bodyPr>
          <a:lstStyle/>
          <a:p>
            <a:r>
              <a:rPr lang="en-US" dirty="0"/>
              <a:t>Character Development</a:t>
            </a:r>
          </a:p>
          <a:p>
            <a:r>
              <a:rPr lang="en-US" dirty="0"/>
              <a:t>Setting</a:t>
            </a:r>
          </a:p>
          <a:p>
            <a:r>
              <a:rPr lang="en-US" dirty="0"/>
              <a:t>Conflict</a:t>
            </a:r>
          </a:p>
          <a:p>
            <a:r>
              <a:rPr lang="en-US" dirty="0"/>
              <a:t>Figurative Language </a:t>
            </a:r>
          </a:p>
          <a:p>
            <a:r>
              <a:rPr lang="en-US" dirty="0" smtClean="0"/>
              <a:t>Allusion: Vietnam, Walter Cronkite, Watergate, President Nixon (Research)</a:t>
            </a:r>
          </a:p>
          <a:p>
            <a:r>
              <a:rPr lang="en-US" dirty="0" smtClean="0"/>
              <a:t>Make a connection between the election and Gabe’s feelings.</a:t>
            </a:r>
          </a:p>
          <a:p>
            <a:r>
              <a:rPr lang="en-US" dirty="0" smtClean="0"/>
              <a:t>Does Gabe’s conversation with his dad change his perspective on his fears? If so, how? Use evidence to support your thinking.</a:t>
            </a:r>
            <a:endParaRPr lang="en-US" dirty="0"/>
          </a:p>
        </p:txBody>
      </p:sp>
    </p:spTree>
    <p:extLst>
      <p:ext uri="{BB962C8B-B14F-4D97-AF65-F5344CB8AC3E}">
        <p14:creationId xmlns:p14="http://schemas.microsoft.com/office/powerpoint/2010/main" val="101996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10: </a:t>
            </a:r>
            <a:br>
              <a:rPr lang="en-US" dirty="0" smtClean="0"/>
            </a:br>
            <a:r>
              <a:rPr lang="en-US" dirty="0" smtClean="0"/>
              <a:t>A Darn Good Name</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smtClean="0"/>
              <a:t>Vocabulary</a:t>
            </a:r>
            <a:endParaRPr lang="en-US" sz="1800" dirty="0"/>
          </a:p>
          <a:p>
            <a:pPr marL="285750" indent="-285750">
              <a:buFont typeface="Wingdings" charset="2"/>
              <a:buChar char="u"/>
            </a:pPr>
            <a:r>
              <a:rPr lang="en-US" sz="1800" dirty="0"/>
              <a:t>diurnal</a:t>
            </a:r>
          </a:p>
          <a:p>
            <a:endParaRPr lang="en-US" dirty="0"/>
          </a:p>
          <a:p>
            <a:endParaRPr lang="en-US" dirty="0"/>
          </a:p>
          <a:p>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 </a:t>
            </a:r>
          </a:p>
          <a:p>
            <a:r>
              <a:rPr lang="en-US" dirty="0"/>
              <a:t>Why do you think Gabe named the spider Jimmy? Is there any evidence in the story to support your thinking? If so, what is it?</a:t>
            </a:r>
          </a:p>
          <a:p>
            <a:r>
              <a:rPr lang="en-US" dirty="0"/>
              <a:t>Do you think </a:t>
            </a:r>
            <a:r>
              <a:rPr lang="en-US" dirty="0" err="1"/>
              <a:t>Frita’s</a:t>
            </a:r>
            <a:r>
              <a:rPr lang="en-US" dirty="0"/>
              <a:t> plan is working? Explain.</a:t>
            </a:r>
          </a:p>
          <a:p>
            <a:endParaRPr lang="en-US" dirty="0"/>
          </a:p>
        </p:txBody>
      </p:sp>
    </p:spTree>
    <p:extLst>
      <p:ext uri="{BB962C8B-B14F-4D97-AF65-F5344CB8AC3E}">
        <p14:creationId xmlns:p14="http://schemas.microsoft.com/office/powerpoint/2010/main" val="2149267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11: Signs and Portents</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portents</a:t>
            </a:r>
          </a:p>
          <a:p>
            <a:pPr marL="285750" indent="-285750">
              <a:buFont typeface="Wingdings" charset="2"/>
              <a:buChar char="u"/>
            </a:pPr>
            <a:r>
              <a:rPr lang="en-US" sz="1800" dirty="0" smtClean="0"/>
              <a:t>churning</a:t>
            </a:r>
          </a:p>
          <a:p>
            <a:endParaRPr lang="en-US" sz="1800" dirty="0"/>
          </a:p>
          <a:p>
            <a:endParaRPr lang="en-US" dirty="0"/>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Allusion: Black Panthers (Research)</a:t>
            </a:r>
          </a:p>
          <a:p>
            <a:r>
              <a:rPr lang="en-US" dirty="0" smtClean="0"/>
              <a:t>Describe the nightmare Gabe has. Do you think Gabe’s dream foreshadows what may happen to </a:t>
            </a:r>
            <a:r>
              <a:rPr lang="en-US" dirty="0" err="1" smtClean="0"/>
              <a:t>Frita</a:t>
            </a:r>
            <a:r>
              <a:rPr lang="en-US" dirty="0" smtClean="0"/>
              <a:t>? Explain.</a:t>
            </a:r>
          </a:p>
          <a:p>
            <a:r>
              <a:rPr lang="en-US" dirty="0" smtClean="0"/>
              <a:t>Make a list of things you think </a:t>
            </a:r>
            <a:r>
              <a:rPr lang="en-US" dirty="0" err="1" smtClean="0"/>
              <a:t>Frita</a:t>
            </a:r>
            <a:r>
              <a:rPr lang="en-US" dirty="0" smtClean="0"/>
              <a:t> may be afraid of. Base your list on what you know about </a:t>
            </a:r>
            <a:r>
              <a:rPr lang="en-US" dirty="0" err="1" smtClean="0"/>
              <a:t>Frita’s</a:t>
            </a:r>
            <a:r>
              <a:rPr lang="en-US" dirty="0" smtClean="0"/>
              <a:t> personality and </a:t>
            </a:r>
            <a:r>
              <a:rPr lang="en-US" smtClean="0"/>
              <a:t>on </a:t>
            </a:r>
            <a:r>
              <a:rPr lang="en-US" smtClean="0"/>
              <a:t>context </a:t>
            </a:r>
            <a:r>
              <a:rPr lang="en-US" dirty="0" smtClean="0"/>
              <a:t>clues you have read in the story. Compare your list to </a:t>
            </a:r>
            <a:r>
              <a:rPr lang="en-US" dirty="0" err="1" smtClean="0"/>
              <a:t>Frita’s</a:t>
            </a:r>
            <a:r>
              <a:rPr lang="en-US" dirty="0" smtClean="0"/>
              <a:t> once she’s made it.</a:t>
            </a:r>
            <a:endParaRPr lang="en-US" dirty="0"/>
          </a:p>
        </p:txBody>
      </p:sp>
    </p:spTree>
    <p:extLst>
      <p:ext uri="{BB962C8B-B14F-4D97-AF65-F5344CB8AC3E}">
        <p14:creationId xmlns:p14="http://schemas.microsoft.com/office/powerpoint/2010/main" val="217180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t>
            </a:r>
            <a:br>
              <a:rPr lang="en-US" dirty="0" smtClean="0"/>
            </a:br>
            <a:r>
              <a:rPr lang="en-US" dirty="0" smtClean="0"/>
              <a:t>A Brussels Sprout Sundae</a:t>
            </a:r>
            <a:endParaRPr lang="en-US" dirty="0"/>
          </a:p>
        </p:txBody>
      </p:sp>
      <p:sp>
        <p:nvSpPr>
          <p:cNvPr id="3" name="Text Placeholder 2"/>
          <p:cNvSpPr>
            <a:spLocks noGrp="1"/>
          </p:cNvSpPr>
          <p:nvPr>
            <p:ph type="body" idx="2"/>
          </p:nvPr>
        </p:nvSpPr>
        <p:spPr/>
        <p:txBody>
          <a:bodyPr/>
          <a:lstStyle/>
          <a:p>
            <a:endParaRPr lang="en-US" dirty="0"/>
          </a:p>
          <a:p>
            <a:endParaRPr lang="en-US" dirty="0"/>
          </a:p>
          <a:p>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 </a:t>
            </a:r>
          </a:p>
          <a:p>
            <a:r>
              <a:rPr lang="en-US" dirty="0" smtClean="0"/>
              <a:t>Do you think </a:t>
            </a:r>
            <a:r>
              <a:rPr lang="en-US" dirty="0" err="1" smtClean="0"/>
              <a:t>Frita</a:t>
            </a:r>
            <a:r>
              <a:rPr lang="en-US" dirty="0" smtClean="0"/>
              <a:t> was really afraid of </a:t>
            </a:r>
            <a:r>
              <a:rPr lang="en-US" dirty="0"/>
              <a:t>B</a:t>
            </a:r>
            <a:r>
              <a:rPr lang="en-US" dirty="0" smtClean="0"/>
              <a:t>russels sprouts, or was she just setting an example for Gabe to help him overcome his fears? Explain.</a:t>
            </a:r>
            <a:endParaRPr lang="en-US" dirty="0"/>
          </a:p>
        </p:txBody>
      </p:sp>
    </p:spTree>
    <p:extLst>
      <p:ext uri="{BB962C8B-B14F-4D97-AF65-F5344CB8AC3E}">
        <p14:creationId xmlns:p14="http://schemas.microsoft.com/office/powerpoint/2010/main" val="312083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a:t>
            </a:r>
            <a:br>
              <a:rPr lang="en-US" dirty="0" smtClean="0"/>
            </a:br>
            <a:r>
              <a:rPr lang="en-US" dirty="0" smtClean="0"/>
              <a:t>A Bug’s Best Friend</a:t>
            </a:r>
            <a:endParaRPr lang="en-US" dirty="0"/>
          </a:p>
        </p:txBody>
      </p:sp>
      <p:sp>
        <p:nvSpPr>
          <p:cNvPr id="3" name="Text Placeholder 2"/>
          <p:cNvSpPr>
            <a:spLocks noGrp="1"/>
          </p:cNvSpPr>
          <p:nvPr>
            <p:ph type="body" idx="2"/>
          </p:nvPr>
        </p:nvSpPr>
        <p:spPr/>
        <p:txBody>
          <a:bodyPr/>
          <a:lstStyle/>
          <a:p>
            <a:endParaRPr lang="en-US" dirty="0"/>
          </a:p>
          <a:p>
            <a:endParaRPr lang="en-US" dirty="0"/>
          </a:p>
          <a:p>
            <a:endParaRPr lang="en-US" dirty="0"/>
          </a:p>
          <a:p>
            <a:endParaRPr lang="en-US" dirty="0"/>
          </a:p>
        </p:txBody>
      </p:sp>
      <p:sp>
        <p:nvSpPr>
          <p:cNvPr id="4" name="Content Placeholder 3"/>
          <p:cNvSpPr>
            <a:spLocks noGrp="1"/>
          </p:cNvSpPr>
          <p:nvPr>
            <p:ph sz="quarter" idx="1"/>
          </p:nvPr>
        </p:nvSpPr>
        <p:spPr/>
        <p:txBody>
          <a:bodyPr/>
          <a:lstStyle/>
          <a:p>
            <a:r>
              <a:rPr lang="en-US" dirty="0"/>
              <a:t>Character </a:t>
            </a:r>
            <a:r>
              <a:rPr lang="en-US" dirty="0" smtClean="0"/>
              <a:t>Development  </a:t>
            </a:r>
          </a:p>
          <a:p>
            <a:r>
              <a:rPr lang="en-US" dirty="0" smtClean="0"/>
              <a:t>Setting</a:t>
            </a:r>
            <a:endParaRPr lang="en-US" dirty="0"/>
          </a:p>
          <a:p>
            <a:r>
              <a:rPr lang="en-US" dirty="0"/>
              <a:t>Conflict</a:t>
            </a:r>
          </a:p>
          <a:p>
            <a:r>
              <a:rPr lang="en-US" dirty="0"/>
              <a:t>Figurative Language </a:t>
            </a:r>
          </a:p>
          <a:p>
            <a:r>
              <a:rPr lang="en-US" dirty="0" err="1" smtClean="0"/>
              <a:t>Frita</a:t>
            </a:r>
            <a:r>
              <a:rPr lang="en-US" dirty="0" smtClean="0"/>
              <a:t> accuses Gabe of not being any braver. Do you think he has evolved during the story? Explain using evidence from the text.</a:t>
            </a:r>
            <a:endParaRPr lang="en-US" dirty="0"/>
          </a:p>
        </p:txBody>
      </p:sp>
    </p:spTree>
    <p:extLst>
      <p:ext uri="{BB962C8B-B14F-4D97-AF65-F5344CB8AC3E}">
        <p14:creationId xmlns:p14="http://schemas.microsoft.com/office/powerpoint/2010/main" val="3460441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 Corpses and Dobermans</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clambered</a:t>
            </a:r>
            <a:endParaRPr lang="en-US" sz="1800" dirty="0"/>
          </a:p>
          <a:p>
            <a:endParaRPr lang="en-US" dirty="0"/>
          </a:p>
          <a:p>
            <a:endParaRPr lang="en-US" dirty="0"/>
          </a:p>
          <a:p>
            <a:endParaRPr lang="en-US" dirty="0"/>
          </a:p>
        </p:txBody>
      </p:sp>
      <p:sp>
        <p:nvSpPr>
          <p:cNvPr id="4" name="Content Placeholder 3"/>
          <p:cNvSpPr>
            <a:spLocks noGrp="1"/>
          </p:cNvSpPr>
          <p:nvPr>
            <p:ph sz="quarter" idx="1"/>
          </p:nvPr>
        </p:nvSpPr>
        <p:spPr/>
        <p:txBody>
          <a:bodyPr>
            <a:normAutofit lnSpcReduction="10000"/>
          </a:bodyPr>
          <a:lstStyle/>
          <a:p>
            <a:r>
              <a:rPr lang="en-US" dirty="0"/>
              <a:t>Character Development</a:t>
            </a:r>
          </a:p>
          <a:p>
            <a:r>
              <a:rPr lang="en-US" dirty="0"/>
              <a:t>Setting</a:t>
            </a:r>
          </a:p>
          <a:p>
            <a:r>
              <a:rPr lang="en-US" dirty="0"/>
              <a:t>Conflict</a:t>
            </a:r>
          </a:p>
          <a:p>
            <a:r>
              <a:rPr lang="en-US" dirty="0"/>
              <a:t>Figurative Language </a:t>
            </a:r>
          </a:p>
          <a:p>
            <a:r>
              <a:rPr lang="en-US" dirty="0" smtClean="0"/>
              <a:t>Are the rumors about Mrs. Evans true? Explain using evidence from the text.</a:t>
            </a:r>
          </a:p>
          <a:p>
            <a:r>
              <a:rPr lang="en-US" dirty="0" smtClean="0"/>
              <a:t>Is breaking your fears always risky business, or does it just feel that way? Explain using evidence from the text and by making a real world connection.</a:t>
            </a:r>
            <a:endParaRPr lang="en-US" dirty="0"/>
          </a:p>
        </p:txBody>
      </p:sp>
    </p:spTree>
    <p:extLst>
      <p:ext uri="{BB962C8B-B14F-4D97-AF65-F5344CB8AC3E}">
        <p14:creationId xmlns:p14="http://schemas.microsoft.com/office/powerpoint/2010/main" val="690061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 </a:t>
            </a:r>
            <a:br>
              <a:rPr lang="en-US" dirty="0" smtClean="0"/>
            </a:br>
            <a:r>
              <a:rPr lang="en-US" dirty="0" smtClean="0"/>
              <a:t>Off a High Branch</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walloped</a:t>
            </a:r>
          </a:p>
          <a:p>
            <a:pPr marL="285750" indent="-285750">
              <a:buFont typeface="Wingdings" charset="2"/>
              <a:buChar char="u"/>
            </a:pPr>
            <a:r>
              <a:rPr lang="en-US" sz="1800" dirty="0" smtClean="0"/>
              <a:t>hecklers</a:t>
            </a:r>
            <a:endParaRPr lang="en-US" dirty="0"/>
          </a:p>
          <a:p>
            <a:endParaRPr lang="en-US" dirty="0"/>
          </a:p>
          <a:p>
            <a:endParaRPr lang="en-US"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a:t>
            </a:r>
            <a:r>
              <a:rPr lang="en-US" dirty="0" smtClean="0"/>
              <a:t>Development: Is Gabe changing, becoming less afraid? Explain using evidence from the text.</a:t>
            </a:r>
            <a:endParaRPr lang="en-US" dirty="0"/>
          </a:p>
          <a:p>
            <a:r>
              <a:rPr lang="en-US" dirty="0"/>
              <a:t>Setting</a:t>
            </a:r>
          </a:p>
          <a:p>
            <a:r>
              <a:rPr lang="en-US" dirty="0"/>
              <a:t>Conflict</a:t>
            </a:r>
          </a:p>
          <a:p>
            <a:r>
              <a:rPr lang="en-US" dirty="0"/>
              <a:t>Figurative Language </a:t>
            </a:r>
          </a:p>
          <a:p>
            <a:r>
              <a:rPr lang="en-US" dirty="0" smtClean="0"/>
              <a:t>Why was </a:t>
            </a:r>
            <a:r>
              <a:rPr lang="en-US" dirty="0" err="1" smtClean="0"/>
              <a:t>Frita</a:t>
            </a:r>
            <a:r>
              <a:rPr lang="en-US" dirty="0" smtClean="0"/>
              <a:t> asking about the bicentennial celebration?</a:t>
            </a:r>
          </a:p>
          <a:p>
            <a:r>
              <a:rPr lang="en-US" dirty="0" smtClean="0"/>
              <a:t>Is </a:t>
            </a:r>
            <a:r>
              <a:rPr lang="en-US" dirty="0" err="1" smtClean="0"/>
              <a:t>Frita</a:t>
            </a:r>
            <a:r>
              <a:rPr lang="en-US" dirty="0" smtClean="0"/>
              <a:t> really afraid of the rope swing or something else? Are there any context clues to support that she is afraid of something besides the rope swing? Explain.</a:t>
            </a:r>
            <a:endParaRPr lang="en-US" dirty="0"/>
          </a:p>
        </p:txBody>
      </p:sp>
    </p:spTree>
    <p:extLst>
      <p:ext uri="{BB962C8B-B14F-4D97-AF65-F5344CB8AC3E}">
        <p14:creationId xmlns:p14="http://schemas.microsoft.com/office/powerpoint/2010/main" val="88905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700" dirty="0" smtClean="0"/>
              <a:t>Chapter 16: Persevering through a Fine Dinner</a:t>
            </a:r>
            <a:endParaRPr lang="en-US" sz="1700"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waffling</a:t>
            </a:r>
          </a:p>
          <a:p>
            <a:pPr marL="285750" indent="-285750">
              <a:buFont typeface="Wingdings" charset="2"/>
              <a:buChar char="u"/>
            </a:pPr>
            <a:r>
              <a:rPr lang="en-US" sz="1800" dirty="0" smtClean="0"/>
              <a:t>perseverance</a:t>
            </a:r>
          </a:p>
          <a:p>
            <a:pPr marL="285750" indent="-285750">
              <a:buFont typeface="Wingdings" charset="2"/>
              <a:buChar char="u"/>
            </a:pPr>
            <a:r>
              <a:rPr lang="en-US" sz="1800" dirty="0" smtClean="0"/>
              <a:t>civil</a:t>
            </a:r>
          </a:p>
          <a:p>
            <a:pPr marL="285750" indent="-285750">
              <a:buFont typeface="Wingdings" charset="2"/>
              <a:buChar char="u"/>
            </a:pPr>
            <a:r>
              <a:rPr lang="en-US" sz="1800" dirty="0" smtClean="0"/>
              <a:t>sarcastic</a:t>
            </a:r>
          </a:p>
          <a:p>
            <a:pPr marL="285750" indent="-285750">
              <a:buFont typeface="Wingdings" charset="2"/>
              <a:buChar char="u"/>
            </a:pPr>
            <a:r>
              <a:rPr lang="en-US" sz="1800" dirty="0" smtClean="0"/>
              <a:t>oppression</a:t>
            </a:r>
            <a:endParaRPr lang="en-US" dirty="0"/>
          </a:p>
          <a:p>
            <a:endParaRPr lang="en-US" dirty="0"/>
          </a:p>
          <a:p>
            <a:endParaRPr lang="en-US" dirty="0"/>
          </a:p>
          <a:p>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a:t>Character Development</a:t>
            </a:r>
          </a:p>
          <a:p>
            <a:r>
              <a:rPr lang="en-US" dirty="0"/>
              <a:t>Setting</a:t>
            </a:r>
          </a:p>
          <a:p>
            <a:r>
              <a:rPr lang="en-US" dirty="0"/>
              <a:t>Conflict</a:t>
            </a:r>
          </a:p>
          <a:p>
            <a:r>
              <a:rPr lang="en-US" dirty="0"/>
              <a:t>Figurative Language </a:t>
            </a:r>
          </a:p>
          <a:p>
            <a:r>
              <a:rPr lang="en-US" dirty="0" smtClean="0"/>
              <a:t>After a triumphant experience with the rope swing at catfish pond, Gabe reflects: “There’s nothing like success to boost your confidence.” (page 94) Write about a time in your life when you felt more confident because you succeeded at something.</a:t>
            </a:r>
          </a:p>
          <a:p>
            <a:r>
              <a:rPr lang="en-US" dirty="0" smtClean="0"/>
              <a:t>Is confidence the same thing as courage? Explain.</a:t>
            </a:r>
          </a:p>
          <a:p>
            <a:r>
              <a:rPr lang="en-US" dirty="0" smtClean="0"/>
              <a:t>Why is Gabe afraid of Terrance? Is he less afraid of him after dinner?</a:t>
            </a:r>
          </a:p>
          <a:p>
            <a:r>
              <a:rPr lang="en-US" dirty="0" smtClean="0"/>
              <a:t>Which characters in this book face oppression, and what kind of oppression do they  experience?</a:t>
            </a:r>
          </a:p>
        </p:txBody>
      </p:sp>
    </p:spTree>
    <p:extLst>
      <p:ext uri="{BB962C8B-B14F-4D97-AF65-F5344CB8AC3E}">
        <p14:creationId xmlns:p14="http://schemas.microsoft.com/office/powerpoint/2010/main" val="2698347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 Insight into a Pounding</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insight</a:t>
            </a:r>
            <a:endParaRPr lang="en-US" dirty="0"/>
          </a:p>
          <a:p>
            <a:endParaRPr lang="en-US" dirty="0"/>
          </a:p>
          <a:p>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Did Gabriel get a little insight, and did it change his perspective regarding Terrance? Explain.</a:t>
            </a:r>
            <a:endParaRPr lang="en-US" dirty="0"/>
          </a:p>
          <a:p>
            <a:endParaRPr lang="en-US" dirty="0"/>
          </a:p>
        </p:txBody>
      </p:sp>
    </p:spTree>
    <p:extLst>
      <p:ext uri="{BB962C8B-B14F-4D97-AF65-F5344CB8AC3E}">
        <p14:creationId xmlns:p14="http://schemas.microsoft.com/office/powerpoint/2010/main" val="203677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Author Notes</a:t>
            </a:r>
            <a:endParaRPr lang="en-US" dirty="0"/>
          </a:p>
        </p:txBody>
      </p:sp>
      <p:sp>
        <p:nvSpPr>
          <p:cNvPr id="12" name="Content Placeholder 11"/>
          <p:cNvSpPr>
            <a:spLocks noGrp="1"/>
          </p:cNvSpPr>
          <p:nvPr>
            <p:ph sz="quarter" idx="1"/>
          </p:nvPr>
        </p:nvSpPr>
        <p:spPr/>
        <p:txBody>
          <a:bodyPr/>
          <a:lstStyle/>
          <a:p>
            <a:pPr marL="0" indent="0" algn="ctr">
              <a:buNone/>
            </a:pPr>
            <a:r>
              <a:rPr lang="en-US" dirty="0" smtClean="0"/>
              <a:t>K.L. Going Biography</a:t>
            </a:r>
            <a:endParaRPr lang="en-US" dirty="0"/>
          </a:p>
        </p:txBody>
      </p:sp>
      <p:pic>
        <p:nvPicPr>
          <p:cNvPr id="2" name="Picture 1">
            <a:hlinkClick r:id="rId2"/>
          </p:cNvPr>
          <p:cNvPicPr>
            <a:picLocks noChangeAspect="1"/>
          </p:cNvPicPr>
          <p:nvPr/>
        </p:nvPicPr>
        <p:blipFill>
          <a:blip r:embed="rId3"/>
          <a:stretch>
            <a:fillRect/>
          </a:stretch>
        </p:blipFill>
        <p:spPr>
          <a:xfrm>
            <a:off x="3441700" y="2098548"/>
            <a:ext cx="2260600" cy="4000500"/>
          </a:xfrm>
          <a:prstGeom prst="rect">
            <a:avLst/>
          </a:prstGeom>
        </p:spPr>
      </p:pic>
    </p:spTree>
    <p:extLst>
      <p:ext uri="{BB962C8B-B14F-4D97-AF65-F5344CB8AC3E}">
        <p14:creationId xmlns:p14="http://schemas.microsoft.com/office/powerpoint/2010/main" val="40690705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 Fireworks</a:t>
            </a:r>
            <a:br>
              <a:rPr lang="en-US" dirty="0" smtClean="0"/>
            </a:br>
            <a:endParaRPr lang="en-US" dirty="0"/>
          </a:p>
        </p:txBody>
      </p:sp>
      <p:sp>
        <p:nvSpPr>
          <p:cNvPr id="3" name="Text Placeholder 2"/>
          <p:cNvSpPr>
            <a:spLocks noGrp="1"/>
          </p:cNvSpPr>
          <p:nvPr>
            <p:ph type="body" idx="2"/>
          </p:nvPr>
        </p:nvSpPr>
        <p:spPr/>
        <p:txBody>
          <a:bodyPr/>
          <a:lstStyle/>
          <a:p>
            <a:endParaRPr lang="en-US" dirty="0"/>
          </a:p>
          <a:p>
            <a:endParaRPr lang="en-US" dirty="0"/>
          </a:p>
        </p:txBody>
      </p:sp>
      <p:sp>
        <p:nvSpPr>
          <p:cNvPr id="4" name="Content Placeholder 3"/>
          <p:cNvSpPr>
            <a:spLocks noGrp="1"/>
          </p:cNvSpPr>
          <p:nvPr>
            <p:ph sz="quarter" idx="1"/>
          </p:nvPr>
        </p:nvSpPr>
        <p:spPr/>
        <p:txBody>
          <a:bodyPr>
            <a:normAutofit fontScale="77500" lnSpcReduction="20000"/>
          </a:bodyPr>
          <a:lstStyle/>
          <a:p>
            <a:r>
              <a:rPr lang="en-US" dirty="0"/>
              <a:t>Character Development</a:t>
            </a:r>
          </a:p>
          <a:p>
            <a:r>
              <a:rPr lang="en-US" dirty="0"/>
              <a:t>Setting</a:t>
            </a:r>
          </a:p>
          <a:p>
            <a:r>
              <a:rPr lang="en-US" dirty="0"/>
              <a:t>Conflict</a:t>
            </a:r>
          </a:p>
          <a:p>
            <a:r>
              <a:rPr lang="en-US" dirty="0"/>
              <a:t>Figurative Language </a:t>
            </a:r>
          </a:p>
          <a:p>
            <a:r>
              <a:rPr lang="en-US" dirty="0" smtClean="0">
                <a:solidFill>
                  <a:srgbClr val="FF0000"/>
                </a:solidFill>
              </a:rPr>
              <a:t>STOP</a:t>
            </a:r>
            <a:r>
              <a:rPr lang="en-US" dirty="0" smtClean="0"/>
              <a:t> after the first section of the chapter on page 111. Do you think Gabe’s plan for </a:t>
            </a:r>
            <a:r>
              <a:rPr lang="en-US" dirty="0" err="1" smtClean="0"/>
              <a:t>Frita</a:t>
            </a:r>
            <a:r>
              <a:rPr lang="en-US" dirty="0" smtClean="0"/>
              <a:t> to talk to Mr. Evans is a good one? Explain. Could anything go wrong? Try to use evidence from the text to support your thinking.</a:t>
            </a:r>
          </a:p>
          <a:p>
            <a:r>
              <a:rPr lang="en-US" dirty="0" smtClean="0"/>
              <a:t>At the Bicentennial celebration, </a:t>
            </a:r>
            <a:r>
              <a:rPr lang="en-US" dirty="0" err="1" smtClean="0"/>
              <a:t>Frita</a:t>
            </a:r>
            <a:r>
              <a:rPr lang="en-US" dirty="0" smtClean="0"/>
              <a:t> refuses to talk after her run-in with Mr. Evans. What do you imagine she is thinking and feeling as she stands silently watching the fireworks? What do you think Mr. Evans said to her?</a:t>
            </a:r>
          </a:p>
          <a:p>
            <a:r>
              <a:rPr lang="en-US" dirty="0" smtClean="0"/>
              <a:t>Why is this chapter titled “Fireworks”? Explain.</a:t>
            </a:r>
            <a:endParaRPr lang="en-US" dirty="0"/>
          </a:p>
        </p:txBody>
      </p:sp>
    </p:spTree>
    <p:extLst>
      <p:ext uri="{BB962C8B-B14F-4D97-AF65-F5344CB8AC3E}">
        <p14:creationId xmlns:p14="http://schemas.microsoft.com/office/powerpoint/2010/main" val="138454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 Ghost Stories</a:t>
            </a:r>
            <a:br>
              <a:rPr lang="en-US" dirty="0" smtClean="0"/>
            </a:b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keen</a:t>
            </a:r>
            <a:endParaRPr lang="en-US" sz="1800" dirty="0"/>
          </a:p>
          <a:p>
            <a:endParaRPr lang="en-US"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Allusion: Martin Luther King, Jr.; Ku Klux Klan (Research)</a:t>
            </a:r>
          </a:p>
          <a:p>
            <a:r>
              <a:rPr lang="en-US" dirty="0" smtClean="0"/>
              <a:t>“. . .people will do things they wouldn’t do if they think no one can see them.” (pages 121-122) Do you believe this is true? Can you think of a real world example or a personal one?</a:t>
            </a:r>
          </a:p>
          <a:p>
            <a:r>
              <a:rPr lang="en-US" dirty="0" smtClean="0"/>
              <a:t>Are </a:t>
            </a:r>
            <a:r>
              <a:rPr lang="en-US" dirty="0" err="1" smtClean="0"/>
              <a:t>Frita’s</a:t>
            </a:r>
            <a:r>
              <a:rPr lang="en-US" dirty="0" smtClean="0"/>
              <a:t> fears more justified than Gabe’s fears? Explain your rationale.</a:t>
            </a:r>
            <a:endParaRPr lang="en-US" dirty="0"/>
          </a:p>
          <a:p>
            <a:endParaRPr lang="en-US" dirty="0"/>
          </a:p>
        </p:txBody>
      </p:sp>
    </p:spTree>
    <p:extLst>
      <p:ext uri="{BB962C8B-B14F-4D97-AF65-F5344CB8AC3E}">
        <p14:creationId xmlns:p14="http://schemas.microsoft.com/office/powerpoint/2010/main" val="1746995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br>
              <a:rPr lang="en-US" dirty="0" smtClean="0"/>
            </a:br>
            <a:r>
              <a:rPr lang="en-US" dirty="0" smtClean="0"/>
              <a:t>A New Plan</a:t>
            </a:r>
            <a:br>
              <a:rPr lang="en-US" dirty="0" smtClean="0"/>
            </a:b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unanimous</a:t>
            </a:r>
            <a:endParaRPr lang="en-US" sz="1800" dirty="0"/>
          </a:p>
          <a:p>
            <a:endParaRPr lang="en-US"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smtClean="0"/>
              <a:t>Conflict: Describe the development of the conflict</a:t>
            </a:r>
            <a:endParaRPr lang="en-US" dirty="0"/>
          </a:p>
          <a:p>
            <a:r>
              <a:rPr lang="en-US" dirty="0"/>
              <a:t>Figurative Language </a:t>
            </a:r>
          </a:p>
          <a:p>
            <a:r>
              <a:rPr lang="en-US" dirty="0" smtClean="0"/>
              <a:t>Are there things people ought to be afraid of? If so, what are they?</a:t>
            </a:r>
          </a:p>
          <a:p>
            <a:endParaRPr lang="en-US" dirty="0"/>
          </a:p>
        </p:txBody>
      </p:sp>
    </p:spTree>
    <p:extLst>
      <p:ext uri="{BB962C8B-B14F-4D97-AF65-F5344CB8AC3E}">
        <p14:creationId xmlns:p14="http://schemas.microsoft.com/office/powerpoint/2010/main" val="242308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21: The Last of the Lists</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pummel</a:t>
            </a:r>
            <a:endParaRPr lang="en-US" sz="1800" dirty="0"/>
          </a:p>
          <a:p>
            <a:endParaRPr lang="en-US"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Do you think the list is helping Gabe become braver? Use evidence from the text to support your thinking.</a:t>
            </a:r>
            <a:endParaRPr lang="en-US" dirty="0"/>
          </a:p>
          <a:p>
            <a:r>
              <a:rPr lang="en-US" dirty="0" smtClean="0"/>
              <a:t>Describe the moment when Gabriel’s friendship changes with </a:t>
            </a:r>
            <a:r>
              <a:rPr lang="en-US" dirty="0" err="1" smtClean="0"/>
              <a:t>Frita</a:t>
            </a:r>
            <a:r>
              <a:rPr lang="en-US" dirty="0" smtClean="0"/>
              <a:t>. Do you think they will reconcile their differences? Do you think Gabriel will find his courage? Explain.</a:t>
            </a:r>
          </a:p>
          <a:p>
            <a:r>
              <a:rPr lang="en-US" dirty="0" smtClean="0"/>
              <a:t>Why is this chapter titled “The Last of the Lists”?</a:t>
            </a:r>
            <a:endParaRPr lang="en-US" dirty="0"/>
          </a:p>
        </p:txBody>
      </p:sp>
    </p:spTree>
    <p:extLst>
      <p:ext uri="{BB962C8B-B14F-4D97-AF65-F5344CB8AC3E}">
        <p14:creationId xmlns:p14="http://schemas.microsoft.com/office/powerpoint/2010/main" val="51158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22: Ready for the Rally</a:t>
            </a:r>
            <a:endParaRPr lang="en-US" dirty="0"/>
          </a:p>
        </p:txBody>
      </p:sp>
      <p:sp>
        <p:nvSpPr>
          <p:cNvPr id="3" name="Text Placeholder 2"/>
          <p:cNvSpPr>
            <a:spLocks noGrp="1"/>
          </p:cNvSpPr>
          <p:nvPr>
            <p:ph type="body" idx="2"/>
          </p:nvPr>
        </p:nvSpPr>
        <p:spPr/>
        <p:txBody>
          <a:bodyPr/>
          <a:lstStyle/>
          <a:p>
            <a:endParaRPr lang="en-US" dirty="0"/>
          </a:p>
          <a:p>
            <a:endParaRPr lang="en-US"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Does the list you made for </a:t>
            </a:r>
            <a:r>
              <a:rPr lang="en-US" dirty="0" err="1" smtClean="0"/>
              <a:t>Frita</a:t>
            </a:r>
            <a:r>
              <a:rPr lang="en-US" dirty="0" smtClean="0"/>
              <a:t> match the one she made? Explain the similarities and differences between the two lists.</a:t>
            </a:r>
          </a:p>
          <a:p>
            <a:r>
              <a:rPr lang="en-US" dirty="0" smtClean="0"/>
              <a:t>The night before the big rally, Gabe realizes how he can have courage in a frightening situation. In your own words, explain what Gabe learns about courage. Who or what helps him come to this realization?</a:t>
            </a:r>
            <a:endParaRPr lang="en-US" dirty="0"/>
          </a:p>
          <a:p>
            <a:endParaRPr lang="en-US" dirty="0"/>
          </a:p>
        </p:txBody>
      </p:sp>
    </p:spTree>
    <p:extLst>
      <p:ext uri="{BB962C8B-B14F-4D97-AF65-F5344CB8AC3E}">
        <p14:creationId xmlns:p14="http://schemas.microsoft.com/office/powerpoint/2010/main" val="3698124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23: </a:t>
            </a:r>
            <a:r>
              <a:rPr lang="en-US" dirty="0" err="1" smtClean="0"/>
              <a:t>Ain’t</a:t>
            </a:r>
            <a:r>
              <a:rPr lang="en-US" dirty="0" smtClean="0"/>
              <a:t> Nothing So Scary. . .</a:t>
            </a:r>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p:txBody>
          <a:bodyPr>
            <a:normAutofit lnSpcReduction="10000"/>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The novel ends just as the rally is beginning. What were the author’s motives for doing this?</a:t>
            </a:r>
          </a:p>
          <a:p>
            <a:r>
              <a:rPr lang="en-US" dirty="0" smtClean="0"/>
              <a:t>How is the summer of 1976 a turning point in the lives of both Gabe and </a:t>
            </a:r>
            <a:r>
              <a:rPr lang="en-US" dirty="0" err="1" smtClean="0"/>
              <a:t>Frita</a:t>
            </a:r>
            <a:r>
              <a:rPr lang="en-US" dirty="0" smtClean="0"/>
              <a:t>? When they are older, what do you think each will remember most about this exciting summer?</a:t>
            </a:r>
            <a:endParaRPr lang="en-US" dirty="0"/>
          </a:p>
          <a:p>
            <a:endParaRPr lang="en-US" dirty="0"/>
          </a:p>
        </p:txBody>
      </p:sp>
    </p:spTree>
    <p:extLst>
      <p:ext uri="{BB962C8B-B14F-4D97-AF65-F5344CB8AC3E}">
        <p14:creationId xmlns:p14="http://schemas.microsoft.com/office/powerpoint/2010/main" val="2457783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Novel Projects</a:t>
            </a:r>
            <a:endParaRPr lang="en-US" dirty="0"/>
          </a:p>
        </p:txBody>
      </p:sp>
      <p:sp>
        <p:nvSpPr>
          <p:cNvPr id="8" name="Content Placeholder 7"/>
          <p:cNvSpPr>
            <a:spLocks noGrp="1"/>
          </p:cNvSpPr>
          <p:nvPr>
            <p:ph sz="quarter" idx="1"/>
          </p:nvPr>
        </p:nvSpPr>
        <p:spPr/>
        <p:txBody>
          <a:bodyPr>
            <a:normAutofit fontScale="85000" lnSpcReduction="20000"/>
          </a:bodyPr>
          <a:lstStyle/>
          <a:p>
            <a:r>
              <a:rPr lang="en-US" dirty="0" smtClean="0"/>
              <a:t>During the summer of 1976, Gabe experiences success and failure, thrills and disappointments. Review the novel by listing the major events in Gabe’s summer and create a line graph plotting the high and low points for Gabe. For each of the events on your line graph, draw a symbol or a picture to represent  the event and write a one-sentence description of what the event meant to Gabe.</a:t>
            </a:r>
          </a:p>
          <a:p>
            <a:r>
              <a:rPr lang="en-US" i="1" dirty="0" smtClean="0"/>
              <a:t>The Liberation of Gabriel King</a:t>
            </a:r>
            <a:r>
              <a:rPr lang="en-US" i="1" dirty="0"/>
              <a:t> </a:t>
            </a:r>
            <a:r>
              <a:rPr lang="en-US" dirty="0" smtClean="0"/>
              <a:t>addresses some historical events from the 1970’s: the Watergate scandal, the election of Jimmy Carter, and the Bicentennial celebration. Find an adult or two who remembers one of these events well and interview him or her to learn </a:t>
            </a:r>
            <a:r>
              <a:rPr lang="en-US" dirty="0" err="1" smtClean="0"/>
              <a:t>moe</a:t>
            </a:r>
            <a:r>
              <a:rPr lang="en-US" dirty="0" smtClean="0"/>
              <a:t> about the topic. Write a report on what you learn and be prepared to share it with </a:t>
            </a:r>
            <a:r>
              <a:rPr lang="en-US" smtClean="0"/>
              <a:t>your classmates.</a:t>
            </a:r>
            <a:endParaRPr lang="en-US" i="1"/>
          </a:p>
        </p:txBody>
      </p:sp>
    </p:spTree>
    <p:extLst>
      <p:ext uri="{BB962C8B-B14F-4D97-AF65-F5344CB8AC3E}">
        <p14:creationId xmlns:p14="http://schemas.microsoft.com/office/powerpoint/2010/main" val="182097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Chapter 1: Under the Picnic Table</a:t>
            </a:r>
            <a:endParaRPr lang="en-US" dirty="0"/>
          </a:p>
        </p:txBody>
      </p:sp>
      <p:sp>
        <p:nvSpPr>
          <p:cNvPr id="9" name="Text Placeholder 8"/>
          <p:cNvSpPr>
            <a:spLocks noGrp="1"/>
          </p:cNvSpPr>
          <p:nvPr>
            <p:ph type="body" idx="2"/>
          </p:nvPr>
        </p:nvSpPr>
        <p:spPr/>
        <p:txBody>
          <a:bodyPr>
            <a:normAutofit fontScale="92500" lnSpcReduction="10000"/>
          </a:bodyPr>
          <a:lstStyle/>
          <a:p>
            <a:endParaRPr lang="en-US" dirty="0" smtClean="0"/>
          </a:p>
          <a:p>
            <a:pPr algn="ctr"/>
            <a:r>
              <a:rPr lang="en-US" sz="2000" b="1" dirty="0" smtClean="0"/>
              <a:t>Vocabulary</a:t>
            </a:r>
          </a:p>
          <a:p>
            <a:pPr marL="285750" indent="-285750">
              <a:buFont typeface="Wingdings" charset="2"/>
              <a:buChar char="u"/>
            </a:pPr>
            <a:r>
              <a:rPr lang="en-US" sz="2000" dirty="0" smtClean="0"/>
              <a:t>liberating (liberation)</a:t>
            </a:r>
          </a:p>
          <a:p>
            <a:pPr marL="285750" indent="-285750">
              <a:buFont typeface="Wingdings" charset="2"/>
              <a:buChar char="u"/>
            </a:pPr>
            <a:r>
              <a:rPr lang="en-US" sz="2000" dirty="0" smtClean="0"/>
              <a:t>commotion</a:t>
            </a:r>
          </a:p>
          <a:p>
            <a:pPr marL="285750" indent="-285750">
              <a:buFont typeface="Wingdings" charset="2"/>
              <a:buChar char="u"/>
            </a:pPr>
            <a:r>
              <a:rPr lang="en-US" sz="2000" dirty="0" smtClean="0"/>
              <a:t>momentous</a:t>
            </a:r>
          </a:p>
          <a:p>
            <a:pPr marL="285750" indent="-285750">
              <a:buFont typeface="Wingdings" charset="2"/>
              <a:buChar char="u"/>
            </a:pPr>
            <a:r>
              <a:rPr lang="en-US" sz="2000" dirty="0" smtClean="0"/>
              <a:t>torment</a:t>
            </a:r>
          </a:p>
          <a:p>
            <a:pPr marL="285750" indent="-285750">
              <a:buFont typeface="Wingdings" charset="2"/>
              <a:buChar char="u"/>
            </a:pPr>
            <a:r>
              <a:rPr lang="en-US" sz="2000" dirty="0" smtClean="0"/>
              <a:t>solemn</a:t>
            </a:r>
          </a:p>
          <a:p>
            <a:pPr marL="285750" indent="-285750">
              <a:buFont typeface="Wingdings" charset="2"/>
              <a:buChar char="u"/>
            </a:pPr>
            <a:r>
              <a:rPr lang="en-US" sz="2000" dirty="0" smtClean="0"/>
              <a:t>integrating</a:t>
            </a:r>
          </a:p>
          <a:p>
            <a:pPr marL="285750" indent="-285750">
              <a:buFont typeface="Wingdings" charset="2"/>
              <a:buChar char="u"/>
            </a:pPr>
            <a:r>
              <a:rPr lang="en-US" sz="2000" dirty="0" smtClean="0"/>
              <a:t>bicentennial</a:t>
            </a:r>
            <a:endParaRPr lang="en-US" sz="2000" dirty="0"/>
          </a:p>
        </p:txBody>
      </p:sp>
      <p:sp>
        <p:nvSpPr>
          <p:cNvPr id="8" name="Content Placeholder 7"/>
          <p:cNvSpPr>
            <a:spLocks noGrp="1"/>
          </p:cNvSpPr>
          <p:nvPr>
            <p:ph sz="quarter" idx="1"/>
          </p:nvPr>
        </p:nvSpPr>
        <p:spPr/>
        <p:txBody>
          <a:bodyPr/>
          <a:lstStyle/>
          <a:p>
            <a:r>
              <a:rPr lang="en-US" dirty="0" smtClean="0"/>
              <a:t>Character Development</a:t>
            </a:r>
          </a:p>
          <a:p>
            <a:r>
              <a:rPr lang="en-US" dirty="0" smtClean="0"/>
              <a:t>Setting</a:t>
            </a:r>
          </a:p>
          <a:p>
            <a:r>
              <a:rPr lang="en-US" dirty="0" smtClean="0"/>
              <a:t>Conflict</a:t>
            </a:r>
          </a:p>
          <a:p>
            <a:r>
              <a:rPr lang="en-US" dirty="0" smtClean="0"/>
              <a:t>Figurative Language </a:t>
            </a:r>
          </a:p>
          <a:p>
            <a:r>
              <a:rPr lang="en-US" dirty="0"/>
              <a:t>D</a:t>
            </a:r>
            <a:r>
              <a:rPr lang="en-US" dirty="0" smtClean="0"/>
              <a:t>escribe the setting of the story. Be sure to include the time period as part of the setting. What was happening in the world during this time? Use evidence from the text to support your answer, and make real world connections based on contextual clues.</a:t>
            </a:r>
            <a:endParaRPr lang="en-US" dirty="0"/>
          </a:p>
        </p:txBody>
      </p:sp>
    </p:spTree>
    <p:extLst>
      <p:ext uri="{BB962C8B-B14F-4D97-AF65-F5344CB8AC3E}">
        <p14:creationId xmlns:p14="http://schemas.microsoft.com/office/powerpoint/2010/main" val="31742335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Waylaid</a:t>
            </a:r>
            <a:br>
              <a:rPr lang="en-US" dirty="0" smtClean="0"/>
            </a:br>
            <a:endParaRPr lang="en-US" dirty="0"/>
          </a:p>
        </p:txBody>
      </p:sp>
      <p:sp>
        <p:nvSpPr>
          <p:cNvPr id="3" name="Text Placeholder 2"/>
          <p:cNvSpPr>
            <a:spLocks noGrp="1"/>
          </p:cNvSpPr>
          <p:nvPr>
            <p:ph type="body" idx="2"/>
          </p:nvPr>
        </p:nvSpPr>
        <p:spPr/>
        <p:txBody>
          <a:bodyPr/>
          <a:lstStyle/>
          <a:p>
            <a:pPr algn="ctr"/>
            <a:endParaRPr lang="en-US" b="1" dirty="0" smtClean="0"/>
          </a:p>
          <a:p>
            <a:pPr algn="ctr"/>
            <a:r>
              <a:rPr lang="en-US" sz="2000" b="1" dirty="0" smtClean="0"/>
              <a:t>Vocabulary</a:t>
            </a:r>
            <a:endParaRPr lang="en-US" sz="2000" b="1" dirty="0"/>
          </a:p>
          <a:p>
            <a:pPr marL="285750" indent="-285750">
              <a:buFont typeface="Wingdings" charset="2"/>
              <a:buChar char="u"/>
            </a:pPr>
            <a:r>
              <a:rPr lang="en-US" sz="1800" dirty="0" smtClean="0"/>
              <a:t>waylaid</a:t>
            </a:r>
          </a:p>
          <a:p>
            <a:pPr marL="285750" indent="-285750">
              <a:buFont typeface="Wingdings" charset="2"/>
              <a:buChar char="u"/>
            </a:pPr>
            <a:r>
              <a:rPr lang="en-US" sz="1800" dirty="0" smtClean="0"/>
              <a:t>snarled</a:t>
            </a:r>
          </a:p>
          <a:p>
            <a:pPr marL="285750" indent="-285750">
              <a:buFont typeface="Wingdings" charset="2"/>
              <a:buChar char="u"/>
            </a:pPr>
            <a:r>
              <a:rPr lang="en-US" sz="1800" dirty="0" smtClean="0"/>
              <a:t>endure</a:t>
            </a:r>
            <a:endParaRPr lang="en-US" sz="1800" dirty="0"/>
          </a:p>
        </p:txBody>
      </p:sp>
      <p:sp>
        <p:nvSpPr>
          <p:cNvPr id="4" name="Content Placeholder 3"/>
          <p:cNvSpPr>
            <a:spLocks noGrp="1"/>
          </p:cNvSpPr>
          <p:nvPr>
            <p:ph sz="quarter" idx="1"/>
          </p:nvPr>
        </p:nvSpPr>
        <p:spPr/>
        <p:txBody>
          <a:bodyPr/>
          <a:lstStyle/>
          <a:p>
            <a:r>
              <a:rPr lang="en-US" dirty="0"/>
              <a:t>Character </a:t>
            </a:r>
            <a:r>
              <a:rPr lang="en-US" dirty="0" smtClean="0"/>
              <a:t>Development: Make a character chart of each character in the story. Be sure to include personality traits as well as physical traits. Cite where you found your evidence.</a:t>
            </a:r>
            <a:endParaRPr lang="en-US" dirty="0"/>
          </a:p>
          <a:p>
            <a:r>
              <a:rPr lang="en-US" dirty="0"/>
              <a:t>Setting</a:t>
            </a:r>
          </a:p>
          <a:p>
            <a:r>
              <a:rPr lang="en-US" dirty="0" smtClean="0"/>
              <a:t>Conflict: Describe the main conflict in this chapter using evidence from the text. </a:t>
            </a:r>
            <a:endParaRPr lang="en-US" dirty="0"/>
          </a:p>
          <a:p>
            <a:r>
              <a:rPr lang="en-US" dirty="0"/>
              <a:t>Figurative Language </a:t>
            </a:r>
            <a:endParaRPr lang="en-US" dirty="0" smtClean="0"/>
          </a:p>
          <a:p>
            <a:endParaRPr lang="en-US" dirty="0"/>
          </a:p>
          <a:p>
            <a:endParaRPr lang="en-US" dirty="0"/>
          </a:p>
        </p:txBody>
      </p:sp>
    </p:spTree>
    <p:extLst>
      <p:ext uri="{BB962C8B-B14F-4D97-AF65-F5344CB8AC3E}">
        <p14:creationId xmlns:p14="http://schemas.microsoft.com/office/powerpoint/2010/main" val="149557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a:t>
            </a:r>
            <a:br>
              <a:rPr lang="en-US" dirty="0" smtClean="0"/>
            </a:br>
            <a:r>
              <a:rPr lang="en-US" dirty="0" smtClean="0"/>
              <a:t>A Punch in the Nose</a:t>
            </a:r>
            <a:endParaRPr lang="en-US" dirty="0"/>
          </a:p>
        </p:txBody>
      </p:sp>
      <p:sp>
        <p:nvSpPr>
          <p:cNvPr id="3" name="Text Placeholder 2"/>
          <p:cNvSpPr>
            <a:spLocks noGrp="1"/>
          </p:cNvSpPr>
          <p:nvPr>
            <p:ph type="body" idx="2"/>
          </p:nvPr>
        </p:nvSpPr>
        <p:spPr/>
        <p:txBody>
          <a:bodyPr/>
          <a:lstStyle/>
          <a:p>
            <a:endParaRPr lang="en-US" dirty="0" smtClean="0"/>
          </a:p>
          <a:p>
            <a:pPr algn="ctr"/>
            <a:r>
              <a:rPr lang="en-US" sz="2000" b="1" dirty="0" smtClean="0"/>
              <a:t>Vocabulary</a:t>
            </a:r>
          </a:p>
          <a:p>
            <a:pPr marL="285750" indent="-285750">
              <a:buFont typeface="Wingdings" charset="2"/>
              <a:buChar char="u"/>
            </a:pPr>
            <a:r>
              <a:rPr lang="en-US" sz="1800" dirty="0" smtClean="0"/>
              <a:t>locomotive</a:t>
            </a:r>
          </a:p>
          <a:p>
            <a:pPr marL="285750" indent="-285750">
              <a:buFont typeface="Wingdings" charset="2"/>
              <a:buChar char="u"/>
            </a:pPr>
            <a:r>
              <a:rPr lang="en-US" sz="1800" dirty="0" smtClean="0"/>
              <a:t>justified</a:t>
            </a:r>
          </a:p>
          <a:p>
            <a:pPr marL="285750" indent="-285750">
              <a:buFont typeface="Wingdings" charset="2"/>
              <a:buChar char="u"/>
            </a:pPr>
            <a:r>
              <a:rPr lang="en-US" sz="1800" dirty="0" smtClean="0"/>
              <a:t>slew</a:t>
            </a:r>
          </a:p>
          <a:p>
            <a:pPr marL="285750" indent="-285750">
              <a:buFont typeface="Wingdings" charset="2"/>
              <a:buChar char="u"/>
            </a:pPr>
            <a:r>
              <a:rPr lang="en-US" sz="1800" dirty="0" smtClean="0"/>
              <a:t>cyclones</a:t>
            </a:r>
            <a:endParaRPr lang="en-US" sz="1800"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smtClean="0"/>
              <a:t>Conflict: How has the conflict escalated in this chapter? Use evidence from the text to support your response.</a:t>
            </a:r>
            <a:endParaRPr lang="en-US" dirty="0"/>
          </a:p>
          <a:p>
            <a:r>
              <a:rPr lang="en-US" dirty="0"/>
              <a:t>Figurative Language </a:t>
            </a:r>
          </a:p>
          <a:p>
            <a:r>
              <a:rPr lang="en-US" dirty="0" smtClean="0"/>
              <a:t>Describe how would you feel if you were Gabriel on Moving-Up </a:t>
            </a:r>
            <a:r>
              <a:rPr lang="en-US" dirty="0"/>
              <a:t>D</a:t>
            </a:r>
            <a:r>
              <a:rPr lang="en-US" dirty="0" smtClean="0"/>
              <a:t>ay. Use evidence from the text to support your response.</a:t>
            </a:r>
            <a:endParaRPr lang="en-US" dirty="0"/>
          </a:p>
        </p:txBody>
      </p:sp>
    </p:spTree>
    <p:extLst>
      <p:ext uri="{BB962C8B-B14F-4D97-AF65-F5344CB8AC3E}">
        <p14:creationId xmlns:p14="http://schemas.microsoft.com/office/powerpoint/2010/main" val="3173482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a:t>
            </a:r>
            <a:br>
              <a:rPr lang="en-US" dirty="0" smtClean="0"/>
            </a:br>
            <a:r>
              <a:rPr lang="en-US" dirty="0" smtClean="0"/>
              <a:t>Ten Times Worse</a:t>
            </a:r>
            <a:endParaRPr lang="en-US" dirty="0"/>
          </a:p>
        </p:txBody>
      </p:sp>
      <p:sp>
        <p:nvSpPr>
          <p:cNvPr id="3" name="Text Placeholder 2"/>
          <p:cNvSpPr>
            <a:spLocks noGrp="1"/>
          </p:cNvSpPr>
          <p:nvPr>
            <p:ph type="body" idx="2"/>
          </p:nvPr>
        </p:nvSpPr>
        <p:spPr/>
        <p:txBody>
          <a:bodyPr/>
          <a:lstStyle/>
          <a:p>
            <a:endParaRPr lang="en-US" dirty="0" smtClean="0"/>
          </a:p>
          <a:p>
            <a:pPr algn="ctr"/>
            <a:r>
              <a:rPr lang="en-US" sz="2000" b="1" dirty="0" smtClean="0"/>
              <a:t>Vocabulary</a:t>
            </a:r>
          </a:p>
          <a:p>
            <a:pPr marL="285750" indent="-285750">
              <a:buFont typeface="Wingdings" charset="2"/>
              <a:buChar char="u"/>
            </a:pPr>
            <a:r>
              <a:rPr lang="en-US" sz="1800" dirty="0" smtClean="0"/>
              <a:t>corpse</a:t>
            </a:r>
          </a:p>
          <a:p>
            <a:pPr marL="285750" indent="-285750">
              <a:buFont typeface="Wingdings" charset="2"/>
              <a:buChar char="u"/>
            </a:pPr>
            <a:r>
              <a:rPr lang="en-US" sz="1800" dirty="0" smtClean="0"/>
              <a:t>trampled</a:t>
            </a:r>
          </a:p>
          <a:p>
            <a:pPr marL="285750" indent="-285750">
              <a:buFont typeface="Wingdings" charset="2"/>
              <a:buChar char="u"/>
            </a:pPr>
            <a:r>
              <a:rPr lang="en-US" sz="1800" dirty="0" smtClean="0"/>
              <a:t>inclined</a:t>
            </a:r>
          </a:p>
          <a:p>
            <a:pPr marL="285750" indent="-285750">
              <a:buFont typeface="Wingdings" charset="2"/>
              <a:buChar char="u"/>
            </a:pPr>
            <a:r>
              <a:rPr lang="en-US" sz="1800" dirty="0" smtClean="0"/>
              <a:t>grim</a:t>
            </a:r>
            <a:endParaRPr lang="en-US" sz="1800" dirty="0"/>
          </a:p>
        </p:txBody>
      </p:sp>
      <p:sp>
        <p:nvSpPr>
          <p:cNvPr id="4" name="Content Placeholder 3"/>
          <p:cNvSpPr>
            <a:spLocks noGrp="1"/>
          </p:cNvSpPr>
          <p:nvPr>
            <p:ph sz="quarter" idx="1"/>
          </p:nvPr>
        </p:nvSpPr>
        <p:spPr/>
        <p:txBody>
          <a:bodyPr/>
          <a:lstStyle/>
          <a:p>
            <a:r>
              <a:rPr lang="en-US" dirty="0"/>
              <a:t>Character Development</a:t>
            </a:r>
          </a:p>
          <a:p>
            <a:r>
              <a:rPr lang="en-US" dirty="0"/>
              <a:t>Setting</a:t>
            </a:r>
          </a:p>
          <a:p>
            <a:r>
              <a:rPr lang="en-US" dirty="0"/>
              <a:t>Conflict</a:t>
            </a:r>
          </a:p>
          <a:p>
            <a:r>
              <a:rPr lang="en-US" dirty="0"/>
              <a:t>Figurative Language </a:t>
            </a:r>
            <a:endParaRPr lang="en-US" dirty="0" smtClean="0"/>
          </a:p>
          <a:p>
            <a:r>
              <a:rPr lang="en-US" dirty="0" smtClean="0"/>
              <a:t>Why won’t Gabe tell his parents what really happened? Would they be able to help, or would it just make things worse? </a:t>
            </a:r>
            <a:endParaRPr lang="en-US" dirty="0"/>
          </a:p>
          <a:p>
            <a:endParaRPr lang="en-US" dirty="0"/>
          </a:p>
        </p:txBody>
      </p:sp>
    </p:spTree>
    <p:extLst>
      <p:ext uri="{BB962C8B-B14F-4D97-AF65-F5344CB8AC3E}">
        <p14:creationId xmlns:p14="http://schemas.microsoft.com/office/powerpoint/2010/main" val="227506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a:t>
            </a:r>
            <a:br>
              <a:rPr lang="en-US" dirty="0" smtClean="0"/>
            </a:br>
            <a:r>
              <a:rPr lang="en-US" dirty="0" smtClean="0"/>
              <a:t>At the Catfish Pond</a:t>
            </a: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gallows</a:t>
            </a:r>
            <a:endParaRPr lang="en-US" sz="1800" dirty="0"/>
          </a:p>
          <a:p>
            <a:endParaRPr lang="en-US" dirty="0"/>
          </a:p>
        </p:txBody>
      </p:sp>
      <p:sp>
        <p:nvSpPr>
          <p:cNvPr id="4" name="Content Placeholder 3"/>
          <p:cNvSpPr>
            <a:spLocks noGrp="1"/>
          </p:cNvSpPr>
          <p:nvPr>
            <p:ph sz="quarter" idx="1"/>
          </p:nvPr>
        </p:nvSpPr>
        <p:spPr/>
        <p:txBody>
          <a:bodyPr>
            <a:normAutofit fontScale="92500"/>
          </a:bodyPr>
          <a:lstStyle/>
          <a:p>
            <a:r>
              <a:rPr lang="en-US" dirty="0"/>
              <a:t>Character </a:t>
            </a:r>
            <a:r>
              <a:rPr lang="en-US" dirty="0" smtClean="0"/>
              <a:t>Development: What is Duke’s motivation for bullying Gabe? Can you find any evidence in the text to support your thinking?</a:t>
            </a:r>
            <a:endParaRPr lang="en-US" dirty="0"/>
          </a:p>
          <a:p>
            <a:r>
              <a:rPr lang="en-US" dirty="0" smtClean="0"/>
              <a:t>Setting: Sketch a picture of the trailer park where Gabe and Duke live. Label your sketch with adjectives to describe it.</a:t>
            </a:r>
            <a:endParaRPr lang="en-US" dirty="0"/>
          </a:p>
          <a:p>
            <a:r>
              <a:rPr lang="en-US" dirty="0"/>
              <a:t>Conflict</a:t>
            </a:r>
          </a:p>
          <a:p>
            <a:r>
              <a:rPr lang="en-US" dirty="0"/>
              <a:t>Figurative Language </a:t>
            </a:r>
          </a:p>
          <a:p>
            <a:r>
              <a:rPr lang="en-US" dirty="0" smtClean="0"/>
              <a:t>Brainstorm a list of things Gabe could do to be more brave and stand up for himself.</a:t>
            </a:r>
            <a:endParaRPr lang="en-US" dirty="0"/>
          </a:p>
        </p:txBody>
      </p:sp>
    </p:spTree>
    <p:extLst>
      <p:ext uri="{BB962C8B-B14F-4D97-AF65-F5344CB8AC3E}">
        <p14:creationId xmlns:p14="http://schemas.microsoft.com/office/powerpoint/2010/main" val="354223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Into Town</a:t>
            </a:r>
            <a:br>
              <a:rPr lang="en-US" dirty="0" smtClean="0"/>
            </a:b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scampered</a:t>
            </a:r>
          </a:p>
          <a:p>
            <a:pPr marL="285750" indent="-285750">
              <a:buFont typeface="Wingdings" charset="2"/>
              <a:buChar char="u"/>
            </a:pPr>
            <a:r>
              <a:rPr lang="en-US" sz="1800" dirty="0" smtClean="0"/>
              <a:t>riddance</a:t>
            </a:r>
            <a:endParaRPr lang="en-US" sz="1800" dirty="0"/>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Character Development</a:t>
            </a:r>
          </a:p>
          <a:p>
            <a:r>
              <a:rPr lang="en-US" dirty="0" smtClean="0"/>
              <a:t>Setting: Does where Gabe lives play any part in the conflict of the story, or would the conflict be the same if the story were set in another time and place? Use evidence to support your thinking.</a:t>
            </a:r>
            <a:endParaRPr lang="en-US" dirty="0"/>
          </a:p>
          <a:p>
            <a:r>
              <a:rPr lang="en-US" dirty="0"/>
              <a:t>Conflict</a:t>
            </a:r>
          </a:p>
          <a:p>
            <a:r>
              <a:rPr lang="en-US" dirty="0"/>
              <a:t>Figurative </a:t>
            </a:r>
            <a:r>
              <a:rPr lang="en-US" dirty="0" smtClean="0"/>
              <a:t>Language</a:t>
            </a:r>
          </a:p>
          <a:p>
            <a:r>
              <a:rPr lang="en-US" dirty="0" smtClean="0"/>
              <a:t>Allusion: Jimmy Carter, Gerald Ford (Research)</a:t>
            </a:r>
            <a:endParaRPr lang="en-US" dirty="0"/>
          </a:p>
          <a:p>
            <a:r>
              <a:rPr lang="en-US" dirty="0" smtClean="0"/>
              <a:t>What is the purpose of the chapter “Into Town”?</a:t>
            </a:r>
            <a:endParaRPr lang="en-US" dirty="0"/>
          </a:p>
        </p:txBody>
      </p:sp>
    </p:spTree>
    <p:extLst>
      <p:ext uri="{BB962C8B-B14F-4D97-AF65-F5344CB8AC3E}">
        <p14:creationId xmlns:p14="http://schemas.microsoft.com/office/powerpoint/2010/main" val="186903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a:t>
            </a:r>
            <a:r>
              <a:rPr lang="en-US" dirty="0" err="1" smtClean="0"/>
              <a:t>Frita’s</a:t>
            </a:r>
            <a:r>
              <a:rPr lang="en-US" dirty="0" smtClean="0"/>
              <a:t> Plan</a:t>
            </a:r>
            <a:br>
              <a:rPr lang="en-US" dirty="0" smtClean="0"/>
            </a:br>
            <a:endParaRPr lang="en-US" dirty="0"/>
          </a:p>
        </p:txBody>
      </p:sp>
      <p:sp>
        <p:nvSpPr>
          <p:cNvPr id="3" name="Text Placeholder 2"/>
          <p:cNvSpPr>
            <a:spLocks noGrp="1"/>
          </p:cNvSpPr>
          <p:nvPr>
            <p:ph type="body" idx="2"/>
          </p:nvPr>
        </p:nvSpPr>
        <p:spPr/>
        <p:txBody>
          <a:bodyPr/>
          <a:lstStyle/>
          <a:p>
            <a:endParaRPr lang="en-US" dirty="0"/>
          </a:p>
          <a:p>
            <a:pPr algn="ctr"/>
            <a:r>
              <a:rPr lang="en-US" sz="2000" b="1" dirty="0"/>
              <a:t>Vocabulary</a:t>
            </a:r>
          </a:p>
          <a:p>
            <a:pPr marL="285750" indent="-285750">
              <a:buFont typeface="Wingdings" charset="2"/>
              <a:buChar char="u"/>
            </a:pPr>
            <a:r>
              <a:rPr lang="en-US" sz="1800" dirty="0" smtClean="0"/>
              <a:t>gangly</a:t>
            </a:r>
          </a:p>
          <a:p>
            <a:pPr marL="285750" indent="-285750">
              <a:buFont typeface="Wingdings" charset="2"/>
              <a:buChar char="u"/>
            </a:pPr>
            <a:r>
              <a:rPr lang="en-US" sz="1800" dirty="0" smtClean="0"/>
              <a:t>dank</a:t>
            </a:r>
            <a:endParaRPr lang="en-US" sz="1800" dirty="0"/>
          </a:p>
          <a:p>
            <a:endParaRPr lang="en-US" dirty="0"/>
          </a:p>
          <a:p>
            <a:endParaRPr lang="en-US" dirty="0"/>
          </a:p>
        </p:txBody>
      </p:sp>
      <p:sp>
        <p:nvSpPr>
          <p:cNvPr id="4" name="Content Placeholder 3"/>
          <p:cNvSpPr>
            <a:spLocks noGrp="1"/>
          </p:cNvSpPr>
          <p:nvPr>
            <p:ph sz="quarter" idx="1"/>
          </p:nvPr>
        </p:nvSpPr>
        <p:spPr/>
        <p:txBody>
          <a:bodyPr>
            <a:normAutofit lnSpcReduction="10000"/>
          </a:bodyPr>
          <a:lstStyle/>
          <a:p>
            <a:r>
              <a:rPr lang="en-US" dirty="0"/>
              <a:t>Character Development</a:t>
            </a:r>
          </a:p>
          <a:p>
            <a:r>
              <a:rPr lang="en-US" dirty="0"/>
              <a:t>Setting</a:t>
            </a:r>
          </a:p>
          <a:p>
            <a:r>
              <a:rPr lang="en-US" dirty="0"/>
              <a:t>Conflict</a:t>
            </a:r>
          </a:p>
          <a:p>
            <a:r>
              <a:rPr lang="en-US" dirty="0"/>
              <a:t>Figurative Language </a:t>
            </a:r>
          </a:p>
          <a:p>
            <a:r>
              <a:rPr lang="en-US" dirty="0" smtClean="0"/>
              <a:t>Allusion: Malcolm X (Research)</a:t>
            </a:r>
          </a:p>
          <a:p>
            <a:r>
              <a:rPr lang="en-US" dirty="0" smtClean="0"/>
              <a:t>Make a list of the things that you are afraid of. As the story progresses, check your list against Gabe’s list.</a:t>
            </a:r>
          </a:p>
          <a:p>
            <a:r>
              <a:rPr lang="en-US" dirty="0" smtClean="0"/>
              <a:t>Do you think </a:t>
            </a:r>
            <a:r>
              <a:rPr lang="en-US" dirty="0" err="1" smtClean="0"/>
              <a:t>Frita’s</a:t>
            </a:r>
            <a:r>
              <a:rPr lang="en-US" dirty="0" smtClean="0"/>
              <a:t> plan will help Gabe overcome his fears? Why or why not? Justify your answer with strong evidence.</a:t>
            </a:r>
            <a:endParaRPr lang="en-US" dirty="0"/>
          </a:p>
        </p:txBody>
      </p:sp>
    </p:spTree>
    <p:extLst>
      <p:ext uri="{BB962C8B-B14F-4D97-AF65-F5344CB8AC3E}">
        <p14:creationId xmlns:p14="http://schemas.microsoft.com/office/powerpoint/2010/main" val="940337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371</TotalTime>
  <Words>1722</Words>
  <Application>Microsoft Macintosh PowerPoint</Application>
  <PresentationFormat>On-screen Show (4:3)</PresentationFormat>
  <Paragraphs>256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Civic</vt:lpstr>
      <vt:lpstr>The Liberation of Gabriel King</vt:lpstr>
      <vt:lpstr>Author Notes</vt:lpstr>
      <vt:lpstr>Chapter 1: Under the Picnic Table</vt:lpstr>
      <vt:lpstr>Chapter 2: Waylaid </vt:lpstr>
      <vt:lpstr>Chapter 3:  A Punch in the Nose</vt:lpstr>
      <vt:lpstr>Chapter 4:  Ten Times Worse</vt:lpstr>
      <vt:lpstr>Chapter 5:  At the Catfish Pond</vt:lpstr>
      <vt:lpstr>Chapter 6: Into Town </vt:lpstr>
      <vt:lpstr>Chapter 7: Frita’s Plan </vt:lpstr>
      <vt:lpstr>Chapter 8: Swamp Spiders</vt:lpstr>
      <vt:lpstr>Chapter 9: Watergate and Peanut Farmers</vt:lpstr>
      <vt:lpstr>Chapter 10:  A Darn Good Name</vt:lpstr>
      <vt:lpstr>Chapter 11: Signs and Portents</vt:lpstr>
      <vt:lpstr>Chapter 12:  A Brussels Sprout Sundae</vt:lpstr>
      <vt:lpstr>Chapter 13:  A Bug’s Best Friend</vt:lpstr>
      <vt:lpstr>Chapter 14: Corpses and Dobermans</vt:lpstr>
      <vt:lpstr>Chapter 15:  Off a High Branch</vt:lpstr>
      <vt:lpstr>Chapter 16: Persevering through a Fine Dinner</vt:lpstr>
      <vt:lpstr>Chapter 17: Insight into a Pounding</vt:lpstr>
      <vt:lpstr>Chapter 18: Fireworks </vt:lpstr>
      <vt:lpstr>Chapter 19: Ghost Stories </vt:lpstr>
      <vt:lpstr>Chapter 20: A New Plan </vt:lpstr>
      <vt:lpstr>Chapter 21: The Last of the Lists</vt:lpstr>
      <vt:lpstr>Chapter 22: Ready for the Rally</vt:lpstr>
      <vt:lpstr>Chapter 23: Ain’t Nothing So Scary. . .</vt:lpstr>
      <vt:lpstr>Novel Projects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Liberation of Gabriel King</dc:title>
  <dc:creator>sharon constantino</dc:creator>
  <cp:lastModifiedBy>sharon constantino</cp:lastModifiedBy>
  <cp:revision>143</cp:revision>
  <dcterms:created xsi:type="dcterms:W3CDTF">2013-06-16T15:22:45Z</dcterms:created>
  <dcterms:modified xsi:type="dcterms:W3CDTF">2014-01-02T00:47:09Z</dcterms:modified>
</cp:coreProperties>
</file>