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7"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20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28E80666-FB37-4B36-9149-507F3B0178E3}"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10/3/12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10/3/12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10/3/12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10/3/12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10/3/12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459A5F39-4CE7-434C-A5CB-50A363451602}"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EC41E-48BD-4881-B6FF-D82EEBBCD904}" type="datetimeFigureOut">
              <a:rPr lang="en-US" smtClean="0"/>
              <a:t>10/3/12</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4448" r:id="rId1"/>
    <p:sldLayoutId id="2147484449" r:id="rId2"/>
    <p:sldLayoutId id="2147484450" r:id="rId3"/>
    <p:sldLayoutId id="2147484451" r:id="rId4"/>
    <p:sldLayoutId id="2147484452" r:id="rId5"/>
    <p:sldLayoutId id="2147484453" r:id="rId6"/>
    <p:sldLayoutId id="2147484454" r:id="rId7"/>
    <p:sldLayoutId id="2147484455" r:id="rId8"/>
    <p:sldLayoutId id="2147484456" r:id="rId9"/>
    <p:sldLayoutId id="2147484457" r:id="rId10"/>
    <p:sldLayoutId id="2147484458" r:id="rId11"/>
    <p:sldLayoutId id="2147484459"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elizabethwinthrop.com/about/" TargetMode="Externa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hyperlink" Target="http://kids.librarypoint.org/elizabeth_winthorp"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i="1" dirty="0" smtClean="0"/>
              <a:t>The Castle in the Attic</a:t>
            </a:r>
            <a:endParaRPr lang="en-US" sz="6000" i="1" dirty="0"/>
          </a:p>
        </p:txBody>
      </p:sp>
      <p:sp>
        <p:nvSpPr>
          <p:cNvPr id="3" name="Subtitle 2"/>
          <p:cNvSpPr>
            <a:spLocks noGrp="1"/>
          </p:cNvSpPr>
          <p:nvPr>
            <p:ph type="subTitle" idx="1"/>
          </p:nvPr>
        </p:nvSpPr>
        <p:spPr/>
        <p:txBody>
          <a:bodyPr>
            <a:normAutofit/>
          </a:bodyPr>
          <a:lstStyle/>
          <a:p>
            <a:r>
              <a:rPr lang="en-US" sz="3200" dirty="0" smtClean="0"/>
              <a:t>Elizabeth Winthrop</a:t>
            </a:r>
            <a:endParaRPr lang="en-US" sz="3200" dirty="0"/>
          </a:p>
        </p:txBody>
      </p:sp>
    </p:spTree>
    <p:extLst>
      <p:ext uri="{BB962C8B-B14F-4D97-AF65-F5344CB8AC3E}">
        <p14:creationId xmlns:p14="http://schemas.microsoft.com/office/powerpoint/2010/main" val="4196317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a:t>
            </a:r>
            <a:br>
              <a:rPr lang="en-US" dirty="0" smtClean="0"/>
            </a:br>
            <a:r>
              <a:rPr lang="en-US" dirty="0" smtClean="0"/>
              <a:t>pp71-77</a:t>
            </a:r>
            <a:endParaRPr lang="en-US" dirty="0"/>
          </a:p>
        </p:txBody>
      </p:sp>
      <p:sp>
        <p:nvSpPr>
          <p:cNvPr id="3" name="Content Placeholder 2"/>
          <p:cNvSpPr>
            <a:spLocks noGrp="1"/>
          </p:cNvSpPr>
          <p:nvPr>
            <p:ph idx="1"/>
          </p:nvPr>
        </p:nvSpPr>
        <p:spPr/>
        <p:txBody>
          <a:bodyPr>
            <a:normAutofit lnSpcReduction="10000"/>
          </a:bodyPr>
          <a:lstStyle/>
          <a:p>
            <a:r>
              <a:rPr lang="en-US" dirty="0" smtClean="0"/>
              <a:t>Character Development</a:t>
            </a:r>
          </a:p>
          <a:p>
            <a:r>
              <a:rPr lang="en-US" dirty="0" smtClean="0"/>
              <a:t>Simile Study</a:t>
            </a:r>
          </a:p>
          <a:p>
            <a:r>
              <a:rPr lang="en-US" dirty="0" smtClean="0"/>
              <a:t>Plotting Events: Create a plot chart to show the development of major events in the story.</a:t>
            </a:r>
          </a:p>
          <a:p>
            <a:r>
              <a:rPr lang="en-US" dirty="0" smtClean="0"/>
              <a:t>Does William regret his decision to keep Mrs. Phillips? Use evidence to support your thinking.</a:t>
            </a:r>
            <a:endParaRPr lang="en-US" dirty="0"/>
          </a:p>
        </p:txBody>
      </p:sp>
      <p:sp>
        <p:nvSpPr>
          <p:cNvPr id="4" name="Text Placeholder 3"/>
          <p:cNvSpPr>
            <a:spLocks noGrp="1"/>
          </p:cNvSpPr>
          <p:nvPr>
            <p:ph type="body" sz="half" idx="2"/>
          </p:nvPr>
        </p:nvSpPr>
        <p:spPr/>
        <p:txBody>
          <a:bodyPr/>
          <a:lstStyle/>
          <a:p>
            <a:r>
              <a:rPr lang="en-US" b="1" dirty="0" smtClean="0"/>
              <a:t>Vocabulary</a:t>
            </a:r>
          </a:p>
          <a:p>
            <a:endParaRPr lang="en-US" b="1" dirty="0"/>
          </a:p>
          <a:p>
            <a:pPr marL="285750" indent="-285750" algn="l">
              <a:buFont typeface="Arial"/>
              <a:buChar char="•"/>
            </a:pPr>
            <a:r>
              <a:rPr lang="en-US" b="1" dirty="0" smtClean="0"/>
              <a:t>emerge</a:t>
            </a:r>
          </a:p>
          <a:p>
            <a:pPr marL="285750" indent="-285750" algn="l">
              <a:buFont typeface="Arial"/>
              <a:buChar char="•"/>
            </a:pPr>
            <a:r>
              <a:rPr lang="en-US" b="1" dirty="0" smtClean="0"/>
              <a:t>rumpled</a:t>
            </a:r>
          </a:p>
          <a:p>
            <a:pPr marL="285750" indent="-285750" algn="l">
              <a:buFont typeface="Arial"/>
              <a:buChar char="•"/>
            </a:pPr>
            <a:r>
              <a:rPr lang="en-US" b="1" dirty="0" smtClean="0"/>
              <a:t>resigned</a:t>
            </a:r>
          </a:p>
          <a:p>
            <a:pPr marL="285750" indent="-285750" algn="l">
              <a:buFont typeface="Arial"/>
              <a:buChar char="•"/>
            </a:pPr>
            <a:r>
              <a:rPr lang="en-US" b="1" dirty="0" smtClean="0"/>
              <a:t>revelations</a:t>
            </a:r>
          </a:p>
          <a:p>
            <a:pPr marL="285750" indent="-285750" algn="l">
              <a:buFont typeface="Arial"/>
              <a:buChar char="•"/>
            </a:pPr>
            <a:r>
              <a:rPr lang="en-US" b="1" dirty="0" smtClean="0"/>
              <a:t>repertoire</a:t>
            </a:r>
            <a:endParaRPr lang="en-US" b="1" dirty="0"/>
          </a:p>
          <a:p>
            <a:pPr algn="l"/>
            <a:endParaRPr lang="en-US" b="1" dirty="0"/>
          </a:p>
          <a:p>
            <a:endParaRPr lang="en-US" dirty="0"/>
          </a:p>
        </p:txBody>
      </p:sp>
    </p:spTree>
    <p:extLst>
      <p:ext uri="{BB962C8B-B14F-4D97-AF65-F5344CB8AC3E}">
        <p14:creationId xmlns:p14="http://schemas.microsoft.com/office/powerpoint/2010/main" val="3272394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a:t>
            </a:r>
            <a:br>
              <a:rPr lang="en-US" dirty="0" smtClean="0"/>
            </a:br>
            <a:r>
              <a:rPr lang="en-US" dirty="0" smtClean="0"/>
              <a:t>pp78-92</a:t>
            </a:r>
            <a:endParaRPr lang="en-US" dirty="0"/>
          </a:p>
        </p:txBody>
      </p:sp>
      <p:sp>
        <p:nvSpPr>
          <p:cNvPr id="3" name="Content Placeholder 2"/>
          <p:cNvSpPr>
            <a:spLocks noGrp="1"/>
          </p:cNvSpPr>
          <p:nvPr>
            <p:ph idx="1"/>
          </p:nvPr>
        </p:nvSpPr>
        <p:spPr/>
        <p:txBody>
          <a:bodyPr>
            <a:normAutofit fontScale="92500"/>
          </a:bodyPr>
          <a:lstStyle/>
          <a:p>
            <a:r>
              <a:rPr lang="en-US" dirty="0" smtClean="0"/>
              <a:t>Character Development</a:t>
            </a:r>
          </a:p>
          <a:p>
            <a:r>
              <a:rPr lang="en-US" dirty="0" smtClean="0"/>
              <a:t>Simile Study</a:t>
            </a:r>
          </a:p>
          <a:p>
            <a:r>
              <a:rPr lang="en-US" dirty="0" smtClean="0"/>
              <a:t>Describe how William’s relationship with his dad is changing. Cite evidence from the text.</a:t>
            </a:r>
          </a:p>
          <a:p>
            <a:r>
              <a:rPr lang="en-US" dirty="0" smtClean="0"/>
              <a:t>What new developments have occurred in the plot?</a:t>
            </a:r>
          </a:p>
          <a:p>
            <a:r>
              <a:rPr lang="en-US" dirty="0" smtClean="0"/>
              <a:t>What do you think will happen next? Explain your thoughts.</a:t>
            </a:r>
            <a:endParaRPr lang="en-US" dirty="0"/>
          </a:p>
        </p:txBody>
      </p:sp>
      <p:sp>
        <p:nvSpPr>
          <p:cNvPr id="4" name="Text Placeholder 3"/>
          <p:cNvSpPr>
            <a:spLocks noGrp="1"/>
          </p:cNvSpPr>
          <p:nvPr>
            <p:ph type="body" sz="half" idx="2"/>
          </p:nvPr>
        </p:nvSpPr>
        <p:spPr/>
        <p:txBody>
          <a:bodyPr>
            <a:normAutofit fontScale="92500" lnSpcReduction="20000"/>
          </a:bodyPr>
          <a:lstStyle/>
          <a:p>
            <a:r>
              <a:rPr lang="en-US" b="1" dirty="0" smtClean="0"/>
              <a:t>Vocabulary</a:t>
            </a:r>
          </a:p>
          <a:p>
            <a:endParaRPr lang="en-US" b="1" dirty="0"/>
          </a:p>
          <a:p>
            <a:pPr marL="285750" indent="-285750" algn="l">
              <a:buFont typeface="Arial"/>
              <a:buChar char="•"/>
            </a:pPr>
            <a:r>
              <a:rPr lang="en-US" b="1" dirty="0" smtClean="0"/>
              <a:t>I</a:t>
            </a:r>
            <a:r>
              <a:rPr lang="en-US" b="1" dirty="0" smtClean="0"/>
              <a:t>nevitable</a:t>
            </a:r>
            <a:endParaRPr lang="en-US" b="1" dirty="0" smtClean="0"/>
          </a:p>
          <a:p>
            <a:pPr marL="285750" indent="-285750" algn="l">
              <a:buFont typeface="Arial"/>
              <a:buChar char="•"/>
            </a:pPr>
            <a:r>
              <a:rPr lang="en-US" b="1" dirty="0" smtClean="0"/>
              <a:t>H</a:t>
            </a:r>
            <a:r>
              <a:rPr lang="en-US" b="1" dirty="0" smtClean="0"/>
              <a:t>asty</a:t>
            </a:r>
            <a:endParaRPr lang="en-US" b="1" dirty="0" smtClean="0"/>
          </a:p>
          <a:p>
            <a:pPr marL="285750" indent="-285750" algn="l">
              <a:buFont typeface="Arial"/>
              <a:buChar char="•"/>
            </a:pPr>
            <a:r>
              <a:rPr lang="en-US" b="1" dirty="0" smtClean="0"/>
              <a:t>D</a:t>
            </a:r>
            <a:r>
              <a:rPr lang="en-US" b="1" dirty="0" smtClean="0"/>
              <a:t>eteriorating</a:t>
            </a:r>
            <a:endParaRPr lang="en-US" b="1" dirty="0" smtClean="0"/>
          </a:p>
          <a:p>
            <a:pPr marL="285750" indent="-285750" algn="l">
              <a:buFont typeface="Arial"/>
              <a:buChar char="•"/>
            </a:pPr>
            <a:r>
              <a:rPr lang="en-US" b="1" dirty="0" smtClean="0"/>
              <a:t>S</a:t>
            </a:r>
            <a:r>
              <a:rPr lang="en-US" b="1" dirty="0" smtClean="0"/>
              <a:t>heepishly</a:t>
            </a:r>
            <a:endParaRPr lang="en-US" b="1" dirty="0" smtClean="0"/>
          </a:p>
          <a:p>
            <a:pPr marL="285750" indent="-285750" algn="l">
              <a:buFont typeface="Arial"/>
              <a:buChar char="•"/>
            </a:pPr>
            <a:r>
              <a:rPr lang="en-US" b="1" dirty="0" smtClean="0"/>
              <a:t>L</a:t>
            </a:r>
            <a:r>
              <a:rPr lang="en-US" b="1" dirty="0" smtClean="0"/>
              <a:t>egacy</a:t>
            </a:r>
            <a:endParaRPr lang="en-US" b="1" dirty="0" smtClean="0"/>
          </a:p>
          <a:p>
            <a:pPr marL="285750" indent="-285750" algn="l">
              <a:buFont typeface="Arial"/>
              <a:buChar char="•"/>
            </a:pPr>
            <a:r>
              <a:rPr lang="en-US" b="1" dirty="0"/>
              <a:t>c</a:t>
            </a:r>
            <a:r>
              <a:rPr lang="en-US" b="1" dirty="0" smtClean="0"/>
              <a:t>ontraption</a:t>
            </a:r>
            <a:endParaRPr lang="en-US" b="1" dirty="0" smtClean="0"/>
          </a:p>
          <a:p>
            <a:pPr marL="285750" indent="-285750" algn="l">
              <a:buFont typeface="Arial"/>
              <a:buChar char="•"/>
            </a:pPr>
            <a:r>
              <a:rPr lang="en-US" b="1" dirty="0" smtClean="0"/>
              <a:t>intricate</a:t>
            </a:r>
            <a:endParaRPr lang="en-US" b="1" dirty="0"/>
          </a:p>
          <a:p>
            <a:pPr algn="l"/>
            <a:endParaRPr lang="en-US" b="1" dirty="0"/>
          </a:p>
          <a:p>
            <a:endParaRPr lang="en-US" dirty="0"/>
          </a:p>
        </p:txBody>
      </p:sp>
    </p:spTree>
    <p:extLst>
      <p:ext uri="{BB962C8B-B14F-4D97-AF65-F5344CB8AC3E}">
        <p14:creationId xmlns:p14="http://schemas.microsoft.com/office/powerpoint/2010/main" val="2481619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a:t>
            </a:r>
            <a:br>
              <a:rPr lang="en-US" dirty="0" smtClean="0"/>
            </a:br>
            <a:r>
              <a:rPr lang="en-US" dirty="0" smtClean="0"/>
              <a:t>pp93-107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Character Development</a:t>
            </a:r>
          </a:p>
          <a:p>
            <a:r>
              <a:rPr lang="en-US" dirty="0" smtClean="0"/>
              <a:t>Simile </a:t>
            </a:r>
            <a:r>
              <a:rPr lang="en-US" dirty="0" smtClean="0"/>
              <a:t>Study</a:t>
            </a:r>
          </a:p>
          <a:p>
            <a:r>
              <a:rPr lang="en-US" dirty="0" smtClean="0"/>
              <a:t>What are the rules of conduct for a knight, squire, or page?</a:t>
            </a:r>
          </a:p>
          <a:p>
            <a:r>
              <a:rPr lang="en-US" dirty="0" smtClean="0"/>
              <a:t>How has William changed since the beginning of the story? Use evidence to support your thinking.</a:t>
            </a:r>
          </a:p>
          <a:p>
            <a:r>
              <a:rPr lang="en-US" dirty="0" smtClean="0"/>
              <a:t>What adventure are Sir Simon and William embarking on as they cross the drawbridge?</a:t>
            </a:r>
          </a:p>
          <a:p>
            <a:r>
              <a:rPr lang="en-US" dirty="0" smtClean="0"/>
              <a:t>Will Mrs</a:t>
            </a:r>
            <a:r>
              <a:rPr lang="en-US" dirty="0" smtClean="0"/>
              <a:t>. Phillips and William ever return to their own world? Explain your thinking.</a:t>
            </a:r>
            <a:endParaRPr lang="en-US" dirty="0"/>
          </a:p>
        </p:txBody>
      </p:sp>
      <p:sp>
        <p:nvSpPr>
          <p:cNvPr id="4" name="Text Placeholder 3"/>
          <p:cNvSpPr>
            <a:spLocks noGrp="1"/>
          </p:cNvSpPr>
          <p:nvPr>
            <p:ph type="body" sz="half" idx="2"/>
          </p:nvPr>
        </p:nvSpPr>
        <p:spPr>
          <a:xfrm>
            <a:off x="658906" y="2590799"/>
            <a:ext cx="3657600" cy="3677487"/>
          </a:xfrm>
        </p:spPr>
        <p:txBody>
          <a:bodyPr numCol="2">
            <a:normAutofit/>
          </a:bodyPr>
          <a:lstStyle/>
          <a:p>
            <a:r>
              <a:rPr lang="en-US" b="1" dirty="0" smtClean="0"/>
              <a:t>Vocabulary</a:t>
            </a:r>
          </a:p>
          <a:p>
            <a:endParaRPr lang="en-US" b="1" dirty="0"/>
          </a:p>
          <a:p>
            <a:pPr marL="285750" indent="-285750" algn="l">
              <a:buFont typeface="Arial"/>
              <a:buChar char="•"/>
            </a:pPr>
            <a:r>
              <a:rPr lang="en-US" b="1" dirty="0" smtClean="0"/>
              <a:t>hoisted</a:t>
            </a:r>
          </a:p>
          <a:p>
            <a:pPr marL="285750" indent="-285750" algn="l">
              <a:buFont typeface="Arial"/>
              <a:buChar char="•"/>
            </a:pPr>
            <a:r>
              <a:rPr lang="en-US" b="1" dirty="0"/>
              <a:t>e</a:t>
            </a:r>
            <a:r>
              <a:rPr lang="en-US" b="1" dirty="0" smtClean="0"/>
              <a:t>mbraced</a:t>
            </a:r>
          </a:p>
          <a:p>
            <a:pPr marL="285750" indent="-285750" algn="l">
              <a:buFont typeface="Arial"/>
              <a:buChar char="•"/>
            </a:pPr>
            <a:r>
              <a:rPr lang="en-US" b="1" dirty="0" smtClean="0"/>
              <a:t>trestle</a:t>
            </a:r>
          </a:p>
          <a:p>
            <a:pPr marL="285750" indent="-285750" algn="l">
              <a:buFont typeface="Arial"/>
              <a:buChar char="•"/>
            </a:pPr>
            <a:r>
              <a:rPr lang="en-US" b="1" dirty="0" smtClean="0"/>
              <a:t>flanked</a:t>
            </a:r>
          </a:p>
          <a:p>
            <a:pPr marL="285750" indent="-285750" algn="l">
              <a:buFont typeface="Arial"/>
              <a:buChar char="•"/>
            </a:pPr>
            <a:r>
              <a:rPr lang="en-US" b="1" dirty="0" smtClean="0"/>
              <a:t>earnest</a:t>
            </a:r>
          </a:p>
          <a:p>
            <a:pPr marL="285750" indent="-285750" algn="l">
              <a:buFont typeface="Arial"/>
              <a:buChar char="•"/>
            </a:pPr>
            <a:r>
              <a:rPr lang="en-US" b="1" dirty="0" smtClean="0"/>
              <a:t>hasty</a:t>
            </a:r>
          </a:p>
          <a:p>
            <a:pPr marL="285750" indent="-285750" algn="l">
              <a:buFont typeface="Arial"/>
              <a:buChar char="•"/>
            </a:pPr>
            <a:r>
              <a:rPr lang="en-US" b="1" dirty="0" smtClean="0"/>
              <a:t>incantation</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squander</a:t>
            </a:r>
          </a:p>
          <a:p>
            <a:pPr marL="285750" indent="-285750" algn="l">
              <a:buFont typeface="Arial"/>
              <a:buChar char="•"/>
            </a:pPr>
            <a:r>
              <a:rPr lang="en-US" b="1" dirty="0" smtClean="0"/>
              <a:t>hoard</a:t>
            </a:r>
          </a:p>
          <a:p>
            <a:pPr marL="285750" indent="-285750" algn="l">
              <a:buFont typeface="Arial"/>
              <a:buChar char="•"/>
            </a:pPr>
            <a:r>
              <a:rPr lang="en-US" b="1" dirty="0" smtClean="0"/>
              <a:t>frankly</a:t>
            </a:r>
          </a:p>
          <a:p>
            <a:pPr marL="285750" indent="-285750" algn="l">
              <a:buFont typeface="Arial"/>
              <a:buChar char="•"/>
            </a:pPr>
            <a:r>
              <a:rPr lang="en-US" b="1" dirty="0" smtClean="0"/>
              <a:t>wanes</a:t>
            </a:r>
          </a:p>
          <a:p>
            <a:pPr marL="285750" indent="-285750" algn="l">
              <a:buFont typeface="Arial"/>
              <a:buChar char="•"/>
            </a:pPr>
            <a:r>
              <a:rPr lang="en-US" b="1" dirty="0" smtClean="0"/>
              <a:t>execute</a:t>
            </a:r>
          </a:p>
          <a:p>
            <a:pPr marL="285750" indent="-285750" algn="l">
              <a:buFont typeface="Arial"/>
              <a:buChar char="•"/>
            </a:pPr>
            <a:r>
              <a:rPr lang="en-US" b="1" dirty="0" smtClean="0"/>
              <a:t>solemn</a:t>
            </a:r>
          </a:p>
          <a:p>
            <a:pPr marL="285750" indent="-285750" algn="l">
              <a:buFont typeface="Arial"/>
              <a:buChar char="•"/>
            </a:pPr>
            <a:endParaRPr lang="en-US" b="1" dirty="0" smtClean="0"/>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2942738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a:t>
            </a:r>
            <a:br>
              <a:rPr lang="en-US" dirty="0" smtClean="0"/>
            </a:br>
            <a:r>
              <a:rPr lang="en-US" dirty="0" smtClean="0"/>
              <a:t>pp108-119</a:t>
            </a:r>
            <a:endParaRPr lang="en-US" dirty="0"/>
          </a:p>
        </p:txBody>
      </p:sp>
      <p:sp>
        <p:nvSpPr>
          <p:cNvPr id="3" name="Content Placeholder 2"/>
          <p:cNvSpPr>
            <a:spLocks noGrp="1"/>
          </p:cNvSpPr>
          <p:nvPr>
            <p:ph idx="1"/>
          </p:nvPr>
        </p:nvSpPr>
        <p:spPr>
          <a:xfrm>
            <a:off x="4796118" y="457199"/>
            <a:ext cx="3657600" cy="5926556"/>
          </a:xfrm>
        </p:spPr>
        <p:txBody>
          <a:bodyPr>
            <a:normAutofit fontScale="92500" lnSpcReduction="20000"/>
          </a:bodyPr>
          <a:lstStyle/>
          <a:p>
            <a:r>
              <a:rPr lang="en-US" dirty="0" smtClean="0"/>
              <a:t>Character Development</a:t>
            </a:r>
          </a:p>
          <a:p>
            <a:r>
              <a:rPr lang="en-US" dirty="0" smtClean="0"/>
              <a:t>Simile Study</a:t>
            </a:r>
          </a:p>
          <a:p>
            <a:r>
              <a:rPr lang="en-US" dirty="0" smtClean="0"/>
              <a:t>Explain the symbolism of the change in the seasons.</a:t>
            </a:r>
          </a:p>
          <a:p>
            <a:r>
              <a:rPr lang="en-US" dirty="0" smtClean="0"/>
              <a:t>How did William make it through the forest alone?</a:t>
            </a:r>
          </a:p>
          <a:p>
            <a:r>
              <a:rPr lang="en-US" dirty="0" smtClean="0"/>
              <a:t>Do you trust the boy on the fence at the edge of the forest? </a:t>
            </a:r>
            <a:r>
              <a:rPr lang="en-US" dirty="0" smtClean="0"/>
              <a:t>Explain why or why not.</a:t>
            </a:r>
          </a:p>
          <a:p>
            <a:r>
              <a:rPr lang="en-US" dirty="0" smtClean="0"/>
              <a:t>Do you think William will be able to defeat </a:t>
            </a:r>
            <a:r>
              <a:rPr lang="en-US" dirty="0" err="1" smtClean="0"/>
              <a:t>Alastor</a:t>
            </a:r>
            <a:r>
              <a:rPr lang="en-US" dirty="0" smtClean="0"/>
              <a:t> on his own? Will the Silver Knight make it out of the forest?</a:t>
            </a:r>
            <a:endParaRPr lang="en-US" dirty="0"/>
          </a:p>
        </p:txBody>
      </p:sp>
      <p:sp>
        <p:nvSpPr>
          <p:cNvPr id="4" name="Text Placeholder 3"/>
          <p:cNvSpPr>
            <a:spLocks noGrp="1"/>
          </p:cNvSpPr>
          <p:nvPr>
            <p:ph type="body" sz="half" idx="2"/>
          </p:nvPr>
        </p:nvSpPr>
        <p:spPr/>
        <p:txBody>
          <a:bodyPr/>
          <a:lstStyle/>
          <a:p>
            <a:r>
              <a:rPr lang="en-US" b="1" dirty="0" smtClean="0"/>
              <a:t>Vocabulary</a:t>
            </a:r>
          </a:p>
          <a:p>
            <a:endParaRPr lang="en-US" b="1" dirty="0"/>
          </a:p>
          <a:p>
            <a:pPr marL="285750" indent="-285750" algn="l">
              <a:buFont typeface="Arial"/>
              <a:buChar char="•"/>
            </a:pPr>
            <a:r>
              <a:rPr lang="en-US" b="1" dirty="0" smtClean="0"/>
              <a:t>chided</a:t>
            </a:r>
          </a:p>
          <a:p>
            <a:pPr marL="285750" indent="-285750" algn="l">
              <a:buFont typeface="Arial"/>
              <a:buChar char="•"/>
            </a:pPr>
            <a:r>
              <a:rPr lang="en-US" b="1" dirty="0" smtClean="0"/>
              <a:t>raucous</a:t>
            </a:r>
          </a:p>
          <a:p>
            <a:pPr marL="285750" indent="-285750" algn="l">
              <a:buFont typeface="Arial"/>
              <a:buChar char="•"/>
            </a:pPr>
            <a:r>
              <a:rPr lang="en-US" b="1" dirty="0" smtClean="0"/>
              <a:t>apparitions</a:t>
            </a:r>
          </a:p>
          <a:p>
            <a:pPr marL="285750" indent="-285750" algn="l">
              <a:buFont typeface="Arial"/>
              <a:buChar char="•"/>
            </a:pPr>
            <a:r>
              <a:rPr lang="en-US" b="1" dirty="0" smtClean="0"/>
              <a:t>whittling</a:t>
            </a:r>
          </a:p>
          <a:p>
            <a:pPr marL="285750" indent="-285750" algn="l">
              <a:buFont typeface="Arial"/>
              <a:buChar char="•"/>
            </a:pPr>
            <a:r>
              <a:rPr lang="en-US" b="1" dirty="0" smtClean="0"/>
              <a:t>frenzied</a:t>
            </a:r>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133813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br>
              <a:rPr lang="en-US" dirty="0" smtClean="0"/>
            </a:br>
            <a:r>
              <a:rPr lang="en-US" dirty="0" smtClean="0"/>
              <a:t>pp120-130</a:t>
            </a:r>
            <a:endParaRPr lang="en-US" dirty="0"/>
          </a:p>
        </p:txBody>
      </p:sp>
      <p:sp>
        <p:nvSpPr>
          <p:cNvPr id="3" name="Content Placeholder 2"/>
          <p:cNvSpPr>
            <a:spLocks noGrp="1"/>
          </p:cNvSpPr>
          <p:nvPr>
            <p:ph idx="1"/>
          </p:nvPr>
        </p:nvSpPr>
        <p:spPr>
          <a:xfrm>
            <a:off x="4796118" y="457199"/>
            <a:ext cx="3657600" cy="6075015"/>
          </a:xfrm>
        </p:spPr>
        <p:txBody>
          <a:bodyPr>
            <a:normAutofit fontScale="92500" lnSpcReduction="20000"/>
          </a:bodyPr>
          <a:lstStyle/>
          <a:p>
            <a:r>
              <a:rPr lang="en-US" dirty="0" smtClean="0"/>
              <a:t>Character Development</a:t>
            </a:r>
          </a:p>
          <a:p>
            <a:r>
              <a:rPr lang="en-US" dirty="0" smtClean="0"/>
              <a:t>Simile Study</a:t>
            </a:r>
          </a:p>
          <a:p>
            <a:r>
              <a:rPr lang="en-US" dirty="0" smtClean="0"/>
              <a:t>What task did William complete as a part of his quest? </a:t>
            </a:r>
            <a:r>
              <a:rPr lang="en-US" dirty="0" smtClean="0"/>
              <a:t>How did this task test William? What was his reward for completing the task?</a:t>
            </a:r>
          </a:p>
          <a:p>
            <a:r>
              <a:rPr lang="en-US" dirty="0" smtClean="0"/>
              <a:t>What is William’s plan to get into the castle?</a:t>
            </a:r>
          </a:p>
          <a:p>
            <a:r>
              <a:rPr lang="en-US" dirty="0" smtClean="0"/>
              <a:t>Discuss the irony of William being a fool.</a:t>
            </a:r>
          </a:p>
          <a:p>
            <a:r>
              <a:rPr lang="en-US" dirty="0" smtClean="0"/>
              <a:t>What is the connection between the boy on the fence at the edge of the forest and then man beneath the apple tree?</a:t>
            </a:r>
          </a:p>
        </p:txBody>
      </p:sp>
      <p:sp>
        <p:nvSpPr>
          <p:cNvPr id="4" name="Text Placeholder 3"/>
          <p:cNvSpPr>
            <a:spLocks noGrp="1"/>
          </p:cNvSpPr>
          <p:nvPr>
            <p:ph type="body" sz="half" idx="2"/>
          </p:nvPr>
        </p:nvSpPr>
        <p:spPr>
          <a:xfrm>
            <a:off x="658906" y="2590799"/>
            <a:ext cx="3657600" cy="3941415"/>
          </a:xfrm>
        </p:spPr>
        <p:txBody>
          <a:bodyPr>
            <a:normAutofit/>
          </a:bodyPr>
          <a:lstStyle/>
          <a:p>
            <a:r>
              <a:rPr lang="en-US" b="1" dirty="0" smtClean="0"/>
              <a:t>Vocabulary</a:t>
            </a:r>
          </a:p>
          <a:p>
            <a:endParaRPr lang="en-US" b="1" dirty="0"/>
          </a:p>
          <a:p>
            <a:pPr marL="285750" indent="-285750" algn="l">
              <a:buFont typeface="Arial"/>
              <a:buChar char="•"/>
            </a:pPr>
            <a:r>
              <a:rPr lang="en-US" b="1" dirty="0" smtClean="0"/>
              <a:t>idly</a:t>
            </a:r>
          </a:p>
          <a:p>
            <a:pPr marL="285750" indent="-285750" algn="l">
              <a:buFont typeface="Arial"/>
              <a:buChar char="•"/>
            </a:pPr>
            <a:r>
              <a:rPr lang="en-US" b="1" dirty="0" smtClean="0"/>
              <a:t>brackish</a:t>
            </a:r>
          </a:p>
          <a:p>
            <a:pPr marL="285750" indent="-285750" algn="l">
              <a:buFont typeface="Arial"/>
              <a:buChar char="•"/>
            </a:pPr>
            <a:r>
              <a:rPr lang="en-US" b="1" dirty="0" smtClean="0"/>
              <a:t>puny</a:t>
            </a:r>
          </a:p>
          <a:p>
            <a:pPr marL="285750" indent="-285750" algn="l">
              <a:buFont typeface="Arial"/>
              <a:buChar char="•"/>
            </a:pPr>
            <a:r>
              <a:rPr lang="en-US" b="1" dirty="0" smtClean="0"/>
              <a:t>stagnant</a:t>
            </a:r>
          </a:p>
          <a:p>
            <a:pPr marL="285750" indent="-285750" algn="l">
              <a:buFont typeface="Arial"/>
              <a:buChar char="•"/>
            </a:pPr>
            <a:r>
              <a:rPr lang="en-US" b="1" dirty="0" smtClean="0"/>
              <a:t>suffice</a:t>
            </a:r>
          </a:p>
          <a:p>
            <a:pPr marL="285750" indent="-285750" algn="l">
              <a:buFont typeface="Arial"/>
              <a:buChar char="•"/>
            </a:pPr>
            <a:r>
              <a:rPr lang="en-US" b="1" dirty="0" smtClean="0"/>
              <a:t>parched</a:t>
            </a:r>
          </a:p>
          <a:p>
            <a:pPr marL="285750" indent="-285750" algn="l">
              <a:buFont typeface="Arial"/>
              <a:buChar char="•"/>
            </a:pPr>
            <a:r>
              <a:rPr lang="en-US" b="1" dirty="0" smtClean="0"/>
              <a:t>haggard</a:t>
            </a:r>
          </a:p>
          <a:p>
            <a:pPr marL="285750" indent="-285750" algn="l">
              <a:buFont typeface="Arial"/>
              <a:buChar char="•"/>
            </a:pPr>
            <a:r>
              <a:rPr lang="en-US" b="1" dirty="0" smtClean="0"/>
              <a:t>wearily</a:t>
            </a:r>
          </a:p>
          <a:p>
            <a:pPr marL="285750" indent="-285750" algn="l">
              <a:buFont typeface="Arial"/>
              <a:buChar char="•"/>
            </a:pPr>
            <a:endParaRPr lang="en-US" b="1" dirty="0"/>
          </a:p>
          <a:p>
            <a:endParaRPr lang="en-US" dirty="0"/>
          </a:p>
        </p:txBody>
      </p:sp>
    </p:spTree>
    <p:extLst>
      <p:ext uri="{BB962C8B-B14F-4D97-AF65-F5344CB8AC3E}">
        <p14:creationId xmlns:p14="http://schemas.microsoft.com/office/powerpoint/2010/main" val="825649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br>
              <a:rPr lang="en-US" dirty="0" smtClean="0"/>
            </a:br>
            <a:r>
              <a:rPr lang="en-US" dirty="0" smtClean="0"/>
              <a:t>pp131-139</a:t>
            </a:r>
            <a:endParaRPr lang="en-US" dirty="0"/>
          </a:p>
        </p:txBody>
      </p:sp>
      <p:sp>
        <p:nvSpPr>
          <p:cNvPr id="3" name="Content Placeholder 2"/>
          <p:cNvSpPr>
            <a:spLocks noGrp="1"/>
          </p:cNvSpPr>
          <p:nvPr>
            <p:ph idx="1"/>
          </p:nvPr>
        </p:nvSpPr>
        <p:spPr>
          <a:xfrm>
            <a:off x="4796118" y="457199"/>
            <a:ext cx="3657600" cy="5959547"/>
          </a:xfrm>
        </p:spPr>
        <p:txBody>
          <a:bodyPr>
            <a:normAutofit fontScale="92500" lnSpcReduction="20000"/>
          </a:bodyPr>
          <a:lstStyle/>
          <a:p>
            <a:r>
              <a:rPr lang="en-US" dirty="0" smtClean="0"/>
              <a:t>Character Development</a:t>
            </a:r>
          </a:p>
          <a:p>
            <a:r>
              <a:rPr lang="en-US" dirty="0" smtClean="0"/>
              <a:t>Simile Study</a:t>
            </a:r>
          </a:p>
          <a:p>
            <a:r>
              <a:rPr lang="en-US" dirty="0"/>
              <a:t>What task did William complete as a part of his quest? How did this task test William? What was his reward for completing the task</a:t>
            </a:r>
            <a:r>
              <a:rPr lang="en-US" dirty="0" smtClean="0"/>
              <a:t>?</a:t>
            </a:r>
          </a:p>
          <a:p>
            <a:r>
              <a:rPr lang="en-US" dirty="0" smtClean="0"/>
              <a:t>Discuss the symbolism of the birds.</a:t>
            </a:r>
          </a:p>
          <a:p>
            <a:r>
              <a:rPr lang="en-US" dirty="0" smtClean="0"/>
              <a:t>Why did William knock on the door three times?</a:t>
            </a:r>
          </a:p>
          <a:p>
            <a:r>
              <a:rPr lang="en-US" dirty="0" smtClean="0"/>
              <a:t>How many feats did William have to overcome in order to make it to the castle? Hmm. . . </a:t>
            </a:r>
            <a:endParaRPr lang="en-US" dirty="0"/>
          </a:p>
        </p:txBody>
      </p:sp>
      <p:sp>
        <p:nvSpPr>
          <p:cNvPr id="4" name="Text Placeholder 3"/>
          <p:cNvSpPr>
            <a:spLocks noGrp="1"/>
          </p:cNvSpPr>
          <p:nvPr>
            <p:ph type="body" sz="half" idx="2"/>
          </p:nvPr>
        </p:nvSpPr>
        <p:spPr>
          <a:xfrm>
            <a:off x="658906" y="2590799"/>
            <a:ext cx="3657600" cy="3825947"/>
          </a:xfrm>
        </p:spPr>
        <p:txBody>
          <a:bodyPr numCol="2">
            <a:normAutofit/>
          </a:bodyPr>
          <a:lstStyle/>
          <a:p>
            <a:r>
              <a:rPr lang="en-US" b="1" dirty="0" smtClean="0"/>
              <a:t>Vocabulary</a:t>
            </a:r>
          </a:p>
          <a:p>
            <a:endParaRPr lang="en-US" b="1" dirty="0"/>
          </a:p>
          <a:p>
            <a:pPr marL="285750" indent="-285750" algn="l">
              <a:buFont typeface="Arial"/>
              <a:buChar char="•"/>
            </a:pPr>
            <a:r>
              <a:rPr lang="en-US" b="1" dirty="0" smtClean="0"/>
              <a:t>assent</a:t>
            </a:r>
          </a:p>
          <a:p>
            <a:pPr marL="285750" indent="-285750" algn="l">
              <a:buFont typeface="Arial"/>
              <a:buChar char="•"/>
            </a:pPr>
            <a:r>
              <a:rPr lang="en-US" b="1" dirty="0"/>
              <a:t>v</a:t>
            </a:r>
            <a:r>
              <a:rPr lang="en-US" b="1" dirty="0" smtClean="0"/>
              <a:t>icinity</a:t>
            </a:r>
          </a:p>
          <a:p>
            <a:pPr marL="285750" indent="-285750" algn="l">
              <a:buFont typeface="Arial"/>
              <a:buChar char="•"/>
            </a:pPr>
            <a:r>
              <a:rPr lang="en-US" b="1" dirty="0" smtClean="0"/>
              <a:t>scrawny</a:t>
            </a:r>
          </a:p>
          <a:p>
            <a:pPr marL="285750" indent="-285750" algn="l">
              <a:buFont typeface="Arial"/>
              <a:buChar char="•"/>
            </a:pPr>
            <a:r>
              <a:rPr lang="en-US" b="1" dirty="0" smtClean="0"/>
              <a:t>pennant</a:t>
            </a:r>
          </a:p>
          <a:p>
            <a:pPr marL="285750" indent="-285750" algn="l">
              <a:buFont typeface="Arial"/>
              <a:buChar char="•"/>
            </a:pPr>
            <a:r>
              <a:rPr lang="en-US" b="1" dirty="0" smtClean="0"/>
              <a:t>withered</a:t>
            </a:r>
          </a:p>
          <a:p>
            <a:pPr marL="285750" indent="-285750" algn="l">
              <a:buFont typeface="Arial"/>
              <a:buChar char="•"/>
            </a:pPr>
            <a:r>
              <a:rPr lang="en-US" b="1" dirty="0" smtClean="0"/>
              <a:t>jabbering</a:t>
            </a:r>
          </a:p>
          <a:p>
            <a:pPr marL="285750" indent="-285750" algn="l">
              <a:buFont typeface="Arial"/>
              <a:buChar char="•"/>
            </a:pPr>
            <a:r>
              <a:rPr lang="en-US" b="1" dirty="0" smtClean="0"/>
              <a:t>furled</a:t>
            </a:r>
          </a:p>
          <a:p>
            <a:pPr marL="285750" indent="-285750" algn="l">
              <a:buFont typeface="Arial"/>
              <a:buChar char="•"/>
            </a:pPr>
            <a:r>
              <a:rPr lang="en-US" b="1" dirty="0" smtClean="0"/>
              <a:t>tumult</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anguished</a:t>
            </a:r>
          </a:p>
          <a:p>
            <a:pPr marL="285750" indent="-285750" algn="l">
              <a:buFont typeface="Arial"/>
              <a:buChar char="•"/>
            </a:pPr>
            <a:r>
              <a:rPr lang="en-US" b="1" dirty="0" smtClean="0"/>
              <a:t>falter</a:t>
            </a:r>
          </a:p>
          <a:p>
            <a:pPr marL="285750" indent="-285750" algn="l">
              <a:buFont typeface="Arial"/>
              <a:buChar char="•"/>
            </a:pPr>
            <a:r>
              <a:rPr lang="en-US" b="1" dirty="0" smtClean="0"/>
              <a:t>subside</a:t>
            </a:r>
          </a:p>
          <a:p>
            <a:pPr marL="285750" indent="-285750" algn="l">
              <a:buFont typeface="Arial"/>
              <a:buChar char="•"/>
            </a:pPr>
            <a:r>
              <a:rPr lang="en-US" b="1" dirty="0" smtClean="0"/>
              <a:t>ramparts</a:t>
            </a:r>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316762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br>
              <a:rPr lang="en-US" dirty="0" smtClean="0"/>
            </a:br>
            <a:r>
              <a:rPr lang="en-US" dirty="0" smtClean="0"/>
              <a:t>pp140-148</a:t>
            </a:r>
            <a:endParaRPr lang="en-US" dirty="0"/>
          </a:p>
        </p:txBody>
      </p:sp>
      <p:sp>
        <p:nvSpPr>
          <p:cNvPr id="3" name="Content Placeholder 2"/>
          <p:cNvSpPr>
            <a:spLocks noGrp="1"/>
          </p:cNvSpPr>
          <p:nvPr>
            <p:ph idx="1"/>
          </p:nvPr>
        </p:nvSpPr>
        <p:spPr>
          <a:xfrm>
            <a:off x="4796118" y="457199"/>
            <a:ext cx="3657600" cy="5860574"/>
          </a:xfrm>
        </p:spPr>
        <p:txBody>
          <a:bodyPr>
            <a:normAutofit fontScale="92500" lnSpcReduction="20000"/>
          </a:bodyPr>
          <a:lstStyle/>
          <a:p>
            <a:r>
              <a:rPr lang="en-US" dirty="0" smtClean="0"/>
              <a:t>Character Development</a:t>
            </a:r>
          </a:p>
          <a:p>
            <a:r>
              <a:rPr lang="en-US" dirty="0" smtClean="0"/>
              <a:t>Simile Study</a:t>
            </a:r>
          </a:p>
          <a:p>
            <a:r>
              <a:rPr lang="en-US" dirty="0" smtClean="0"/>
              <a:t>Why do you think the Silver Knight went ahead to the castle with the boy from the edge of the forest? What was his motivation?</a:t>
            </a:r>
          </a:p>
          <a:p>
            <a:r>
              <a:rPr lang="en-US" dirty="0" smtClean="0"/>
              <a:t>If you were William, how would you go about reclaiming the medallions from </a:t>
            </a:r>
            <a:r>
              <a:rPr lang="en-US" dirty="0" err="1" smtClean="0"/>
              <a:t>Alastor</a:t>
            </a:r>
            <a:r>
              <a:rPr lang="en-US" dirty="0" smtClean="0"/>
              <a:t>?</a:t>
            </a:r>
          </a:p>
          <a:p>
            <a:r>
              <a:rPr lang="en-US" dirty="0" smtClean="0"/>
              <a:t>What will happen to William and Mrs. Phillips if William is unsuccessful?</a:t>
            </a:r>
            <a:endParaRPr lang="en-US" dirty="0"/>
          </a:p>
        </p:txBody>
      </p:sp>
      <p:sp>
        <p:nvSpPr>
          <p:cNvPr id="4" name="Text Placeholder 3"/>
          <p:cNvSpPr>
            <a:spLocks noGrp="1"/>
          </p:cNvSpPr>
          <p:nvPr>
            <p:ph type="body" sz="half" idx="2"/>
          </p:nvPr>
        </p:nvSpPr>
        <p:spPr>
          <a:xfrm>
            <a:off x="658906" y="2590799"/>
            <a:ext cx="3657600" cy="3726974"/>
          </a:xfrm>
        </p:spPr>
        <p:txBody>
          <a:bodyPr>
            <a:normAutofit lnSpcReduction="10000"/>
          </a:bodyPr>
          <a:lstStyle/>
          <a:p>
            <a:r>
              <a:rPr lang="en-US" b="1" dirty="0"/>
              <a:t>Vocabulary</a:t>
            </a:r>
          </a:p>
          <a:p>
            <a:endParaRPr lang="en-US" b="1" dirty="0"/>
          </a:p>
          <a:p>
            <a:pPr marL="285750" indent="-285750" algn="l">
              <a:buFont typeface="Arial"/>
              <a:buChar char="•"/>
            </a:pPr>
            <a:r>
              <a:rPr lang="en-US" b="1" dirty="0" smtClean="0"/>
              <a:t>acrid</a:t>
            </a:r>
            <a:endParaRPr lang="en-US" b="1" dirty="0"/>
          </a:p>
          <a:p>
            <a:pPr marL="285750" indent="-285750" algn="l">
              <a:buFont typeface="Arial"/>
              <a:buChar char="•"/>
            </a:pPr>
            <a:r>
              <a:rPr lang="en-US" b="1" dirty="0" smtClean="0"/>
              <a:t>beckoned</a:t>
            </a:r>
            <a:endParaRPr lang="en-US" b="1" dirty="0"/>
          </a:p>
          <a:p>
            <a:pPr marL="285750" indent="-285750" algn="l">
              <a:buFont typeface="Arial"/>
              <a:buChar char="•"/>
            </a:pPr>
            <a:r>
              <a:rPr lang="en-US" b="1" dirty="0" smtClean="0"/>
              <a:t>ventured</a:t>
            </a:r>
            <a:endParaRPr lang="en-US" b="1" dirty="0"/>
          </a:p>
          <a:p>
            <a:pPr marL="285750" indent="-285750" algn="l">
              <a:buFont typeface="Arial"/>
              <a:buChar char="•"/>
            </a:pPr>
            <a:r>
              <a:rPr lang="en-US" b="1" dirty="0" smtClean="0"/>
              <a:t>scuttled</a:t>
            </a:r>
          </a:p>
          <a:p>
            <a:pPr marL="285750" indent="-285750" algn="l">
              <a:buFont typeface="Arial"/>
              <a:buChar char="•"/>
            </a:pPr>
            <a:r>
              <a:rPr lang="en-US" b="1" dirty="0" smtClean="0"/>
              <a:t>arrested</a:t>
            </a:r>
          </a:p>
          <a:p>
            <a:pPr marL="285750" indent="-285750" algn="l">
              <a:buFont typeface="Arial"/>
              <a:buChar char="•"/>
            </a:pPr>
            <a:r>
              <a:rPr lang="en-US" b="1" dirty="0" smtClean="0"/>
              <a:t>wily</a:t>
            </a:r>
          </a:p>
          <a:p>
            <a:pPr marL="285750" indent="-285750" algn="l">
              <a:buFont typeface="Arial"/>
              <a:buChar char="•"/>
            </a:pPr>
            <a:r>
              <a:rPr lang="en-US" b="1" dirty="0" smtClean="0"/>
              <a:t>bide</a:t>
            </a:r>
          </a:p>
          <a:p>
            <a:pPr marL="285750" indent="-285750" algn="l">
              <a:buFont typeface="Arial"/>
              <a:buChar char="•"/>
            </a:pPr>
            <a:r>
              <a:rPr lang="en-US" b="1" dirty="0" smtClean="0"/>
              <a:t>crone</a:t>
            </a:r>
            <a:endParaRPr lang="en-US" b="1" dirty="0"/>
          </a:p>
          <a:p>
            <a:endParaRPr lang="en-US" dirty="0"/>
          </a:p>
        </p:txBody>
      </p:sp>
    </p:spTree>
    <p:extLst>
      <p:ext uri="{BB962C8B-B14F-4D97-AF65-F5344CB8AC3E}">
        <p14:creationId xmlns:p14="http://schemas.microsoft.com/office/powerpoint/2010/main" val="813497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br>
              <a:rPr lang="en-US" dirty="0" smtClean="0"/>
            </a:br>
            <a:r>
              <a:rPr lang="en-US" dirty="0" smtClean="0"/>
              <a:t>pp149-159</a:t>
            </a:r>
            <a:endParaRPr lang="en-US" dirty="0"/>
          </a:p>
        </p:txBody>
      </p:sp>
      <p:sp>
        <p:nvSpPr>
          <p:cNvPr id="3" name="Content Placeholder 2"/>
          <p:cNvSpPr>
            <a:spLocks noGrp="1"/>
          </p:cNvSpPr>
          <p:nvPr>
            <p:ph idx="1"/>
          </p:nvPr>
        </p:nvSpPr>
        <p:spPr>
          <a:xfrm>
            <a:off x="4796118" y="457199"/>
            <a:ext cx="3657600" cy="5992538"/>
          </a:xfrm>
        </p:spPr>
        <p:txBody>
          <a:bodyPr>
            <a:normAutofit fontScale="92500" lnSpcReduction="20000"/>
          </a:bodyPr>
          <a:lstStyle/>
          <a:p>
            <a:r>
              <a:rPr lang="en-US" dirty="0" smtClean="0"/>
              <a:t>Character Development</a:t>
            </a:r>
          </a:p>
          <a:p>
            <a:r>
              <a:rPr lang="en-US" dirty="0" smtClean="0"/>
              <a:t>Simile Study</a:t>
            </a:r>
          </a:p>
          <a:p>
            <a:r>
              <a:rPr lang="en-US" dirty="0" smtClean="0"/>
              <a:t>What do you think happened to the wizard, </a:t>
            </a:r>
            <a:r>
              <a:rPr lang="en-US" dirty="0" err="1" smtClean="0"/>
              <a:t>Alastor</a:t>
            </a:r>
            <a:r>
              <a:rPr lang="en-US" dirty="0" smtClean="0"/>
              <a:t>?</a:t>
            </a:r>
          </a:p>
          <a:p>
            <a:r>
              <a:rPr lang="en-US" dirty="0" smtClean="0"/>
              <a:t>What do you think the word Saturn means? </a:t>
            </a:r>
          </a:p>
          <a:p>
            <a:r>
              <a:rPr lang="en-US" dirty="0" smtClean="0"/>
              <a:t>Will William be able to escape from the castle? Rescue the Silver Knight? Return himself and Mrs. Phillips to their own world?</a:t>
            </a:r>
          </a:p>
          <a:p>
            <a:r>
              <a:rPr lang="en-US" dirty="0" smtClean="0"/>
              <a:t>What would you see if you looked into the mirror?</a:t>
            </a:r>
            <a:endParaRPr lang="en-US" dirty="0"/>
          </a:p>
        </p:txBody>
      </p:sp>
      <p:sp>
        <p:nvSpPr>
          <p:cNvPr id="4" name="Text Placeholder 3"/>
          <p:cNvSpPr>
            <a:spLocks noGrp="1"/>
          </p:cNvSpPr>
          <p:nvPr>
            <p:ph type="body" sz="half" idx="2"/>
          </p:nvPr>
        </p:nvSpPr>
        <p:spPr>
          <a:xfrm>
            <a:off x="658906" y="2590799"/>
            <a:ext cx="3657600" cy="3276601"/>
          </a:xfrm>
        </p:spPr>
        <p:txBody>
          <a:bodyPr numCol="2">
            <a:normAutofit/>
          </a:bodyPr>
          <a:lstStyle/>
          <a:p>
            <a:r>
              <a:rPr lang="en-US" b="1" dirty="0"/>
              <a:t>Vocabulary</a:t>
            </a:r>
          </a:p>
          <a:p>
            <a:endParaRPr lang="en-US" b="1" dirty="0"/>
          </a:p>
          <a:p>
            <a:pPr marL="285750" indent="-285750" algn="l">
              <a:buFont typeface="Arial"/>
              <a:buChar char="•"/>
            </a:pPr>
            <a:r>
              <a:rPr lang="en-US" b="1" dirty="0" smtClean="0"/>
              <a:t>relish</a:t>
            </a:r>
            <a:endParaRPr lang="en-US" b="1" dirty="0"/>
          </a:p>
          <a:p>
            <a:pPr marL="285750" indent="-285750" algn="l">
              <a:buFont typeface="Arial"/>
              <a:buChar char="•"/>
            </a:pPr>
            <a:r>
              <a:rPr lang="en-US" b="1" dirty="0" smtClean="0"/>
              <a:t>gyrations</a:t>
            </a:r>
            <a:endParaRPr lang="en-US" b="1" dirty="0"/>
          </a:p>
          <a:p>
            <a:pPr marL="285750" indent="-285750" algn="l">
              <a:buFont typeface="Arial"/>
              <a:buChar char="•"/>
            </a:pPr>
            <a:r>
              <a:rPr lang="en-US" b="1" dirty="0" smtClean="0"/>
              <a:t>churlish</a:t>
            </a:r>
            <a:endParaRPr lang="en-US" b="1" dirty="0"/>
          </a:p>
          <a:p>
            <a:pPr marL="285750" indent="-285750" algn="l">
              <a:buFont typeface="Arial"/>
              <a:buChar char="•"/>
            </a:pPr>
            <a:r>
              <a:rPr lang="en-US" b="1" dirty="0" smtClean="0"/>
              <a:t>scoundrel</a:t>
            </a:r>
          </a:p>
          <a:p>
            <a:pPr marL="285750" indent="-285750" algn="l">
              <a:buFont typeface="Arial"/>
              <a:buChar char="•"/>
            </a:pPr>
            <a:r>
              <a:rPr lang="en-US" b="1" dirty="0" smtClean="0"/>
              <a:t>grim</a:t>
            </a:r>
          </a:p>
          <a:p>
            <a:pPr marL="285750" indent="-285750" algn="l">
              <a:buFont typeface="Arial"/>
              <a:buChar char="•"/>
            </a:pPr>
            <a:r>
              <a:rPr lang="en-US" b="1" dirty="0" smtClean="0"/>
              <a:t>bowels</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gauged</a:t>
            </a:r>
          </a:p>
          <a:p>
            <a:pPr marL="285750" indent="-285750" algn="l">
              <a:buFont typeface="Arial"/>
              <a:buChar char="•"/>
            </a:pPr>
            <a:r>
              <a:rPr lang="en-US" b="1" dirty="0" smtClean="0"/>
              <a:t>billowing</a:t>
            </a:r>
          </a:p>
          <a:p>
            <a:pPr marL="285750" indent="-285750" algn="l">
              <a:buFont typeface="Arial"/>
              <a:buChar char="•"/>
            </a:pPr>
            <a:r>
              <a:rPr lang="en-US" b="1" dirty="0" smtClean="0"/>
              <a:t>ravager</a:t>
            </a:r>
            <a:endParaRPr lang="en-US" b="1" dirty="0"/>
          </a:p>
          <a:p>
            <a:endParaRPr lang="en-US" dirty="0"/>
          </a:p>
        </p:txBody>
      </p:sp>
    </p:spTree>
    <p:extLst>
      <p:ext uri="{BB962C8B-B14F-4D97-AF65-F5344CB8AC3E}">
        <p14:creationId xmlns:p14="http://schemas.microsoft.com/office/powerpoint/2010/main" val="253264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br>
              <a:rPr lang="en-US" dirty="0" smtClean="0"/>
            </a:br>
            <a:r>
              <a:rPr lang="en-US" dirty="0" smtClean="0"/>
              <a:t>pp160-171</a:t>
            </a:r>
            <a:endParaRPr lang="en-US" dirty="0"/>
          </a:p>
        </p:txBody>
      </p:sp>
      <p:sp>
        <p:nvSpPr>
          <p:cNvPr id="3" name="Content Placeholder 2"/>
          <p:cNvSpPr>
            <a:spLocks noGrp="1"/>
          </p:cNvSpPr>
          <p:nvPr>
            <p:ph idx="1"/>
          </p:nvPr>
        </p:nvSpPr>
        <p:spPr>
          <a:xfrm>
            <a:off x="4796118" y="457199"/>
            <a:ext cx="3657600" cy="5778096"/>
          </a:xfrm>
        </p:spPr>
        <p:txBody>
          <a:bodyPr>
            <a:normAutofit fontScale="92500" lnSpcReduction="10000"/>
          </a:bodyPr>
          <a:lstStyle/>
          <a:p>
            <a:r>
              <a:rPr lang="en-US" dirty="0" smtClean="0"/>
              <a:t>Character Development</a:t>
            </a:r>
          </a:p>
          <a:p>
            <a:r>
              <a:rPr lang="en-US" dirty="0" smtClean="0"/>
              <a:t>Simile Study</a:t>
            </a:r>
          </a:p>
          <a:p>
            <a:r>
              <a:rPr lang="en-US" dirty="0" smtClean="0"/>
              <a:t>How was William able to break the spell?</a:t>
            </a:r>
          </a:p>
          <a:p>
            <a:r>
              <a:rPr lang="en-US" dirty="0" smtClean="0"/>
              <a:t>The forest is a metaphor for what element of William’s life?</a:t>
            </a:r>
          </a:p>
          <a:p>
            <a:r>
              <a:rPr lang="en-US" dirty="0" smtClean="0"/>
              <a:t>What lesson do you as a reader learn from William?</a:t>
            </a:r>
          </a:p>
          <a:p>
            <a:r>
              <a:rPr lang="en-US" dirty="0" smtClean="0"/>
              <a:t>Why do you think that William wanted to travel the last leg of the journey back to the castle alone?</a:t>
            </a:r>
            <a:endParaRPr lang="en-US" dirty="0"/>
          </a:p>
        </p:txBody>
      </p:sp>
      <p:sp>
        <p:nvSpPr>
          <p:cNvPr id="4" name="Text Placeholder 3"/>
          <p:cNvSpPr>
            <a:spLocks noGrp="1"/>
          </p:cNvSpPr>
          <p:nvPr>
            <p:ph type="body" sz="half" idx="2"/>
          </p:nvPr>
        </p:nvSpPr>
        <p:spPr>
          <a:xfrm>
            <a:off x="658906" y="2590799"/>
            <a:ext cx="3657600" cy="3644496"/>
          </a:xfrm>
        </p:spPr>
        <p:txBody>
          <a:bodyPr>
            <a:normAutofit lnSpcReduction="10000"/>
          </a:bodyPr>
          <a:lstStyle/>
          <a:p>
            <a:r>
              <a:rPr lang="en-US" b="1" dirty="0"/>
              <a:t>Vocabulary</a:t>
            </a:r>
          </a:p>
          <a:p>
            <a:endParaRPr lang="en-US" b="1" dirty="0"/>
          </a:p>
          <a:p>
            <a:pPr marL="285750" indent="-285750" algn="l">
              <a:buFont typeface="Arial"/>
              <a:buChar char="•"/>
            </a:pPr>
            <a:r>
              <a:rPr lang="en-US" b="1" dirty="0" smtClean="0"/>
              <a:t>tyranny</a:t>
            </a:r>
            <a:endParaRPr lang="en-US" b="1" dirty="0"/>
          </a:p>
          <a:p>
            <a:pPr marL="285750" indent="-285750" algn="l">
              <a:buFont typeface="Arial"/>
              <a:buChar char="•"/>
            </a:pPr>
            <a:r>
              <a:rPr lang="en-US" b="1" dirty="0" smtClean="0"/>
              <a:t>wizened</a:t>
            </a:r>
            <a:endParaRPr lang="en-US" b="1" dirty="0"/>
          </a:p>
          <a:p>
            <a:pPr marL="285750" indent="-285750" algn="l">
              <a:buFont typeface="Arial"/>
              <a:buChar char="•"/>
            </a:pPr>
            <a:r>
              <a:rPr lang="en-US" b="1" dirty="0" smtClean="0"/>
              <a:t>gingerly</a:t>
            </a:r>
            <a:endParaRPr lang="en-US" b="1" dirty="0"/>
          </a:p>
          <a:p>
            <a:pPr marL="285750" indent="-285750" algn="l">
              <a:buFont typeface="Arial"/>
              <a:buChar char="•"/>
            </a:pPr>
            <a:r>
              <a:rPr lang="en-US" b="1" dirty="0" smtClean="0"/>
              <a:t>alchemists</a:t>
            </a:r>
          </a:p>
          <a:p>
            <a:pPr marL="285750" indent="-285750" algn="l">
              <a:buFont typeface="Arial"/>
              <a:buChar char="•"/>
            </a:pPr>
            <a:r>
              <a:rPr lang="en-US" b="1" dirty="0" smtClean="0"/>
              <a:t>savories</a:t>
            </a:r>
          </a:p>
          <a:p>
            <a:pPr marL="285750" indent="-285750" algn="l">
              <a:buFont typeface="Arial"/>
              <a:buChar char="•"/>
            </a:pPr>
            <a:r>
              <a:rPr lang="en-US" b="1" dirty="0" smtClean="0"/>
              <a:t>famine</a:t>
            </a:r>
          </a:p>
          <a:p>
            <a:pPr marL="285750" indent="-285750" algn="l">
              <a:buFont typeface="Arial"/>
              <a:buChar char="•"/>
            </a:pPr>
            <a:r>
              <a:rPr lang="en-US" b="1" dirty="0" smtClean="0"/>
              <a:t>revelry</a:t>
            </a:r>
          </a:p>
          <a:p>
            <a:pPr marL="285750" indent="-285750" algn="l">
              <a:buFont typeface="Arial"/>
              <a:buChar char="•"/>
            </a:pPr>
            <a:r>
              <a:rPr lang="en-US" b="1" dirty="0" smtClean="0"/>
              <a:t>wistful</a:t>
            </a:r>
            <a:endParaRPr lang="en-US" b="1" dirty="0"/>
          </a:p>
          <a:p>
            <a:endParaRPr lang="en-US" dirty="0"/>
          </a:p>
        </p:txBody>
      </p:sp>
    </p:spTree>
    <p:extLst>
      <p:ext uri="{BB962C8B-B14F-4D97-AF65-F5344CB8AC3E}">
        <p14:creationId xmlns:p14="http://schemas.microsoft.com/office/powerpoint/2010/main" val="2141252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br>
              <a:rPr lang="en-US" dirty="0" smtClean="0"/>
            </a:br>
            <a:r>
              <a:rPr lang="en-US" dirty="0" smtClean="0"/>
              <a:t>pp172-179</a:t>
            </a:r>
            <a:endParaRPr lang="en-US" dirty="0"/>
          </a:p>
        </p:txBody>
      </p:sp>
      <p:sp>
        <p:nvSpPr>
          <p:cNvPr id="3" name="Content Placeholder 2"/>
          <p:cNvSpPr>
            <a:spLocks noGrp="1"/>
          </p:cNvSpPr>
          <p:nvPr>
            <p:ph idx="1"/>
          </p:nvPr>
        </p:nvSpPr>
        <p:spPr>
          <a:xfrm>
            <a:off x="4796118" y="457199"/>
            <a:ext cx="3657600" cy="6058520"/>
          </a:xfrm>
        </p:spPr>
        <p:txBody>
          <a:bodyPr>
            <a:normAutofit fontScale="85000" lnSpcReduction="10000"/>
          </a:bodyPr>
          <a:lstStyle/>
          <a:p>
            <a:r>
              <a:rPr lang="en-US" dirty="0" smtClean="0"/>
              <a:t>Character Development</a:t>
            </a:r>
          </a:p>
          <a:p>
            <a:r>
              <a:rPr lang="en-US" dirty="0" smtClean="0"/>
              <a:t>Simile Study</a:t>
            </a:r>
          </a:p>
          <a:p>
            <a:r>
              <a:rPr lang="en-US" dirty="0" smtClean="0"/>
              <a:t>Why did Calendar send the lead figure of the wizard to the castle?</a:t>
            </a:r>
          </a:p>
          <a:p>
            <a:r>
              <a:rPr lang="en-US" dirty="0" smtClean="0"/>
              <a:t>Do you think that this will be the last time that William sees Mrs. Phillips? Why was he willing to let her go this time?</a:t>
            </a:r>
          </a:p>
          <a:p>
            <a:r>
              <a:rPr lang="en-US" dirty="0" smtClean="0"/>
              <a:t>The entire time William was in the world of Sir Simon, he never once mentioned not seeing his parents again, but he did mention Mrs. Phillips. Why do you think that is?</a:t>
            </a:r>
            <a:endParaRPr lang="en-US" dirty="0" smtClean="0"/>
          </a:p>
          <a:p>
            <a:endParaRPr lang="en-US" dirty="0"/>
          </a:p>
        </p:txBody>
      </p:sp>
      <p:sp>
        <p:nvSpPr>
          <p:cNvPr id="4" name="Text Placeholder 3"/>
          <p:cNvSpPr>
            <a:spLocks noGrp="1"/>
          </p:cNvSpPr>
          <p:nvPr>
            <p:ph type="body" sz="half" idx="2"/>
          </p:nvPr>
        </p:nvSpPr>
        <p:spPr>
          <a:xfrm>
            <a:off x="658906" y="2590799"/>
            <a:ext cx="3657600" cy="3644496"/>
          </a:xfrm>
        </p:spPr>
        <p:txBody>
          <a:bodyPr/>
          <a:lstStyle/>
          <a:p>
            <a:r>
              <a:rPr lang="en-US" b="1" dirty="0"/>
              <a:t>Vocabulary</a:t>
            </a:r>
          </a:p>
          <a:p>
            <a:endParaRPr lang="en-US" b="1" dirty="0"/>
          </a:p>
          <a:p>
            <a:pPr marL="285750" indent="-285750" algn="l">
              <a:buFont typeface="Arial"/>
              <a:buChar char="•"/>
            </a:pPr>
            <a:r>
              <a:rPr lang="en-US" b="1" dirty="0" smtClean="0"/>
              <a:t>glossing</a:t>
            </a:r>
            <a:endParaRPr lang="en-US" b="1" dirty="0"/>
          </a:p>
          <a:p>
            <a:pPr marL="285750" indent="-285750" algn="l">
              <a:buFont typeface="Arial"/>
              <a:buChar char="•"/>
            </a:pPr>
            <a:r>
              <a:rPr lang="en-US" b="1" dirty="0" smtClean="0"/>
              <a:t>booty</a:t>
            </a:r>
            <a:endParaRPr lang="en-US" b="1" dirty="0"/>
          </a:p>
          <a:p>
            <a:pPr marL="285750" indent="-285750" algn="l">
              <a:buFont typeface="Arial"/>
              <a:buChar char="•"/>
            </a:pPr>
            <a:r>
              <a:rPr lang="en-US" b="1" dirty="0" smtClean="0"/>
              <a:t>gruff</a:t>
            </a:r>
            <a:endParaRPr lang="en-US" b="1" dirty="0"/>
          </a:p>
          <a:p>
            <a:pPr marL="285750" indent="-285750" algn="l">
              <a:buFont typeface="Arial"/>
              <a:buChar char="•"/>
            </a:pPr>
            <a:endParaRPr lang="en-US" b="1" dirty="0"/>
          </a:p>
          <a:p>
            <a:endParaRPr lang="en-US" dirty="0"/>
          </a:p>
        </p:txBody>
      </p:sp>
    </p:spTree>
    <p:extLst>
      <p:ext uri="{BB962C8B-B14F-4D97-AF65-F5344CB8AC3E}">
        <p14:creationId xmlns:p14="http://schemas.microsoft.com/office/powerpoint/2010/main" val="29729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Elizabeth Winthrop</a:t>
            </a:r>
            <a:endParaRPr lang="en-US" dirty="0"/>
          </a:p>
        </p:txBody>
      </p:sp>
      <p:sp>
        <p:nvSpPr>
          <p:cNvPr id="3" name="Content Placeholder 2"/>
          <p:cNvSpPr>
            <a:spLocks noGrp="1"/>
          </p:cNvSpPr>
          <p:nvPr>
            <p:ph idx="1"/>
          </p:nvPr>
        </p:nvSpPr>
        <p:spPr/>
        <p:txBody>
          <a:bodyPr/>
          <a:lstStyle/>
          <a:p>
            <a:r>
              <a:rPr lang="en-US" dirty="0" smtClean="0">
                <a:hlinkClick r:id="rId2"/>
              </a:rPr>
              <a:t>Biography</a:t>
            </a:r>
            <a:endParaRPr lang="en-US" dirty="0"/>
          </a:p>
        </p:txBody>
      </p:sp>
      <p:pic>
        <p:nvPicPr>
          <p:cNvPr id="7" name="Picture 6">
            <a:hlinkClick r:id="rId3"/>
          </p:cNvPr>
          <p:cNvPicPr>
            <a:picLocks noChangeAspect="1"/>
          </p:cNvPicPr>
          <p:nvPr/>
        </p:nvPicPr>
        <p:blipFill>
          <a:blip r:embed="rId4"/>
          <a:stretch>
            <a:fillRect/>
          </a:stretch>
        </p:blipFill>
        <p:spPr>
          <a:xfrm>
            <a:off x="3136900" y="2641600"/>
            <a:ext cx="2857500" cy="2794000"/>
          </a:xfrm>
          <a:prstGeom prst="rect">
            <a:avLst/>
          </a:prstGeom>
        </p:spPr>
      </p:pic>
    </p:spTree>
    <p:extLst>
      <p:ext uri="{BB962C8B-B14F-4D97-AF65-F5344CB8AC3E}">
        <p14:creationId xmlns:p14="http://schemas.microsoft.com/office/powerpoint/2010/main" val="31906325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Novel Projects</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Compare and contrast the main characters from the novels </a:t>
            </a:r>
            <a:r>
              <a:rPr lang="en-US" i="1" dirty="0" smtClean="0"/>
              <a:t>The Castle in the Attic </a:t>
            </a:r>
            <a:r>
              <a:rPr lang="en-US" dirty="0" smtClean="0"/>
              <a:t> and </a:t>
            </a:r>
            <a:r>
              <a:rPr lang="en-US" i="1" dirty="0" smtClean="0"/>
              <a:t>The Indian in the Cupboard.</a:t>
            </a:r>
            <a:r>
              <a:rPr lang="en-US" dirty="0" smtClean="0"/>
              <a:t> </a:t>
            </a:r>
            <a:r>
              <a:rPr lang="en-US" dirty="0" smtClean="0"/>
              <a:t>Describe how both </a:t>
            </a:r>
            <a:r>
              <a:rPr lang="en-US" dirty="0" err="1" smtClean="0"/>
              <a:t>Omri</a:t>
            </a:r>
            <a:r>
              <a:rPr lang="en-US" dirty="0" smtClean="0"/>
              <a:t> and William change over the course of their adventures.</a:t>
            </a:r>
          </a:p>
          <a:p>
            <a:r>
              <a:rPr lang="en-US" dirty="0" smtClean="0"/>
              <a:t>William proves to be a hero in the land of the Silver Knight. Describe his epic quest and explain what he learned about himself as a result of the quest in a five paragraph essay.</a:t>
            </a:r>
          </a:p>
          <a:p>
            <a:r>
              <a:rPr lang="en-US" dirty="0" smtClean="0"/>
              <a:t>Pretend that you are William. Write a persuasive letter to Mrs. Phillips asking her to stay with you instead of moving back to England.</a:t>
            </a:r>
            <a:endParaRPr lang="en-US" dirty="0"/>
          </a:p>
        </p:txBody>
      </p:sp>
    </p:spTree>
    <p:extLst>
      <p:ext uri="{BB962C8B-B14F-4D97-AF65-F5344CB8AC3E}">
        <p14:creationId xmlns:p14="http://schemas.microsoft.com/office/powerpoint/2010/main" val="1396905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Novel Projects</a:t>
            </a:r>
          </a:p>
        </p:txBody>
      </p:sp>
      <p:sp>
        <p:nvSpPr>
          <p:cNvPr id="3" name="Content Placeholder 2"/>
          <p:cNvSpPr>
            <a:spLocks noGrp="1"/>
          </p:cNvSpPr>
          <p:nvPr>
            <p:ph idx="1"/>
          </p:nvPr>
        </p:nvSpPr>
        <p:spPr/>
        <p:txBody>
          <a:bodyPr/>
          <a:lstStyle/>
          <a:p>
            <a:r>
              <a:rPr lang="en-US" dirty="0" smtClean="0"/>
              <a:t>Pretend that you are Mrs. Phillips. Write a letter to William explaining why you feel it is necessary to move to England.</a:t>
            </a:r>
          </a:p>
          <a:p>
            <a:r>
              <a:rPr lang="en-US" dirty="0" smtClean="0"/>
              <a:t>Write a narrative about the new adventures of Sir Simon now that he has reclaimed </a:t>
            </a:r>
            <a:r>
              <a:rPr lang="en-US" smtClean="0"/>
              <a:t>the kingdom.</a:t>
            </a:r>
          </a:p>
          <a:p>
            <a:endParaRPr lang="en-US" dirty="0"/>
          </a:p>
        </p:txBody>
      </p:sp>
    </p:spTree>
    <p:extLst>
      <p:ext uri="{BB962C8B-B14F-4D97-AF65-F5344CB8AC3E}">
        <p14:creationId xmlns:p14="http://schemas.microsoft.com/office/powerpoint/2010/main" val="18591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1</a:t>
            </a:r>
            <a:br>
              <a:rPr lang="en-US" dirty="0" smtClean="0"/>
            </a:br>
            <a:r>
              <a:rPr lang="en-US" dirty="0" smtClean="0"/>
              <a:t>pp3-7</a:t>
            </a:r>
            <a:endParaRPr lang="en-US" dirty="0"/>
          </a:p>
        </p:txBody>
      </p:sp>
      <p:sp>
        <p:nvSpPr>
          <p:cNvPr id="5" name="Content Placeholder 4"/>
          <p:cNvSpPr>
            <a:spLocks noGrp="1"/>
          </p:cNvSpPr>
          <p:nvPr>
            <p:ph idx="1"/>
          </p:nvPr>
        </p:nvSpPr>
        <p:spPr/>
        <p:txBody>
          <a:bodyPr>
            <a:normAutofit fontScale="92500"/>
          </a:bodyPr>
          <a:lstStyle/>
          <a:p>
            <a:r>
              <a:rPr lang="en-US" dirty="0" smtClean="0"/>
              <a:t>Character Development</a:t>
            </a:r>
          </a:p>
          <a:p>
            <a:r>
              <a:rPr lang="en-US" dirty="0" smtClean="0"/>
              <a:t>Simile Study</a:t>
            </a:r>
          </a:p>
          <a:p>
            <a:r>
              <a:rPr lang="en-US" dirty="0" smtClean="0"/>
              <a:t>Why did William hide the picture and pearl pin?</a:t>
            </a:r>
          </a:p>
          <a:p>
            <a:r>
              <a:rPr lang="en-US" dirty="0" smtClean="0"/>
              <a:t>What evidence do you have as a reader that William puts his trust in Mrs. Phillips?</a:t>
            </a:r>
          </a:p>
          <a:p>
            <a:r>
              <a:rPr lang="en-US" dirty="0" smtClean="0"/>
              <a:t>What could the big surprise be? On what do you base your opinion?</a:t>
            </a:r>
            <a:endParaRPr lang="en-US" dirty="0"/>
          </a:p>
        </p:txBody>
      </p:sp>
      <p:sp>
        <p:nvSpPr>
          <p:cNvPr id="6" name="Text Placeholder 5"/>
          <p:cNvSpPr>
            <a:spLocks noGrp="1"/>
          </p:cNvSpPr>
          <p:nvPr>
            <p:ph type="body" sz="half" idx="2"/>
          </p:nvPr>
        </p:nvSpPr>
        <p:spPr/>
        <p:txBody>
          <a:bodyPr numCol="1"/>
          <a:lstStyle/>
          <a:p>
            <a:r>
              <a:rPr lang="en-US" b="1" dirty="0" smtClean="0"/>
              <a:t>Vocabulary</a:t>
            </a:r>
          </a:p>
          <a:p>
            <a:pPr marL="285750" indent="-285750" algn="l">
              <a:buFont typeface="Arial"/>
              <a:buChar char="•"/>
            </a:pPr>
            <a:r>
              <a:rPr lang="en-US" b="1" dirty="0" smtClean="0"/>
              <a:t>rambled</a:t>
            </a:r>
          </a:p>
          <a:p>
            <a:pPr algn="l"/>
            <a:endParaRPr lang="en-US" b="1" dirty="0" smtClean="0"/>
          </a:p>
          <a:p>
            <a:pPr marL="285750" indent="-285750" algn="l">
              <a:buFont typeface="Arial"/>
              <a:buChar char="•"/>
            </a:pPr>
            <a:endParaRPr lang="en-US" b="1" dirty="0"/>
          </a:p>
        </p:txBody>
      </p:sp>
    </p:spTree>
    <p:extLst>
      <p:ext uri="{BB962C8B-B14F-4D97-AF65-F5344CB8AC3E}">
        <p14:creationId xmlns:p14="http://schemas.microsoft.com/office/powerpoint/2010/main" val="3890024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a:t>
            </a:r>
            <a:br>
              <a:rPr lang="en-US" dirty="0" smtClean="0"/>
            </a:br>
            <a:r>
              <a:rPr lang="en-US" dirty="0" smtClean="0"/>
              <a:t>pp8-16</a:t>
            </a:r>
            <a:endParaRPr lang="en-US" dirty="0"/>
          </a:p>
        </p:txBody>
      </p:sp>
      <p:sp>
        <p:nvSpPr>
          <p:cNvPr id="3" name="Content Placeholder 2"/>
          <p:cNvSpPr>
            <a:spLocks noGrp="1"/>
          </p:cNvSpPr>
          <p:nvPr>
            <p:ph idx="1"/>
          </p:nvPr>
        </p:nvSpPr>
        <p:spPr>
          <a:xfrm>
            <a:off x="4796118" y="457199"/>
            <a:ext cx="3657600" cy="6028268"/>
          </a:xfrm>
        </p:spPr>
        <p:txBody>
          <a:bodyPr>
            <a:normAutofit fontScale="92500"/>
          </a:bodyPr>
          <a:lstStyle/>
          <a:p>
            <a:r>
              <a:rPr lang="en-US" dirty="0" smtClean="0"/>
              <a:t>Character Development</a:t>
            </a:r>
          </a:p>
          <a:p>
            <a:r>
              <a:rPr lang="en-US" dirty="0" smtClean="0"/>
              <a:t>Simile Study</a:t>
            </a:r>
          </a:p>
          <a:p>
            <a:r>
              <a:rPr lang="en-US" dirty="0" smtClean="0"/>
              <a:t>How is William acting regarding Mrs. Phillips’s decision to move back to England? Use evidence to support our thinking.</a:t>
            </a:r>
          </a:p>
          <a:p>
            <a:r>
              <a:rPr lang="en-US" dirty="0" smtClean="0"/>
              <a:t>Do you think William will figure out a way to make Mrs. Phillips stay? Explain. </a:t>
            </a:r>
          </a:p>
          <a:p>
            <a:r>
              <a:rPr lang="en-US" dirty="0" smtClean="0"/>
              <a:t>Why does Mrs. Phillips want William to meet the Silver Knight alone?</a:t>
            </a:r>
            <a:endParaRPr lang="en-US" dirty="0"/>
          </a:p>
        </p:txBody>
      </p:sp>
      <p:sp>
        <p:nvSpPr>
          <p:cNvPr id="4" name="Text Placeholder 3"/>
          <p:cNvSpPr>
            <a:spLocks noGrp="1"/>
          </p:cNvSpPr>
          <p:nvPr>
            <p:ph type="body" sz="half" idx="2"/>
          </p:nvPr>
        </p:nvSpPr>
        <p:spPr>
          <a:xfrm>
            <a:off x="658906" y="2590799"/>
            <a:ext cx="3657600" cy="3386668"/>
          </a:xfrm>
        </p:spPr>
        <p:txBody>
          <a:bodyPr numCol="2">
            <a:normAutofit lnSpcReduction="10000"/>
          </a:bodyPr>
          <a:lstStyle/>
          <a:p>
            <a:r>
              <a:rPr lang="en-US" b="1" dirty="0" smtClean="0"/>
              <a:t>Vocabulary</a:t>
            </a:r>
          </a:p>
          <a:p>
            <a:endParaRPr lang="en-US" b="1" dirty="0"/>
          </a:p>
          <a:p>
            <a:pPr marL="285750" indent="-285750" algn="l">
              <a:buFont typeface="Arial"/>
              <a:buChar char="•"/>
            </a:pPr>
            <a:r>
              <a:rPr lang="en-US" b="1" dirty="0" smtClean="0"/>
              <a:t>chivalry</a:t>
            </a:r>
          </a:p>
          <a:p>
            <a:pPr marL="285750" indent="-285750" algn="l">
              <a:buFont typeface="Arial"/>
              <a:buChar char="•"/>
            </a:pPr>
            <a:r>
              <a:rPr lang="en-US" b="1" dirty="0" smtClean="0"/>
              <a:t>entrusted</a:t>
            </a:r>
          </a:p>
          <a:p>
            <a:pPr marL="285750" indent="-285750" algn="l">
              <a:buFont typeface="Arial"/>
              <a:buChar char="•"/>
            </a:pPr>
            <a:r>
              <a:rPr lang="en-US" b="1" dirty="0" smtClean="0"/>
              <a:t>lever</a:t>
            </a:r>
          </a:p>
          <a:p>
            <a:pPr marL="285750" indent="-285750" algn="l">
              <a:buFont typeface="Arial"/>
              <a:buChar char="•"/>
            </a:pPr>
            <a:r>
              <a:rPr lang="en-US" b="1" dirty="0" smtClean="0"/>
              <a:t>portcullis</a:t>
            </a:r>
          </a:p>
          <a:p>
            <a:pPr marL="285750" indent="-285750" algn="l">
              <a:buFont typeface="Arial"/>
              <a:buChar char="•"/>
            </a:pPr>
            <a:r>
              <a:rPr lang="en-US" b="1" dirty="0" smtClean="0"/>
              <a:t>armory</a:t>
            </a:r>
          </a:p>
          <a:p>
            <a:pPr marL="285750" indent="-285750" algn="l">
              <a:buFont typeface="Arial"/>
              <a:buChar char="•"/>
            </a:pPr>
            <a:r>
              <a:rPr lang="en-US" b="1" dirty="0" smtClean="0"/>
              <a:t>scullery</a:t>
            </a:r>
          </a:p>
          <a:p>
            <a:pPr marL="285750" indent="-285750" algn="l">
              <a:buFont typeface="Arial"/>
              <a:buChar char="•"/>
            </a:pPr>
            <a:r>
              <a:rPr lang="en-US" b="1" dirty="0" smtClean="0"/>
              <a:t>chambers</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tapestries</a:t>
            </a:r>
          </a:p>
          <a:p>
            <a:pPr marL="285750" indent="-285750" algn="l">
              <a:buFont typeface="Arial"/>
              <a:buChar char="•"/>
            </a:pPr>
            <a:r>
              <a:rPr lang="en-US" b="1" dirty="0" smtClean="0"/>
              <a:t>minstrels</a:t>
            </a:r>
          </a:p>
          <a:p>
            <a:pPr marL="285750" indent="-285750" algn="l">
              <a:buFont typeface="Arial"/>
              <a:buChar char="•"/>
            </a:pPr>
            <a:r>
              <a:rPr lang="en-US" b="1" dirty="0"/>
              <a:t>t</a:t>
            </a:r>
            <a:r>
              <a:rPr lang="en-US" b="1" dirty="0" smtClean="0"/>
              <a:t>roubadours</a:t>
            </a:r>
          </a:p>
          <a:p>
            <a:pPr marL="285750" indent="-285750" algn="l">
              <a:buFont typeface="Arial"/>
              <a:buChar char="•"/>
            </a:pPr>
            <a:r>
              <a:rPr lang="en-US" b="1" dirty="0" smtClean="0"/>
              <a:t>jesters</a:t>
            </a:r>
          </a:p>
          <a:p>
            <a:pPr marL="285750" indent="-285750" algn="l">
              <a:buFont typeface="Arial"/>
              <a:buChar char="•"/>
            </a:pPr>
            <a:r>
              <a:rPr lang="en-US" b="1" dirty="0" smtClean="0"/>
              <a:t>rituals</a:t>
            </a:r>
          </a:p>
          <a:p>
            <a:pPr marL="285750" indent="-285750" algn="l">
              <a:buFont typeface="Arial"/>
              <a:buChar char="•"/>
            </a:pPr>
            <a:r>
              <a:rPr lang="en-US" b="1" dirty="0" smtClean="0"/>
              <a:t>legend</a:t>
            </a:r>
          </a:p>
          <a:p>
            <a:pPr marL="285750" indent="-285750" algn="l">
              <a:buFont typeface="Arial"/>
              <a:buChar char="•"/>
            </a:pPr>
            <a:endParaRPr lang="en-US" b="1" dirty="0" smtClean="0"/>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26127174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a:t>
            </a:r>
            <a:br>
              <a:rPr lang="en-US" dirty="0" smtClean="0"/>
            </a:br>
            <a:r>
              <a:rPr lang="en-US" dirty="0" smtClean="0"/>
              <a:t>pp17-25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Character Development</a:t>
            </a:r>
          </a:p>
          <a:p>
            <a:r>
              <a:rPr lang="en-US" dirty="0" smtClean="0"/>
              <a:t>Simile Study</a:t>
            </a:r>
          </a:p>
          <a:p>
            <a:r>
              <a:rPr lang="en-US" dirty="0" smtClean="0"/>
              <a:t>As a reader, you pick up on clues that foreshadow events, or give you a feeling of foreboding. Keep track of these clues as you read.</a:t>
            </a:r>
          </a:p>
          <a:p>
            <a:r>
              <a:rPr lang="en-US" dirty="0" smtClean="0"/>
              <a:t>How do you think William broke </a:t>
            </a:r>
            <a:r>
              <a:rPr lang="en-US" dirty="0" err="1" smtClean="0"/>
              <a:t>Alastor’s</a:t>
            </a:r>
            <a:r>
              <a:rPr lang="en-US" dirty="0" smtClean="0"/>
              <a:t> spell?</a:t>
            </a:r>
          </a:p>
          <a:p>
            <a:r>
              <a:rPr lang="en-US" dirty="0" smtClean="0"/>
              <a:t>Who do you think </a:t>
            </a:r>
            <a:r>
              <a:rPr lang="en-US" dirty="0" err="1" smtClean="0"/>
              <a:t>Alastor</a:t>
            </a:r>
            <a:r>
              <a:rPr lang="en-US" dirty="0" smtClean="0"/>
              <a:t> is, and how is he connected to Sir Simon?</a:t>
            </a:r>
          </a:p>
          <a:p>
            <a:r>
              <a:rPr lang="en-US" dirty="0" smtClean="0"/>
              <a:t>What does the medallion have to do with the story?</a:t>
            </a:r>
          </a:p>
          <a:p>
            <a:r>
              <a:rPr lang="en-US" dirty="0" smtClean="0"/>
              <a:t>Make connections to other stories you have read.</a:t>
            </a:r>
            <a:endParaRPr lang="en-US" dirty="0"/>
          </a:p>
        </p:txBody>
      </p:sp>
      <p:sp>
        <p:nvSpPr>
          <p:cNvPr id="4" name="Text Placeholder 3"/>
          <p:cNvSpPr>
            <a:spLocks noGrp="1"/>
          </p:cNvSpPr>
          <p:nvPr>
            <p:ph type="body" sz="half" idx="2"/>
          </p:nvPr>
        </p:nvSpPr>
        <p:spPr>
          <a:xfrm>
            <a:off x="658906" y="2590799"/>
            <a:ext cx="3657600" cy="3276601"/>
          </a:xfrm>
        </p:spPr>
        <p:txBody>
          <a:bodyPr numCol="2">
            <a:normAutofit/>
          </a:bodyPr>
          <a:lstStyle/>
          <a:p>
            <a:r>
              <a:rPr lang="en-US" b="1" dirty="0" smtClean="0"/>
              <a:t>Vocabulary</a:t>
            </a:r>
          </a:p>
          <a:p>
            <a:endParaRPr lang="en-US" b="1" dirty="0"/>
          </a:p>
          <a:p>
            <a:pPr marL="285750" indent="-285750" algn="l">
              <a:buFont typeface="Arial"/>
              <a:buChar char="•"/>
            </a:pPr>
            <a:r>
              <a:rPr lang="en-US" b="1" dirty="0" smtClean="0"/>
              <a:t>pediatrician</a:t>
            </a:r>
          </a:p>
          <a:p>
            <a:pPr marL="285750" indent="-285750" algn="l">
              <a:buFont typeface="Arial"/>
              <a:buChar char="•"/>
            </a:pPr>
            <a:r>
              <a:rPr lang="en-US" b="1" dirty="0" smtClean="0"/>
              <a:t>gnawed</a:t>
            </a:r>
          </a:p>
          <a:p>
            <a:pPr marL="285750" indent="-285750" algn="l">
              <a:buFont typeface="Arial"/>
              <a:buChar char="•"/>
            </a:pPr>
            <a:r>
              <a:rPr lang="en-US" b="1" dirty="0" smtClean="0"/>
              <a:t>scabbard</a:t>
            </a:r>
          </a:p>
          <a:p>
            <a:pPr marL="285750" indent="-285750" algn="l">
              <a:buFont typeface="Arial"/>
              <a:buChar char="•"/>
            </a:pPr>
            <a:r>
              <a:rPr lang="en-US" sz="1600" b="1" dirty="0" smtClean="0"/>
              <a:t>pronouncement</a:t>
            </a:r>
          </a:p>
          <a:p>
            <a:pPr marL="285750" indent="-285750" algn="l">
              <a:buFont typeface="Arial"/>
              <a:buChar char="•"/>
            </a:pPr>
            <a:r>
              <a:rPr lang="en-US" b="1" dirty="0" smtClean="0"/>
              <a:t>plume</a:t>
            </a:r>
          </a:p>
          <a:p>
            <a:pPr marL="285750" indent="-285750" algn="l">
              <a:buFont typeface="Arial"/>
              <a:buChar char="•"/>
            </a:pPr>
            <a:r>
              <a:rPr lang="en-US" b="1" dirty="0" smtClean="0"/>
              <a:t>foe</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stifled</a:t>
            </a:r>
          </a:p>
          <a:p>
            <a:pPr marL="285750" indent="-285750" algn="l">
              <a:buFont typeface="Arial"/>
              <a:buChar char="•"/>
            </a:pPr>
            <a:r>
              <a:rPr lang="en-US" b="1" dirty="0" smtClean="0"/>
              <a:t>tunic</a:t>
            </a:r>
          </a:p>
          <a:p>
            <a:pPr marL="285750" indent="-285750" algn="l">
              <a:buFont typeface="Arial"/>
              <a:buChar char="•"/>
            </a:pPr>
            <a:r>
              <a:rPr lang="en-US" b="1" dirty="0" smtClean="0"/>
              <a:t>bursting</a:t>
            </a:r>
          </a:p>
          <a:p>
            <a:pPr marL="285750" indent="-285750" algn="l">
              <a:buFont typeface="Arial"/>
              <a:buChar char="•"/>
            </a:pPr>
            <a:r>
              <a:rPr lang="en-US" b="1" dirty="0" smtClean="0"/>
              <a:t>intruder</a:t>
            </a:r>
          </a:p>
          <a:p>
            <a:pPr marL="285750" indent="-285750" algn="l">
              <a:buFont typeface="Arial"/>
              <a:buChar char="•"/>
            </a:pPr>
            <a:r>
              <a:rPr lang="en-US" b="1" dirty="0" smtClean="0"/>
              <a:t>inquire</a:t>
            </a:r>
          </a:p>
          <a:p>
            <a:pPr marL="285750" indent="-285750" algn="l">
              <a:buFont typeface="Arial"/>
              <a:buChar char="•"/>
            </a:pPr>
            <a:endParaRPr lang="en-US" b="1" dirty="0"/>
          </a:p>
        </p:txBody>
      </p:sp>
    </p:spTree>
    <p:extLst>
      <p:ext uri="{BB962C8B-B14F-4D97-AF65-F5344CB8AC3E}">
        <p14:creationId xmlns:p14="http://schemas.microsoft.com/office/powerpoint/2010/main" val="36146992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a:t>
            </a:r>
            <a:br>
              <a:rPr lang="en-US" dirty="0" smtClean="0"/>
            </a:br>
            <a:r>
              <a:rPr lang="en-US" dirty="0" smtClean="0"/>
              <a:t>pp26-40</a:t>
            </a:r>
            <a:endParaRPr lang="en-US" dirty="0"/>
          </a:p>
        </p:txBody>
      </p:sp>
      <p:sp>
        <p:nvSpPr>
          <p:cNvPr id="3" name="Content Placeholder 2"/>
          <p:cNvSpPr>
            <a:spLocks noGrp="1"/>
          </p:cNvSpPr>
          <p:nvPr>
            <p:ph idx="1"/>
          </p:nvPr>
        </p:nvSpPr>
        <p:spPr>
          <a:xfrm>
            <a:off x="4796118" y="457199"/>
            <a:ext cx="3657600" cy="5909734"/>
          </a:xfrm>
        </p:spPr>
        <p:txBody>
          <a:bodyPr>
            <a:normAutofit fontScale="85000" lnSpcReduction="10000"/>
          </a:bodyPr>
          <a:lstStyle/>
          <a:p>
            <a:r>
              <a:rPr lang="en-US" dirty="0" smtClean="0"/>
              <a:t>Character Development</a:t>
            </a:r>
          </a:p>
          <a:p>
            <a:r>
              <a:rPr lang="en-US" dirty="0" smtClean="0"/>
              <a:t>Simile Study</a:t>
            </a:r>
          </a:p>
          <a:p>
            <a:r>
              <a:rPr lang="en-US" dirty="0" smtClean="0"/>
              <a:t>Do you think it is common for William to lie? Explain. Why do you think he is telling lies?</a:t>
            </a:r>
          </a:p>
          <a:p>
            <a:r>
              <a:rPr lang="en-US" dirty="0" smtClean="0"/>
              <a:t>Compare and contrast how William feels about his mother and Mrs. Phillips. Use evidence to support your thinking.</a:t>
            </a:r>
          </a:p>
          <a:p>
            <a:r>
              <a:rPr lang="en-US" dirty="0" smtClean="0"/>
              <a:t>Make a connection between Sir Simon and William.</a:t>
            </a:r>
          </a:p>
          <a:p>
            <a:r>
              <a:rPr lang="en-US" dirty="0" smtClean="0"/>
              <a:t>What do you think will transpire (happen) in the story?</a:t>
            </a:r>
            <a:endParaRPr lang="en-US" dirty="0"/>
          </a:p>
        </p:txBody>
      </p:sp>
      <p:sp>
        <p:nvSpPr>
          <p:cNvPr id="4" name="Text Placeholder 3"/>
          <p:cNvSpPr>
            <a:spLocks noGrp="1"/>
          </p:cNvSpPr>
          <p:nvPr>
            <p:ph type="body" sz="half" idx="2"/>
          </p:nvPr>
        </p:nvSpPr>
        <p:spPr>
          <a:xfrm>
            <a:off x="658906" y="2590799"/>
            <a:ext cx="3657600" cy="3776134"/>
          </a:xfrm>
        </p:spPr>
        <p:txBody>
          <a:bodyPr numCol="2">
            <a:normAutofit fontScale="92500" lnSpcReduction="10000"/>
          </a:bodyPr>
          <a:lstStyle/>
          <a:p>
            <a:r>
              <a:rPr lang="en-US" b="1" dirty="0" smtClean="0"/>
              <a:t>Vocabulary</a:t>
            </a:r>
          </a:p>
          <a:p>
            <a:endParaRPr lang="en-US" b="1" dirty="0"/>
          </a:p>
          <a:p>
            <a:pPr marL="285750" indent="-285750" algn="l">
              <a:buFont typeface="Arial"/>
              <a:buChar char="•"/>
            </a:pPr>
            <a:r>
              <a:rPr lang="en-US" b="1" dirty="0" smtClean="0"/>
              <a:t>scrounge</a:t>
            </a:r>
          </a:p>
          <a:p>
            <a:pPr marL="285750" indent="-285750" algn="l">
              <a:buFont typeface="Arial"/>
              <a:buChar char="•"/>
            </a:pPr>
            <a:r>
              <a:rPr lang="en-US" b="1" dirty="0" smtClean="0"/>
              <a:t>topography</a:t>
            </a:r>
          </a:p>
          <a:p>
            <a:pPr marL="285750" indent="-285750" algn="l">
              <a:buFont typeface="Arial"/>
              <a:buChar char="•"/>
            </a:pPr>
            <a:r>
              <a:rPr lang="en-US" b="1" dirty="0" smtClean="0"/>
              <a:t>vague</a:t>
            </a:r>
          </a:p>
          <a:p>
            <a:pPr marL="285750" indent="-285750" algn="l">
              <a:buFont typeface="Arial"/>
              <a:buChar char="•"/>
            </a:pPr>
            <a:r>
              <a:rPr lang="en-US" b="1" dirty="0" smtClean="0"/>
              <a:t>brunt</a:t>
            </a:r>
          </a:p>
          <a:p>
            <a:pPr marL="285750" indent="-285750" algn="l">
              <a:buFont typeface="Arial"/>
              <a:buChar char="•"/>
            </a:pPr>
            <a:r>
              <a:rPr lang="en-US" b="1" dirty="0" smtClean="0"/>
              <a:t>indignant</a:t>
            </a:r>
          </a:p>
          <a:p>
            <a:pPr marL="285750" indent="-285750" algn="l">
              <a:buFont typeface="Arial"/>
              <a:buChar char="•"/>
            </a:pPr>
            <a:r>
              <a:rPr lang="en-US" b="1" dirty="0" smtClean="0"/>
              <a:t>reckoned</a:t>
            </a:r>
          </a:p>
          <a:p>
            <a:pPr marL="285750" indent="-285750" algn="l">
              <a:buFont typeface="Arial"/>
              <a:buChar char="•"/>
            </a:pPr>
            <a:r>
              <a:rPr lang="en-US" b="1" dirty="0" smtClean="0"/>
              <a:t>battlements</a:t>
            </a:r>
          </a:p>
          <a:p>
            <a:pPr marL="285750" indent="-285750" algn="l">
              <a:buFont typeface="Arial"/>
              <a:buChar char="•"/>
            </a:pPr>
            <a:r>
              <a:rPr lang="en-US" b="1" dirty="0" smtClean="0"/>
              <a:t>board</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conferring</a:t>
            </a:r>
          </a:p>
          <a:p>
            <a:pPr marL="285750" indent="-285750" algn="l">
              <a:buFont typeface="Arial"/>
              <a:buChar char="•"/>
            </a:pPr>
            <a:r>
              <a:rPr lang="en-US" b="1" dirty="0" smtClean="0"/>
              <a:t>salves</a:t>
            </a:r>
          </a:p>
          <a:p>
            <a:pPr marL="285750" indent="-285750" algn="l">
              <a:buFont typeface="Arial"/>
              <a:buChar char="•"/>
            </a:pPr>
            <a:r>
              <a:rPr lang="en-US" b="1" dirty="0" smtClean="0"/>
              <a:t>garbled</a:t>
            </a:r>
          </a:p>
          <a:p>
            <a:pPr marL="285750" indent="-285750" algn="l">
              <a:buFont typeface="Arial"/>
              <a:buChar char="•"/>
            </a:pPr>
            <a:r>
              <a:rPr lang="en-US" b="1" dirty="0" smtClean="0"/>
              <a:t>Janus</a:t>
            </a:r>
          </a:p>
          <a:p>
            <a:pPr marL="285750" indent="-285750" algn="l">
              <a:buFont typeface="Arial"/>
              <a:buChar char="•"/>
            </a:pPr>
            <a:r>
              <a:rPr lang="en-US" b="1" dirty="0" smtClean="0"/>
              <a:t>mystified</a:t>
            </a:r>
          </a:p>
          <a:p>
            <a:pPr marL="285750" indent="-285750" algn="l">
              <a:buFont typeface="Arial"/>
              <a:buChar char="•"/>
            </a:pPr>
            <a:r>
              <a:rPr lang="en-US" b="1" dirty="0" smtClean="0"/>
              <a:t>administering</a:t>
            </a:r>
          </a:p>
          <a:p>
            <a:pPr marL="285750" indent="-285750" algn="l">
              <a:buFont typeface="Arial"/>
              <a:buChar char="•"/>
            </a:pPr>
            <a:r>
              <a:rPr lang="en-US" b="1" dirty="0" smtClean="0"/>
              <a:t>palsy</a:t>
            </a:r>
          </a:p>
          <a:p>
            <a:pPr marL="285750" indent="-285750" algn="l">
              <a:buFont typeface="Arial"/>
              <a:buChar char="•"/>
            </a:pPr>
            <a:r>
              <a:rPr lang="en-US" b="1" dirty="0" smtClean="0"/>
              <a:t>councilors</a:t>
            </a:r>
          </a:p>
          <a:p>
            <a:pPr marL="285750" indent="-285750" algn="l">
              <a:buFont typeface="Arial"/>
              <a:buChar char="•"/>
            </a:pPr>
            <a:r>
              <a:rPr lang="en-US" b="1" dirty="0" smtClean="0"/>
              <a:t>edicts</a:t>
            </a:r>
            <a:endParaRPr lang="en-US" b="1" dirty="0"/>
          </a:p>
          <a:p>
            <a:endParaRPr lang="en-US" dirty="0"/>
          </a:p>
        </p:txBody>
      </p:sp>
    </p:spTree>
    <p:extLst>
      <p:ext uri="{BB962C8B-B14F-4D97-AF65-F5344CB8AC3E}">
        <p14:creationId xmlns:p14="http://schemas.microsoft.com/office/powerpoint/2010/main" val="35375466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a:t>
            </a:r>
            <a:br>
              <a:rPr lang="en-US" dirty="0" smtClean="0"/>
            </a:br>
            <a:r>
              <a:rPr lang="en-US" dirty="0" smtClean="0"/>
              <a:t>pp41-48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Character Development</a:t>
            </a:r>
          </a:p>
          <a:p>
            <a:r>
              <a:rPr lang="en-US" dirty="0" smtClean="0"/>
              <a:t>Simile Study</a:t>
            </a:r>
          </a:p>
          <a:p>
            <a:r>
              <a:rPr lang="en-US" dirty="0" smtClean="0"/>
              <a:t>Explain the different deadlines that William is facing in the story. Are they connected? If so, how?</a:t>
            </a:r>
          </a:p>
          <a:p>
            <a:r>
              <a:rPr lang="en-US" dirty="0" smtClean="0"/>
              <a:t>William blames Mrs. Phillips for the way he is treating his friend, Jason. Why? Who is responsible for the way William is acting?</a:t>
            </a:r>
          </a:p>
          <a:p>
            <a:r>
              <a:rPr lang="en-US" dirty="0" smtClean="0"/>
              <a:t>Explore the symbolism of spring.</a:t>
            </a:r>
          </a:p>
          <a:p>
            <a:r>
              <a:rPr lang="en-US" dirty="0" smtClean="0"/>
              <a:t>Do you think Mrs. Phillips knows about the secret of the Silver Knight? Explain.</a:t>
            </a:r>
          </a:p>
          <a:p>
            <a:endParaRPr lang="en-US" dirty="0"/>
          </a:p>
        </p:txBody>
      </p:sp>
      <p:sp>
        <p:nvSpPr>
          <p:cNvPr id="4" name="Text Placeholder 3"/>
          <p:cNvSpPr>
            <a:spLocks noGrp="1"/>
          </p:cNvSpPr>
          <p:nvPr>
            <p:ph type="body" sz="half" idx="2"/>
          </p:nvPr>
        </p:nvSpPr>
        <p:spPr/>
        <p:txBody>
          <a:bodyPr/>
          <a:lstStyle/>
          <a:p>
            <a:r>
              <a:rPr lang="en-US" b="1" dirty="0" smtClean="0"/>
              <a:t>Vocabulary</a:t>
            </a:r>
          </a:p>
          <a:p>
            <a:endParaRPr lang="en-US" b="1" dirty="0"/>
          </a:p>
          <a:p>
            <a:pPr marL="285750" indent="-285750" algn="l">
              <a:buFont typeface="Arial"/>
              <a:buChar char="•"/>
            </a:pPr>
            <a:r>
              <a:rPr lang="en-US" b="1" dirty="0" smtClean="0"/>
              <a:t>plodded</a:t>
            </a:r>
          </a:p>
          <a:p>
            <a:pPr marL="285750" indent="-285750" algn="l">
              <a:buFont typeface="Arial"/>
              <a:buChar char="•"/>
            </a:pPr>
            <a:r>
              <a:rPr lang="en-US" b="1" dirty="0" smtClean="0"/>
              <a:t>wearily</a:t>
            </a:r>
          </a:p>
          <a:p>
            <a:pPr marL="285750" indent="-285750" algn="l">
              <a:buFont typeface="Arial"/>
              <a:buChar char="•"/>
            </a:pPr>
            <a:r>
              <a:rPr lang="en-US" b="1" dirty="0" smtClean="0"/>
              <a:t>vaulted</a:t>
            </a:r>
          </a:p>
          <a:p>
            <a:pPr marL="285750" indent="-285750" algn="l">
              <a:buFont typeface="Arial"/>
              <a:buChar char="•"/>
            </a:pPr>
            <a:r>
              <a:rPr lang="en-US" b="1" dirty="0" smtClean="0"/>
              <a:t>pool</a:t>
            </a:r>
          </a:p>
          <a:p>
            <a:pPr marL="285750" indent="-285750" algn="l">
              <a:buFont typeface="Arial"/>
              <a:buChar char="•"/>
            </a:pPr>
            <a:r>
              <a:rPr lang="en-US" b="1" dirty="0" smtClean="0"/>
              <a:t>rummaged</a:t>
            </a:r>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2233720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br>
              <a:rPr lang="en-US" dirty="0" smtClean="0"/>
            </a:br>
            <a:r>
              <a:rPr lang="en-US" dirty="0" smtClean="0"/>
              <a:t>pp49-56</a:t>
            </a:r>
            <a:endParaRPr lang="en-US" dirty="0"/>
          </a:p>
        </p:txBody>
      </p:sp>
      <p:sp>
        <p:nvSpPr>
          <p:cNvPr id="3" name="Content Placeholder 2"/>
          <p:cNvSpPr>
            <a:spLocks noGrp="1"/>
          </p:cNvSpPr>
          <p:nvPr>
            <p:ph idx="1"/>
          </p:nvPr>
        </p:nvSpPr>
        <p:spPr/>
        <p:txBody>
          <a:bodyPr/>
          <a:lstStyle/>
          <a:p>
            <a:r>
              <a:rPr lang="en-US" dirty="0" smtClean="0"/>
              <a:t>Character Development</a:t>
            </a:r>
          </a:p>
          <a:p>
            <a:r>
              <a:rPr lang="en-US" dirty="0" smtClean="0"/>
              <a:t>Simile Study</a:t>
            </a:r>
          </a:p>
          <a:p>
            <a:r>
              <a:rPr lang="en-US" dirty="0" smtClean="0"/>
              <a:t>What do you think the riddle means? Can you make a connection to any other stories that may have riddles?</a:t>
            </a:r>
          </a:p>
          <a:p>
            <a:r>
              <a:rPr lang="en-US" dirty="0" smtClean="0"/>
              <a:t>Who do you think the lady and the squire are in the riddle?</a:t>
            </a:r>
            <a:endParaRPr lang="en-US" dirty="0"/>
          </a:p>
        </p:txBody>
      </p:sp>
      <p:sp>
        <p:nvSpPr>
          <p:cNvPr id="4" name="Text Placeholder 3"/>
          <p:cNvSpPr>
            <a:spLocks noGrp="1"/>
          </p:cNvSpPr>
          <p:nvPr>
            <p:ph type="body" sz="half" idx="2"/>
          </p:nvPr>
        </p:nvSpPr>
        <p:spPr>
          <a:xfrm>
            <a:off x="658906" y="2590799"/>
            <a:ext cx="3657600" cy="3708401"/>
          </a:xfrm>
        </p:spPr>
        <p:txBody>
          <a:bodyPr numCol="2">
            <a:normAutofit/>
          </a:bodyPr>
          <a:lstStyle/>
          <a:p>
            <a:r>
              <a:rPr lang="en-US" b="1" dirty="0" smtClean="0"/>
              <a:t>Vocabulary</a:t>
            </a:r>
          </a:p>
          <a:p>
            <a:endParaRPr lang="en-US" b="1" dirty="0"/>
          </a:p>
          <a:p>
            <a:pPr marL="285750" indent="-285750" algn="l">
              <a:buFont typeface="Arial"/>
              <a:buChar char="•"/>
            </a:pPr>
            <a:r>
              <a:rPr lang="en-US" b="1" dirty="0" smtClean="0"/>
              <a:t>critical</a:t>
            </a:r>
          </a:p>
          <a:p>
            <a:pPr marL="285750" indent="-285750" algn="l">
              <a:buFont typeface="Arial"/>
              <a:buChar char="•"/>
            </a:pPr>
            <a:r>
              <a:rPr lang="en-US" b="1" dirty="0" smtClean="0"/>
              <a:t>venison</a:t>
            </a:r>
          </a:p>
          <a:p>
            <a:pPr marL="285750" indent="-285750" algn="l">
              <a:buFont typeface="Arial"/>
              <a:buChar char="•"/>
            </a:pPr>
            <a:r>
              <a:rPr lang="en-US" b="1" dirty="0" smtClean="0"/>
              <a:t>tankard</a:t>
            </a:r>
          </a:p>
          <a:p>
            <a:pPr marL="285750" indent="-285750" algn="l">
              <a:buFont typeface="Arial"/>
              <a:buChar char="•"/>
            </a:pPr>
            <a:r>
              <a:rPr lang="en-US" b="1" dirty="0" smtClean="0"/>
              <a:t>peer</a:t>
            </a:r>
          </a:p>
          <a:p>
            <a:pPr marL="285750" indent="-285750" algn="l">
              <a:buFont typeface="Arial"/>
              <a:buChar char="•"/>
            </a:pPr>
            <a:r>
              <a:rPr lang="en-US" b="1" dirty="0" smtClean="0"/>
              <a:t>leer</a:t>
            </a:r>
          </a:p>
          <a:p>
            <a:pPr marL="285750" indent="-285750" algn="l">
              <a:buFont typeface="Arial"/>
              <a:buChar char="•"/>
            </a:pPr>
            <a:r>
              <a:rPr lang="en-US" b="1" dirty="0" smtClean="0"/>
              <a:t>sluggishly</a:t>
            </a:r>
          </a:p>
          <a:p>
            <a:pPr marL="285750" indent="-285750" algn="l">
              <a:buFont typeface="Arial"/>
              <a:buChar char="•"/>
            </a:pPr>
            <a:r>
              <a:rPr lang="en-US" b="1" dirty="0" smtClean="0"/>
              <a:t>squeamish</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reclaim</a:t>
            </a:r>
          </a:p>
          <a:p>
            <a:pPr marL="285750" indent="-285750" algn="l">
              <a:buFont typeface="Arial"/>
              <a:buChar char="•"/>
            </a:pPr>
            <a:r>
              <a:rPr lang="en-US" b="1" dirty="0" smtClean="0"/>
              <a:t>reluctant</a:t>
            </a:r>
          </a:p>
          <a:p>
            <a:pPr marL="285750" indent="-285750" algn="l">
              <a:buFont typeface="Arial"/>
              <a:buChar char="•"/>
            </a:pPr>
            <a:r>
              <a:rPr lang="en-US" b="1" dirty="0" smtClean="0"/>
              <a:t>adversary</a:t>
            </a:r>
          </a:p>
          <a:p>
            <a:pPr marL="285750" indent="-285750" algn="l">
              <a:buFont typeface="Arial"/>
              <a:buChar char="•"/>
            </a:pPr>
            <a:r>
              <a:rPr lang="en-US" b="1" dirty="0" smtClean="0"/>
              <a:t>agile</a:t>
            </a:r>
          </a:p>
          <a:p>
            <a:pPr marL="285750" indent="-285750" algn="l">
              <a:buFont typeface="Arial"/>
              <a:buChar char="•"/>
            </a:pPr>
            <a:r>
              <a:rPr lang="en-US" b="1" dirty="0" smtClean="0"/>
              <a:t>moat</a:t>
            </a:r>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375136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a:t>
            </a:r>
            <a:br>
              <a:rPr lang="en-US" dirty="0" smtClean="0"/>
            </a:br>
            <a:r>
              <a:rPr lang="en-US" dirty="0" smtClean="0"/>
              <a:t>pp57-70</a:t>
            </a:r>
            <a:endParaRPr lang="en-US" dirty="0"/>
          </a:p>
        </p:txBody>
      </p:sp>
      <p:sp>
        <p:nvSpPr>
          <p:cNvPr id="3" name="Content Placeholder 2"/>
          <p:cNvSpPr>
            <a:spLocks noGrp="1"/>
          </p:cNvSpPr>
          <p:nvPr>
            <p:ph idx="1"/>
          </p:nvPr>
        </p:nvSpPr>
        <p:spPr>
          <a:xfrm>
            <a:off x="4796118" y="457199"/>
            <a:ext cx="3657600" cy="6011334"/>
          </a:xfrm>
        </p:spPr>
        <p:txBody>
          <a:bodyPr>
            <a:normAutofit fontScale="77500" lnSpcReduction="20000"/>
          </a:bodyPr>
          <a:lstStyle/>
          <a:p>
            <a:r>
              <a:rPr lang="en-US" dirty="0" smtClean="0"/>
              <a:t>Character Development</a:t>
            </a:r>
          </a:p>
          <a:p>
            <a:r>
              <a:rPr lang="en-US" dirty="0" smtClean="0"/>
              <a:t>Simile Study</a:t>
            </a:r>
          </a:p>
          <a:p>
            <a:r>
              <a:rPr lang="en-US" dirty="0" smtClean="0"/>
              <a:t>Besides missing her brother, why else do you think Mrs. Phillips is leaving? Explain using evidence to support your thinking.</a:t>
            </a:r>
          </a:p>
          <a:p>
            <a:r>
              <a:rPr lang="en-US" dirty="0" smtClean="0"/>
              <a:t>Did William think of a way to keep Mrs. Phillips from leaving? If so, what is it? Has he thought through the consequences? Would you do the same? Explain.</a:t>
            </a:r>
          </a:p>
          <a:p>
            <a:r>
              <a:rPr lang="en-US" dirty="0" smtClean="0"/>
              <a:t>What do you think Mrs. Phillips mean when she says, ‘“Certain places you must never return to,”’ ?</a:t>
            </a:r>
          </a:p>
          <a:p>
            <a:r>
              <a:rPr lang="en-US" dirty="0" smtClean="0"/>
              <a:t>How do you think Mrs. Phillips will react to what William has just done to her?</a:t>
            </a:r>
            <a:endParaRPr lang="en-US" dirty="0"/>
          </a:p>
        </p:txBody>
      </p:sp>
      <p:sp>
        <p:nvSpPr>
          <p:cNvPr id="4" name="Text Placeholder 3"/>
          <p:cNvSpPr>
            <a:spLocks noGrp="1"/>
          </p:cNvSpPr>
          <p:nvPr>
            <p:ph type="body" sz="half" idx="2"/>
          </p:nvPr>
        </p:nvSpPr>
        <p:spPr>
          <a:xfrm>
            <a:off x="658906" y="2590799"/>
            <a:ext cx="3657600" cy="3522134"/>
          </a:xfrm>
        </p:spPr>
        <p:txBody>
          <a:bodyPr numCol="2">
            <a:normAutofit/>
          </a:bodyPr>
          <a:lstStyle/>
          <a:p>
            <a:r>
              <a:rPr lang="en-US" b="1" dirty="0" smtClean="0"/>
              <a:t>Vocabulary</a:t>
            </a:r>
          </a:p>
          <a:p>
            <a:endParaRPr lang="en-US" b="1" dirty="0"/>
          </a:p>
          <a:p>
            <a:pPr marL="285750" indent="-285750" algn="l">
              <a:buFont typeface="Arial"/>
              <a:buChar char="•"/>
            </a:pPr>
            <a:r>
              <a:rPr lang="en-US" b="1" dirty="0" smtClean="0"/>
              <a:t>scornfully</a:t>
            </a:r>
          </a:p>
          <a:p>
            <a:pPr marL="285750" indent="-285750" algn="l">
              <a:buFont typeface="Arial"/>
              <a:buChar char="•"/>
            </a:pPr>
            <a:r>
              <a:rPr lang="en-US" b="1" dirty="0" smtClean="0"/>
              <a:t>hearth</a:t>
            </a:r>
          </a:p>
          <a:p>
            <a:pPr marL="285750" indent="-285750" algn="l">
              <a:buFont typeface="Arial"/>
              <a:buChar char="•"/>
            </a:pPr>
            <a:r>
              <a:rPr lang="en-US" b="1" dirty="0" smtClean="0"/>
              <a:t>absent-mindedly</a:t>
            </a:r>
          </a:p>
          <a:p>
            <a:pPr marL="285750" indent="-285750" algn="l">
              <a:buFont typeface="Arial"/>
              <a:buChar char="•"/>
            </a:pPr>
            <a:r>
              <a:rPr lang="en-US" b="1" dirty="0" smtClean="0"/>
              <a:t>spit</a:t>
            </a:r>
          </a:p>
          <a:p>
            <a:pPr marL="285750" indent="-285750" algn="l">
              <a:buFont typeface="Arial"/>
              <a:buChar char="•"/>
            </a:pPr>
            <a:r>
              <a:rPr lang="en-US" b="1" dirty="0" smtClean="0"/>
              <a:t>unobstructed</a:t>
            </a:r>
          </a:p>
          <a:p>
            <a:pPr marL="285750" indent="-285750" algn="l">
              <a:buFont typeface="Arial"/>
              <a:buChar char="•"/>
            </a:pPr>
            <a:r>
              <a:rPr lang="en-US" b="1" dirty="0" smtClean="0"/>
              <a:t>pursed</a:t>
            </a:r>
          </a:p>
          <a:p>
            <a:pPr marL="285750" indent="-285750" algn="l">
              <a:buFont typeface="Arial"/>
              <a:buChar char="•"/>
            </a:pPr>
            <a:endParaRPr lang="en-US" b="1" dirty="0"/>
          </a:p>
          <a:p>
            <a:pPr marL="285750" indent="-285750" algn="l">
              <a:buFont typeface="Arial"/>
              <a:buChar char="•"/>
            </a:pPr>
            <a:endParaRPr lang="en-US" b="1" dirty="0" smtClean="0"/>
          </a:p>
          <a:p>
            <a:pPr marL="285750" indent="-285750" algn="l">
              <a:buFont typeface="Arial"/>
              <a:buChar char="•"/>
            </a:pPr>
            <a:r>
              <a:rPr lang="en-US" b="1" dirty="0" smtClean="0"/>
              <a:t>gleefully</a:t>
            </a:r>
          </a:p>
          <a:p>
            <a:pPr marL="285750" indent="-285750" algn="l">
              <a:buFont typeface="Arial"/>
              <a:buChar char="•"/>
            </a:pPr>
            <a:r>
              <a:rPr lang="en-US" b="1" dirty="0" smtClean="0"/>
              <a:t>meddle</a:t>
            </a:r>
          </a:p>
          <a:p>
            <a:pPr marL="285750" indent="-285750" algn="l">
              <a:buFont typeface="Arial"/>
              <a:buChar char="•"/>
            </a:pPr>
            <a:r>
              <a:rPr lang="en-US" b="1" dirty="0" smtClean="0"/>
              <a:t>brusque</a:t>
            </a:r>
          </a:p>
          <a:p>
            <a:pPr marL="285750" indent="-285750" algn="l">
              <a:buFont typeface="Arial"/>
              <a:buChar char="•"/>
            </a:pPr>
            <a:r>
              <a:rPr lang="en-US" b="1" dirty="0" smtClean="0"/>
              <a:t>Imprinting</a:t>
            </a:r>
          </a:p>
          <a:p>
            <a:pPr marL="285750" indent="-285750" algn="l">
              <a:buFont typeface="Arial"/>
              <a:buChar char="•"/>
            </a:pPr>
            <a:r>
              <a:rPr lang="en-US" b="1" dirty="0" smtClean="0"/>
              <a:t>stalwartly</a:t>
            </a:r>
          </a:p>
          <a:p>
            <a:pPr marL="285750" indent="-285750" algn="l">
              <a:buFont typeface="Arial"/>
              <a:buChar char="•"/>
            </a:pPr>
            <a:endParaRPr lang="en-US" b="1" dirty="0"/>
          </a:p>
          <a:p>
            <a:pPr algn="l"/>
            <a:endParaRPr lang="en-US" b="1" dirty="0"/>
          </a:p>
          <a:p>
            <a:endParaRPr lang="en-US" dirty="0"/>
          </a:p>
        </p:txBody>
      </p:sp>
    </p:spTree>
    <p:extLst>
      <p:ext uri="{BB962C8B-B14F-4D97-AF65-F5344CB8AC3E}">
        <p14:creationId xmlns:p14="http://schemas.microsoft.com/office/powerpoint/2010/main" val="380350950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440</TotalTime>
  <Words>1460</Words>
  <Application>Microsoft Macintosh PowerPoint</Application>
  <PresentationFormat>On-screen Show (4:3)</PresentationFormat>
  <Paragraphs>328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Folio</vt:lpstr>
      <vt:lpstr>The Castle in the Attic</vt:lpstr>
      <vt:lpstr>Elizabeth Winthrop</vt:lpstr>
      <vt:lpstr>Chapter 1 pp3-7</vt:lpstr>
      <vt:lpstr>Chapter 2 pp8-16</vt:lpstr>
      <vt:lpstr>Chapter 3 pp17-25</vt:lpstr>
      <vt:lpstr>Chapter 4 pp26-40</vt:lpstr>
      <vt:lpstr>Chapter 5 pp41-48</vt:lpstr>
      <vt:lpstr>Chapter 6 pp49-56</vt:lpstr>
      <vt:lpstr>Chapter 7 pp57-70</vt:lpstr>
      <vt:lpstr>Chapter 8 pp71-77</vt:lpstr>
      <vt:lpstr>Chapter 9 pp78-92</vt:lpstr>
      <vt:lpstr>Chapter 10 pp93-107</vt:lpstr>
      <vt:lpstr>Chapter 11 pp108-119</vt:lpstr>
      <vt:lpstr>Chapter 12 pp120-130</vt:lpstr>
      <vt:lpstr>Chapter 13 pp131-139</vt:lpstr>
      <vt:lpstr>Chapter 14 pp140-148</vt:lpstr>
      <vt:lpstr>Chapter 15 pp149-159</vt:lpstr>
      <vt:lpstr>Chapter 16 pp160-171</vt:lpstr>
      <vt:lpstr>Chapter 17 pp172-179</vt:lpstr>
      <vt:lpstr>Novel Projects</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Castle in the Attic</dc:title>
  <dc:creator>sharon constantino</dc:creator>
  <cp:lastModifiedBy>sharon constantino</cp:lastModifiedBy>
  <cp:revision>141</cp:revision>
  <dcterms:created xsi:type="dcterms:W3CDTF">2012-10-01T23:46:38Z</dcterms:created>
  <dcterms:modified xsi:type="dcterms:W3CDTF">2012-10-04T04:20:47Z</dcterms:modified>
</cp:coreProperties>
</file>