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8/1/17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8/1/17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8/1/17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8/1/17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oetryfoundation.org/poets/louise-erdrich" TargetMode="Externa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arnzillion.com/resources/89829-the-birchbark-hou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Louise </a:t>
            </a:r>
            <a:r>
              <a:rPr lang="en-US" dirty="0" err="1" smtClean="0"/>
              <a:t>Erdrich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birchbark</a:t>
            </a:r>
            <a:r>
              <a:rPr lang="en-US" dirty="0" smtClean="0"/>
              <a:t>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0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</a:p>
          <a:p>
            <a:r>
              <a:rPr lang="en-US" dirty="0" smtClean="0"/>
              <a:t>contempt</a:t>
            </a:r>
          </a:p>
          <a:p>
            <a:r>
              <a:rPr lang="en-US" dirty="0" smtClean="0"/>
              <a:t>dire</a:t>
            </a:r>
          </a:p>
          <a:p>
            <a:r>
              <a:rPr lang="en-US" dirty="0" smtClean="0"/>
              <a:t>mulling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Aspects</a:t>
            </a:r>
          </a:p>
          <a:p>
            <a:r>
              <a:rPr lang="en-US" dirty="0" smtClean="0"/>
              <a:t>Why do you think this chapter is important? Explain using evidence from </a:t>
            </a:r>
            <a:r>
              <a:rPr lang="en-US" smtClean="0"/>
              <a:t>the text.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fishtail’s</a:t>
            </a:r>
            <a:r>
              <a:rPr lang="en-US" dirty="0" smtClean="0"/>
              <a:t> pipe</a:t>
            </a:r>
            <a:br>
              <a:rPr lang="en-US" dirty="0" smtClean="0"/>
            </a:br>
            <a:r>
              <a:rPr lang="en-US" cap="none" dirty="0" smtClean="0"/>
              <a:t>pages 73-81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8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sheaves</a:t>
            </a:r>
          </a:p>
          <a:p>
            <a:r>
              <a:rPr lang="en-US" dirty="0" smtClean="0"/>
              <a:t>sloughs</a:t>
            </a:r>
          </a:p>
          <a:p>
            <a:r>
              <a:rPr lang="en-US" dirty="0" smtClean="0"/>
              <a:t>pitch</a:t>
            </a:r>
          </a:p>
          <a:p>
            <a:r>
              <a:rPr lang="en-US" dirty="0" smtClean="0"/>
              <a:t>sparse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Describe Pinch’s behavior in this chapter. Do you think he truly learned his lesson from </a:t>
            </a:r>
            <a:r>
              <a:rPr lang="en-US" dirty="0" err="1" smtClean="0"/>
              <a:t>Andeg</a:t>
            </a:r>
            <a:r>
              <a:rPr lang="en-US" dirty="0" smtClean="0"/>
              <a:t>, the bird? Use evidence to support your thinking.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Pinch </a:t>
            </a:r>
            <a:br>
              <a:rPr lang="en-US" dirty="0" smtClean="0"/>
            </a:br>
            <a:r>
              <a:rPr lang="en-US" cap="none" dirty="0" smtClean="0"/>
              <a:t>pages 82-98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8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caulking</a:t>
            </a:r>
          </a:p>
          <a:p>
            <a:r>
              <a:rPr lang="en-US" dirty="0" smtClean="0"/>
              <a:t>agility</a:t>
            </a:r>
          </a:p>
          <a:p>
            <a:r>
              <a:rPr lang="en-US" dirty="0" smtClean="0"/>
              <a:t>earnestly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What do you think the change in the weather is foreshadowing? On what clues are you basing your thinking?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move</a:t>
            </a:r>
            <a:br>
              <a:rPr lang="en-US" dirty="0" smtClean="0"/>
            </a:br>
            <a:r>
              <a:rPr lang="en-US" cap="none" dirty="0" smtClean="0"/>
              <a:t>pages 99-106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1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solemn</a:t>
            </a:r>
          </a:p>
          <a:p>
            <a:r>
              <a:rPr lang="en-US" dirty="0" smtClean="0"/>
              <a:t>treaties</a:t>
            </a:r>
          </a:p>
          <a:p>
            <a:r>
              <a:rPr lang="en-US" dirty="0" smtClean="0"/>
              <a:t>enticingly</a:t>
            </a:r>
          </a:p>
          <a:p>
            <a:r>
              <a:rPr lang="en-US" dirty="0" smtClean="0"/>
              <a:t>raveled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Why do you think this chapter is important?</a:t>
            </a:r>
          </a:p>
          <a:p>
            <a:r>
              <a:rPr lang="en-US" dirty="0" smtClean="0"/>
              <a:t>Discuss symbols.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snow</a:t>
            </a:r>
            <a:br>
              <a:rPr lang="en-US" dirty="0" smtClean="0"/>
            </a:br>
            <a:r>
              <a:rPr lang="en-US" cap="none" dirty="0" smtClean="0"/>
              <a:t>pages 107-117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67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donned</a:t>
            </a:r>
          </a:p>
          <a:p>
            <a:r>
              <a:rPr lang="en-US" dirty="0" smtClean="0"/>
              <a:t>compelling</a:t>
            </a:r>
          </a:p>
          <a:p>
            <a:r>
              <a:rPr lang="en-US" dirty="0" smtClean="0"/>
              <a:t>lilting</a:t>
            </a:r>
          </a:p>
          <a:p>
            <a:r>
              <a:rPr lang="en-US" dirty="0" smtClean="0"/>
              <a:t>inevitable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Why is </a:t>
            </a:r>
            <a:r>
              <a:rPr lang="en-US" dirty="0" err="1" smtClean="0"/>
              <a:t>Nokois’s</a:t>
            </a:r>
            <a:r>
              <a:rPr lang="en-US" dirty="0" smtClean="0"/>
              <a:t> story important? Explain how storytelling plays a role in the </a:t>
            </a:r>
            <a:r>
              <a:rPr lang="en-US" dirty="0" err="1"/>
              <a:t>A</a:t>
            </a:r>
            <a:r>
              <a:rPr lang="en-US" dirty="0" err="1" smtClean="0"/>
              <a:t>nishinabe</a:t>
            </a:r>
            <a:r>
              <a:rPr lang="en-US" dirty="0" smtClean="0"/>
              <a:t> culture.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ferns</a:t>
            </a:r>
            <a:br>
              <a:rPr lang="en-US" dirty="0" smtClean="0"/>
            </a:br>
            <a:r>
              <a:rPr lang="en-US" cap="none" dirty="0" smtClean="0"/>
              <a:t>pages 121-139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partake</a:t>
            </a:r>
          </a:p>
          <a:p>
            <a:r>
              <a:rPr lang="en-US" dirty="0" smtClean="0"/>
              <a:t>feeble</a:t>
            </a:r>
          </a:p>
          <a:p>
            <a:r>
              <a:rPr lang="en-US" dirty="0" smtClean="0"/>
              <a:t>taut</a:t>
            </a:r>
          </a:p>
          <a:p>
            <a:r>
              <a:rPr lang="en-US" dirty="0" smtClean="0"/>
              <a:t>stifled</a:t>
            </a:r>
          </a:p>
          <a:p>
            <a:r>
              <a:rPr lang="en-US" dirty="0" smtClean="0"/>
              <a:t>stupor</a:t>
            </a:r>
          </a:p>
          <a:p>
            <a:r>
              <a:rPr lang="en-US" dirty="0" smtClean="0"/>
              <a:t>vivid</a:t>
            </a:r>
          </a:p>
          <a:p>
            <a:r>
              <a:rPr lang="en-US" dirty="0" smtClean="0"/>
              <a:t>oblivion</a:t>
            </a:r>
          </a:p>
          <a:p>
            <a:r>
              <a:rPr lang="en-US" dirty="0" smtClean="0"/>
              <a:t>forlorn</a:t>
            </a:r>
          </a:p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Free write. . .how did reading this chapter affect you?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visitor</a:t>
            </a:r>
            <a:br>
              <a:rPr lang="en-US" dirty="0" smtClean="0"/>
            </a:br>
            <a:r>
              <a:rPr lang="en-US" cap="none" dirty="0" smtClean="0"/>
              <a:t>pages 140-161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47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exertion</a:t>
            </a:r>
          </a:p>
          <a:p>
            <a:r>
              <a:rPr lang="en-US" dirty="0" smtClean="0"/>
              <a:t>brandished</a:t>
            </a:r>
          </a:p>
          <a:p>
            <a:r>
              <a:rPr lang="en-US" dirty="0" smtClean="0"/>
              <a:t>radiance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What is the moral, or the theme, of the story of </a:t>
            </a:r>
            <a:r>
              <a:rPr lang="en-US" dirty="0" err="1" smtClean="0"/>
              <a:t>Nanobozho</a:t>
            </a:r>
            <a:r>
              <a:rPr lang="en-US" dirty="0" smtClean="0"/>
              <a:t> and Muskrat Make an Earth?</a:t>
            </a:r>
          </a:p>
          <a:p>
            <a:r>
              <a:rPr lang="en-US" dirty="0" smtClean="0"/>
              <a:t>Describe how Pinch helps his family.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</a:t>
            </a:r>
            <a:br>
              <a:rPr lang="en-US" dirty="0" smtClean="0"/>
            </a:br>
            <a:r>
              <a:rPr lang="en-US" cap="none" dirty="0" smtClean="0"/>
              <a:t>pages 162-186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11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sallow</a:t>
            </a:r>
          </a:p>
          <a:p>
            <a:r>
              <a:rPr lang="en-US" dirty="0" smtClean="0"/>
              <a:t>disdainful</a:t>
            </a:r>
          </a:p>
          <a:p>
            <a:r>
              <a:rPr lang="en-US" dirty="0" smtClean="0"/>
              <a:t>confinement</a:t>
            </a:r>
          </a:p>
          <a:p>
            <a:r>
              <a:rPr lang="en-US" dirty="0" smtClean="0"/>
              <a:t>marred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Aspects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maple sugar time</a:t>
            </a:r>
            <a:br>
              <a:rPr lang="en-US" dirty="0" smtClean="0"/>
            </a:br>
            <a:r>
              <a:rPr lang="en-US" cap="none" dirty="0" smtClean="0"/>
              <a:t>pages 189-215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7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Why do you </a:t>
            </a:r>
            <a:r>
              <a:rPr lang="en-US" dirty="0" err="1" smtClean="0"/>
              <a:t>thik</a:t>
            </a:r>
            <a:r>
              <a:rPr lang="en-US" dirty="0" smtClean="0"/>
              <a:t> this chapter is titled </a:t>
            </a:r>
            <a:r>
              <a:rPr lang="en-US" i="1" dirty="0" smtClean="0"/>
              <a:t>One Horn’s Protection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horn’s protection</a:t>
            </a:r>
            <a:br>
              <a:rPr lang="en-US" dirty="0" smtClean="0"/>
            </a:br>
            <a:r>
              <a:rPr lang="en-US" cap="none" dirty="0" smtClean="0"/>
              <a:t>pages 216-220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9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portentous</a:t>
            </a:r>
          </a:p>
          <a:p>
            <a:r>
              <a:rPr lang="en-US" dirty="0" smtClean="0"/>
              <a:t>commenced</a:t>
            </a:r>
          </a:p>
          <a:p>
            <a:r>
              <a:rPr lang="en-US" dirty="0" smtClean="0"/>
              <a:t>admonished</a:t>
            </a:r>
          </a:p>
          <a:p>
            <a:r>
              <a:rPr lang="en-US" dirty="0" smtClean="0"/>
              <a:t>guffaws</a:t>
            </a:r>
          </a:p>
          <a:p>
            <a:r>
              <a:rPr lang="en-US" dirty="0" smtClean="0"/>
              <a:t>mirthlessly</a:t>
            </a:r>
          </a:p>
          <a:p>
            <a:r>
              <a:rPr lang="en-US" dirty="0" smtClean="0"/>
              <a:t>splay</a:t>
            </a:r>
          </a:p>
          <a:p>
            <a:r>
              <a:rPr lang="en-US" dirty="0" smtClean="0"/>
              <a:t>forthrightly</a:t>
            </a:r>
          </a:p>
          <a:p>
            <a:r>
              <a:rPr lang="en-US" dirty="0" smtClean="0"/>
              <a:t>mulling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How has the story come full circle as the title of this chapter suggests?</a:t>
            </a:r>
          </a:p>
          <a:p>
            <a:r>
              <a:rPr lang="en-US" dirty="0" smtClean="0"/>
              <a:t>Describe your final thoughts about the story of </a:t>
            </a:r>
            <a:r>
              <a:rPr lang="en-US" dirty="0" err="1" smtClean="0"/>
              <a:t>Omakayas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circle </a:t>
            </a:r>
            <a:br>
              <a:rPr lang="en-US" dirty="0" smtClean="0"/>
            </a:br>
            <a:r>
              <a:rPr lang="en-US" cap="none" dirty="0" smtClean="0"/>
              <a:t>pages 221-239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9927" b="9927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Louise </a:t>
            </a:r>
            <a:r>
              <a:rPr lang="en-US" dirty="0" err="1" smtClean="0"/>
              <a:t>Erdrich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64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Literature: </a:t>
            </a:r>
            <a:endParaRPr lang="en-US" dirty="0"/>
          </a:p>
          <a:p>
            <a:pPr lvl="1"/>
            <a:r>
              <a:rPr lang="en-US" dirty="0" smtClean="0"/>
              <a:t>Write an essay describing the central theme of the story. Be sure to cite evidence from the text.</a:t>
            </a:r>
          </a:p>
          <a:p>
            <a:pPr lvl="1"/>
            <a:r>
              <a:rPr lang="en-US" dirty="0" smtClean="0"/>
              <a:t>Describe Old Tallow’s connection with </a:t>
            </a:r>
            <a:r>
              <a:rPr lang="en-US" dirty="0" err="1" smtClean="0"/>
              <a:t>Omakayas</a:t>
            </a:r>
            <a:r>
              <a:rPr lang="en-US" dirty="0" smtClean="0"/>
              <a:t>. Why does she have a special relationship with the child? What was her motivation for her actions that were central to the plot?</a:t>
            </a:r>
            <a:endParaRPr lang="en-US" dirty="0" smtClean="0"/>
          </a:p>
          <a:p>
            <a:r>
              <a:rPr lang="en-US" dirty="0" smtClean="0"/>
              <a:t> Informational Writing: </a:t>
            </a:r>
          </a:p>
          <a:p>
            <a:pPr lvl="1"/>
            <a:r>
              <a:rPr lang="en-US" dirty="0" smtClean="0"/>
              <a:t>Compose an essay describing the effects Columbus’s discovery of America had on the native people.</a:t>
            </a:r>
          </a:p>
          <a:p>
            <a:pPr lvl="1"/>
            <a:r>
              <a:rPr lang="en-US" dirty="0" smtClean="0"/>
              <a:t>Research a different Native American tribe and write an essay describing what life was like prior to Columbus’s discovery of America. Include the geography and weather of the region; housing; food; clothing; tools and utensils; and customs, ceremonies, and traditions of the tribe.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88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&amp; Point of View:</a:t>
            </a:r>
          </a:p>
          <a:p>
            <a:pPr lvl="1"/>
            <a:r>
              <a:rPr lang="en-US" dirty="0" smtClean="0"/>
              <a:t>Rewrite the scene where the visitor comes to the Indian village from his perspective. Think about what he is seeing, thinking, saying, and feeling.</a:t>
            </a:r>
          </a:p>
          <a:p>
            <a:r>
              <a:rPr lang="en-US" dirty="0" smtClean="0"/>
              <a:t>Narrative:</a:t>
            </a:r>
          </a:p>
          <a:p>
            <a:pPr lvl="1"/>
            <a:r>
              <a:rPr lang="en-US" dirty="0" smtClean="0"/>
              <a:t>Write a story about </a:t>
            </a:r>
            <a:r>
              <a:rPr lang="en-US" dirty="0" err="1" smtClean="0"/>
              <a:t>Omakayas</a:t>
            </a:r>
            <a:r>
              <a:rPr lang="en-US" dirty="0" smtClean="0"/>
              <a:t> set five years in the future. Think about what her life is like now that she is a teenager. What would be the main conflict for her and </a:t>
            </a:r>
            <a:r>
              <a:rPr lang="en-US" smtClean="0"/>
              <a:t>her family?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84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https://learnzillion.com/resources/89829-the-birchbark-</a:t>
            </a:r>
            <a:r>
              <a:rPr lang="en-US" dirty="0" smtClean="0">
                <a:hlinkClick r:id="rId2"/>
              </a:rPr>
              <a:t>house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voyageurs</a:t>
            </a:r>
          </a:p>
          <a:p>
            <a:r>
              <a:rPr lang="en-US" dirty="0" smtClean="0"/>
              <a:t>Smallpox</a:t>
            </a:r>
          </a:p>
          <a:p>
            <a:r>
              <a:rPr lang="en-US" dirty="0" smtClean="0"/>
              <a:t>trilling</a:t>
            </a:r>
          </a:p>
          <a:p>
            <a:r>
              <a:rPr lang="en-US" dirty="0" smtClean="0"/>
              <a:t>grimaced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Describe the mood or atmosphere the author sets in the beginning scene of the story. What words evoke this mood?</a:t>
            </a:r>
          </a:p>
          <a:p>
            <a:r>
              <a:rPr lang="en-US" dirty="0" smtClean="0"/>
              <a:t>Research the </a:t>
            </a:r>
            <a:r>
              <a:rPr lang="en-US" dirty="0" err="1" smtClean="0"/>
              <a:t>Anishinabe</a:t>
            </a:r>
            <a:r>
              <a:rPr lang="en-US" dirty="0" smtClean="0"/>
              <a:t> people.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Girl from spirit island </a:t>
            </a:r>
            <a:br>
              <a:rPr lang="en-US" dirty="0" smtClean="0"/>
            </a:br>
            <a:r>
              <a:rPr lang="en-US" cap="none" dirty="0" smtClean="0"/>
              <a:t>pages 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nimble</a:t>
            </a:r>
          </a:p>
          <a:p>
            <a:r>
              <a:rPr lang="en-US" dirty="0" smtClean="0"/>
              <a:t>bog</a:t>
            </a:r>
          </a:p>
          <a:p>
            <a:r>
              <a:rPr lang="en-US" dirty="0" smtClean="0"/>
              <a:t>hummock</a:t>
            </a:r>
          </a:p>
          <a:p>
            <a:r>
              <a:rPr lang="en-US" dirty="0" smtClean="0"/>
              <a:t>lagoon</a:t>
            </a:r>
          </a:p>
          <a:p>
            <a:r>
              <a:rPr lang="en-US" dirty="0" smtClean="0"/>
              <a:t>swales</a:t>
            </a:r>
          </a:p>
          <a:p>
            <a:r>
              <a:rPr lang="en-US" dirty="0" smtClean="0"/>
              <a:t>dappled</a:t>
            </a:r>
          </a:p>
          <a:p>
            <a:r>
              <a:rPr lang="en-US" dirty="0" smtClean="0"/>
              <a:t>awl</a:t>
            </a:r>
          </a:p>
          <a:p>
            <a:r>
              <a:rPr lang="en-US" dirty="0" smtClean="0"/>
              <a:t>pliable</a:t>
            </a:r>
          </a:p>
          <a:p>
            <a:r>
              <a:rPr lang="en-US" dirty="0" smtClean="0"/>
              <a:t>shrewdly</a:t>
            </a:r>
          </a:p>
          <a:p>
            <a:r>
              <a:rPr lang="en-US" dirty="0" smtClean="0"/>
              <a:t>enigmatic</a:t>
            </a:r>
          </a:p>
          <a:p>
            <a:r>
              <a:rPr lang="en-US" dirty="0" smtClean="0"/>
              <a:t>vanquished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Character Development: Describe </a:t>
            </a:r>
            <a:r>
              <a:rPr lang="en-US" dirty="0" err="1" smtClean="0"/>
              <a:t>Omakayas’s</a:t>
            </a:r>
            <a:r>
              <a:rPr lang="en-US" dirty="0" smtClean="0"/>
              <a:t> personality. Use evidence to support your position. Keep a chart of character traits and evidence from the story.</a:t>
            </a:r>
          </a:p>
          <a:p>
            <a:r>
              <a:rPr lang="en-US" dirty="0" smtClean="0"/>
              <a:t>Create a chart to track the historical aspects of this story.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birchbark</a:t>
            </a:r>
            <a:r>
              <a:rPr lang="en-US" dirty="0" smtClean="0"/>
              <a:t> house</a:t>
            </a:r>
            <a:br>
              <a:rPr lang="en-US" dirty="0" smtClean="0"/>
            </a:br>
            <a:r>
              <a:rPr lang="en-US" cap="none" dirty="0" smtClean="0"/>
              <a:t>pages 5-18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6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65518"/>
              </p:ext>
            </p:extLst>
          </p:nvPr>
        </p:nvGraphicFramePr>
        <p:xfrm>
          <a:off x="381000" y="1719263"/>
          <a:ext cx="8407401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1320800"/>
                <a:gridCol w="4284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 Trait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Evidence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3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211859"/>
              </p:ext>
            </p:extLst>
          </p:nvPr>
        </p:nvGraphicFramePr>
        <p:xfrm>
          <a:off x="381000" y="1719263"/>
          <a:ext cx="8407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/>
                <a:gridCol w="1681480"/>
                <a:gridCol w="1681480"/>
                <a:gridCol w="1681480"/>
                <a:gridCol w="1681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Geography &amp; Climate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Tools &amp; Utensils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Historical Aspects of </a:t>
            </a:r>
            <a:r>
              <a:rPr lang="en-US" sz="3000" dirty="0" err="1" smtClean="0"/>
              <a:t>Anishinabe</a:t>
            </a:r>
            <a:r>
              <a:rPr lang="en-US" sz="3000" dirty="0" smtClean="0"/>
              <a:t> life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7417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rangy</a:t>
            </a:r>
          </a:p>
          <a:p>
            <a:r>
              <a:rPr lang="en-US" dirty="0" smtClean="0"/>
              <a:t>disdain</a:t>
            </a:r>
          </a:p>
          <a:p>
            <a:r>
              <a:rPr lang="en-US" dirty="0" smtClean="0"/>
              <a:t>warily</a:t>
            </a:r>
          </a:p>
          <a:p>
            <a:r>
              <a:rPr lang="en-US" dirty="0" smtClean="0"/>
              <a:t>tamped</a:t>
            </a:r>
          </a:p>
          <a:p>
            <a:r>
              <a:rPr lang="en-US" dirty="0" smtClean="0"/>
              <a:t>sinewy</a:t>
            </a:r>
          </a:p>
          <a:p>
            <a:r>
              <a:rPr lang="en-US" dirty="0" smtClean="0"/>
              <a:t>contentedly</a:t>
            </a:r>
          </a:p>
          <a:p>
            <a:r>
              <a:rPr lang="en-US" dirty="0" smtClean="0"/>
              <a:t>haughty</a:t>
            </a:r>
          </a:p>
          <a:p>
            <a:r>
              <a:rPr lang="en-US" dirty="0" smtClean="0"/>
              <a:t>plunder</a:t>
            </a:r>
          </a:p>
          <a:p>
            <a:r>
              <a:rPr lang="en-US" dirty="0" smtClean="0"/>
              <a:t>pell-mell</a:t>
            </a:r>
          </a:p>
          <a:p>
            <a:r>
              <a:rPr lang="en-US" dirty="0" smtClean="0"/>
              <a:t>banish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Character Development: Create a character chart for Tallow.</a:t>
            </a:r>
          </a:p>
          <a:p>
            <a:r>
              <a:rPr lang="en-US" dirty="0" smtClean="0"/>
              <a:t>Chart Historical Aspects</a:t>
            </a:r>
          </a:p>
          <a:p>
            <a:r>
              <a:rPr lang="en-US" dirty="0"/>
              <a:t> </a:t>
            </a:r>
            <a:r>
              <a:rPr lang="en-US" dirty="0" smtClean="0"/>
              <a:t>Do you think this part of the story is set in the past or the future from the first scene of the story? Explain using evidence.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tallow</a:t>
            </a:r>
            <a:br>
              <a:rPr lang="en-US" dirty="0" smtClean="0"/>
            </a:br>
            <a:r>
              <a:rPr lang="en-US" cap="none" dirty="0" smtClean="0"/>
              <a:t>pages 19-32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9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keenly</a:t>
            </a:r>
          </a:p>
          <a:p>
            <a:r>
              <a:rPr lang="en-US" dirty="0" smtClean="0"/>
              <a:t>indignation</a:t>
            </a:r>
          </a:p>
          <a:p>
            <a:r>
              <a:rPr lang="en-US" dirty="0" smtClean="0"/>
              <a:t>haste</a:t>
            </a:r>
          </a:p>
          <a:p>
            <a:r>
              <a:rPr lang="en-US" dirty="0" smtClean="0"/>
              <a:t>falter</a:t>
            </a:r>
          </a:p>
          <a:p>
            <a:r>
              <a:rPr lang="en-US" dirty="0" smtClean="0"/>
              <a:t>slumbering</a:t>
            </a:r>
          </a:p>
          <a:p>
            <a:r>
              <a:rPr lang="en-US" dirty="0" smtClean="0"/>
              <a:t>brandished</a:t>
            </a:r>
          </a:p>
          <a:p>
            <a:r>
              <a:rPr lang="en-US" dirty="0" smtClean="0"/>
              <a:t>blithered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Figurative 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What impact did </a:t>
            </a:r>
            <a:r>
              <a:rPr lang="en-US" dirty="0" err="1" smtClean="0"/>
              <a:t>Omakayas’s</a:t>
            </a:r>
            <a:r>
              <a:rPr lang="en-US" dirty="0" smtClean="0"/>
              <a:t> encounter with the bears have on her? Cite evidence when explaining your thinking.</a:t>
            </a:r>
          </a:p>
          <a:p>
            <a:r>
              <a:rPr lang="en-US" dirty="0" smtClean="0"/>
              <a:t>Describe the relationship </a:t>
            </a:r>
            <a:r>
              <a:rPr lang="en-US" dirty="0" err="1" smtClean="0"/>
              <a:t>Omakayas</a:t>
            </a:r>
            <a:r>
              <a:rPr lang="en-US" dirty="0" smtClean="0"/>
              <a:t> has with each of her siblings. Be sure to cite evidence.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return</a:t>
            </a:r>
            <a:br>
              <a:rPr lang="en-US" dirty="0" smtClean="0"/>
            </a:br>
            <a:r>
              <a:rPr lang="en-US" cap="none" dirty="0" smtClean="0"/>
              <a:t>pages 33-50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topple</a:t>
            </a:r>
          </a:p>
          <a:p>
            <a:r>
              <a:rPr lang="en-US" dirty="0" smtClean="0"/>
              <a:t>groggy</a:t>
            </a:r>
          </a:p>
          <a:p>
            <a:r>
              <a:rPr lang="en-US" dirty="0" smtClean="0"/>
              <a:t>condemned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Figurative Language</a:t>
            </a:r>
          </a:p>
          <a:p>
            <a:r>
              <a:rPr lang="en-US" dirty="0"/>
              <a:t>Character </a:t>
            </a:r>
            <a:r>
              <a:rPr lang="en-US" dirty="0" smtClean="0"/>
              <a:t>Development</a:t>
            </a:r>
          </a:p>
          <a:p>
            <a:r>
              <a:rPr lang="en-US" dirty="0"/>
              <a:t>Chart Historical </a:t>
            </a:r>
            <a:r>
              <a:rPr lang="en-US" dirty="0" smtClean="0"/>
              <a:t>Aspects</a:t>
            </a:r>
          </a:p>
          <a:p>
            <a:r>
              <a:rPr lang="en-US" dirty="0" smtClean="0"/>
              <a:t>Describe how life changed when </a:t>
            </a:r>
            <a:r>
              <a:rPr lang="en-US" dirty="0" err="1" smtClean="0"/>
              <a:t>Omakayas’s</a:t>
            </a:r>
            <a:r>
              <a:rPr lang="en-US" dirty="0" smtClean="0"/>
              <a:t> father returned. Do your family dynamics change when you are with one parent or both?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Andeg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/>
              <a:t>pages 51-70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5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2419</TotalTime>
  <Words>819</Words>
  <Application>Microsoft Macintosh PowerPoint</Application>
  <PresentationFormat>On-screen Show (4:3)</PresentationFormat>
  <Paragraphs>219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Grid</vt:lpstr>
      <vt:lpstr>The birchbark house</vt:lpstr>
      <vt:lpstr>Louise Erdrich</vt:lpstr>
      <vt:lpstr>The Girl from spirit island  pages 1-2</vt:lpstr>
      <vt:lpstr>The birchbark house pages 5-18</vt:lpstr>
      <vt:lpstr>Character Development</vt:lpstr>
      <vt:lpstr>Historical Aspects of Anishinabe life </vt:lpstr>
      <vt:lpstr>Old tallow pages 19-32</vt:lpstr>
      <vt:lpstr>The return pages 33-50</vt:lpstr>
      <vt:lpstr>Andeg pages 51-70</vt:lpstr>
      <vt:lpstr>fishtail’s pipe pages 73-81</vt:lpstr>
      <vt:lpstr>Pinch  pages 82-98</vt:lpstr>
      <vt:lpstr>the move pages 99-106</vt:lpstr>
      <vt:lpstr>first snow pages 107-117</vt:lpstr>
      <vt:lpstr>the blue ferns pages 121-139</vt:lpstr>
      <vt:lpstr>the visitor pages 140-161</vt:lpstr>
      <vt:lpstr>hunger pages 162-186</vt:lpstr>
      <vt:lpstr>maple sugar time pages 189-215</vt:lpstr>
      <vt:lpstr>one horn’s protection pages 216-220</vt:lpstr>
      <vt:lpstr>full circle  pages 221-239</vt:lpstr>
      <vt:lpstr>Novel Projects</vt:lpstr>
      <vt:lpstr>Novel Projects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birchbark house</dc:title>
  <dc:creator>sharon constantino</dc:creator>
  <cp:lastModifiedBy>sharon constantino</cp:lastModifiedBy>
  <cp:revision>55</cp:revision>
  <dcterms:created xsi:type="dcterms:W3CDTF">2017-07-15T18:40:55Z</dcterms:created>
  <dcterms:modified xsi:type="dcterms:W3CDTF">2017-08-01T17:20:29Z</dcterms:modified>
</cp:coreProperties>
</file>