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6/16/13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.penguingroup.com/nf/Author/AuthorPage/0,,1000037856,00.html" TargetMode="External"/><Relationship Id="rId3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2716676"/>
            <a:ext cx="7196328" cy="2529821"/>
          </a:xfrm>
        </p:spPr>
        <p:txBody>
          <a:bodyPr/>
          <a:lstStyle/>
          <a:p>
            <a:r>
              <a:rPr lang="en-US" sz="5400" dirty="0" err="1" smtClean="0"/>
              <a:t>Sadako</a:t>
            </a:r>
            <a:r>
              <a:rPr lang="en-US" sz="5400" dirty="0" smtClean="0"/>
              <a:t> and the Thousand Paper Cranes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Eleanor </a:t>
            </a:r>
            <a:r>
              <a:rPr lang="en-US" sz="2400" dirty="0" err="1" smtClean="0"/>
              <a:t>Coerr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421" y="889000"/>
            <a:ext cx="2843267" cy="43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0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8: </a:t>
            </a:r>
            <a:br>
              <a:rPr lang="en-US" dirty="0" smtClean="0"/>
            </a:br>
            <a:r>
              <a:rPr lang="en-US" dirty="0" smtClean="0"/>
              <a:t>Last Days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Character Development</a:t>
            </a:r>
          </a:p>
          <a:p>
            <a:r>
              <a:rPr lang="en-US" dirty="0" smtClean="0"/>
              <a:t>Setting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Figurative Language</a:t>
            </a:r>
          </a:p>
          <a:p>
            <a:r>
              <a:rPr lang="en-US" dirty="0" smtClean="0"/>
              <a:t>Describe the things </a:t>
            </a:r>
            <a:r>
              <a:rPr lang="en-US" dirty="0" err="1" smtClean="0"/>
              <a:t>Sadako</a:t>
            </a:r>
            <a:r>
              <a:rPr lang="en-US" dirty="0" smtClean="0"/>
              <a:t> does to console her family? What does her family do to try to cheer up </a:t>
            </a:r>
            <a:r>
              <a:rPr lang="en-US" dirty="0" err="1" smtClean="0"/>
              <a:t>Sadako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Why is this chapter titled “Last Days”? Find evidence from the text to support your thinking.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b="1" dirty="0" smtClean="0"/>
              <a:t>Vocabulary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gruffly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482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9: Racing with the Wind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Development</a:t>
            </a:r>
          </a:p>
          <a:p>
            <a:r>
              <a:rPr lang="en-US" dirty="0" smtClean="0"/>
              <a:t>Setting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Figurative Language</a:t>
            </a:r>
          </a:p>
          <a:p>
            <a:r>
              <a:rPr lang="en-US" dirty="0" smtClean="0"/>
              <a:t>Why is this chapter titled “Racing with the Wind”?</a:t>
            </a:r>
          </a:p>
          <a:p>
            <a:r>
              <a:rPr lang="en-US" dirty="0" smtClean="0"/>
              <a:t>What do the paper cranes symbolize in this story? Use evidence from the text to support your thinking.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b="1" dirty="0" smtClean="0"/>
              <a:t>Vocabulary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rustle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223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Projects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6202" y="2105826"/>
            <a:ext cx="84513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</a:rPr>
              <a:t>Research:  </a:t>
            </a:r>
            <a:r>
              <a:rPr lang="en-US" sz="2000" dirty="0" smtClean="0">
                <a:solidFill>
                  <a:schemeClr val="bg1"/>
                </a:solidFill>
              </a:rPr>
              <a:t>Write a research report on the bombing of Hiroshima during WWII.</a:t>
            </a:r>
          </a:p>
          <a:p>
            <a:pPr marL="285750" indent="-285750">
              <a:buFont typeface="Wingdings" charset="2"/>
              <a:buChar char="v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</a:rPr>
              <a:t>Research:  </a:t>
            </a:r>
            <a:r>
              <a:rPr lang="en-US" sz="2000" dirty="0" smtClean="0">
                <a:solidFill>
                  <a:schemeClr val="bg1"/>
                </a:solidFill>
              </a:rPr>
              <a:t>See if you can find the </a:t>
            </a:r>
            <a:r>
              <a:rPr lang="en-US" sz="2000" dirty="0" err="1" smtClean="0">
                <a:solidFill>
                  <a:schemeClr val="bg1"/>
                </a:solidFill>
              </a:rPr>
              <a:t>Kokeshi</a:t>
            </a:r>
            <a:r>
              <a:rPr lang="en-US" sz="2000" dirty="0" smtClean="0">
                <a:solidFill>
                  <a:schemeClr val="bg1"/>
                </a:solidFill>
              </a:rPr>
              <a:t> letters and read them. Write a summary of the information you learn for your classmates.</a:t>
            </a:r>
          </a:p>
          <a:p>
            <a:pPr marL="285750" indent="-285750">
              <a:buFont typeface="Wingdings" charset="2"/>
              <a:buChar char="v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</a:rPr>
              <a:t>Research:  </a:t>
            </a:r>
            <a:r>
              <a:rPr lang="en-US" sz="2000" dirty="0" smtClean="0">
                <a:solidFill>
                  <a:schemeClr val="bg1"/>
                </a:solidFill>
              </a:rPr>
              <a:t>Research Peace Day. Explain what it’s purpose is and how people celebrate.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</a:rPr>
              <a:t>Argument: </a:t>
            </a:r>
            <a:r>
              <a:rPr lang="en-US" sz="2000" dirty="0" smtClean="0">
                <a:solidFill>
                  <a:schemeClr val="bg1"/>
                </a:solidFill>
              </a:rPr>
              <a:t>Write an argument either for or against the bombing of Hiroshima during WWII. Be sure to include strong evidence to support your </a:t>
            </a:r>
            <a:r>
              <a:rPr lang="en-US" sz="2000" smtClean="0">
                <a:solidFill>
                  <a:schemeClr val="bg1"/>
                </a:solidFill>
              </a:rPr>
              <a:t>opinion.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</a:rPr>
              <a:t>Poetry:  </a:t>
            </a:r>
            <a:r>
              <a:rPr lang="en-US" sz="2000" dirty="0" smtClean="0">
                <a:solidFill>
                  <a:schemeClr val="bg1"/>
                </a:solidFill>
              </a:rPr>
              <a:t>Haiku is a specialized type of poetry. Write a haiku about </a:t>
            </a:r>
            <a:r>
              <a:rPr lang="en-US" sz="2000" dirty="0" err="1" smtClean="0">
                <a:solidFill>
                  <a:schemeClr val="bg1"/>
                </a:solidFill>
              </a:rPr>
              <a:t>Sadako</a:t>
            </a:r>
            <a:r>
              <a:rPr lang="en-US" sz="2000" dirty="0" smtClean="0">
                <a:solidFill>
                  <a:schemeClr val="bg1"/>
                </a:solidFill>
              </a:rPr>
              <a:t> or cranes. Capture the sentiment of the story in your poem.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02" y="32150"/>
            <a:ext cx="1983298" cy="162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8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Eleanor </a:t>
            </a:r>
            <a:r>
              <a:rPr lang="en-US" sz="3600" dirty="0" err="1" smtClean="0">
                <a:hlinkClick r:id="rId2"/>
              </a:rPr>
              <a:t>Coerr</a:t>
            </a:r>
            <a:r>
              <a:rPr lang="en-US" sz="3600" dirty="0" smtClean="0">
                <a:hlinkClick r:id="rId2"/>
              </a:rPr>
              <a:t> Biography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006" y="2755900"/>
            <a:ext cx="2405045" cy="29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5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1: Good Luck Signs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Development</a:t>
            </a:r>
          </a:p>
          <a:p>
            <a:r>
              <a:rPr lang="en-US" dirty="0" smtClean="0"/>
              <a:t>Setting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Figurative Language</a:t>
            </a:r>
          </a:p>
          <a:p>
            <a:r>
              <a:rPr lang="en-US" dirty="0" smtClean="0"/>
              <a:t>How many good luck signs did </a:t>
            </a:r>
            <a:r>
              <a:rPr lang="en-US" dirty="0" err="1" smtClean="0"/>
              <a:t>Sadako</a:t>
            </a:r>
            <a:r>
              <a:rPr lang="en-US" dirty="0" smtClean="0"/>
              <a:t> see he morning of the Peace Day Festival? What can you infer from this? Explain using evidence from the text.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b="1" dirty="0" smtClean="0"/>
              <a:t>Vocabulary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scolded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leukemia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radiation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7001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Peace Day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Character Development</a:t>
            </a:r>
          </a:p>
          <a:p>
            <a:r>
              <a:rPr lang="en-US" dirty="0" smtClean="0"/>
              <a:t>Setting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Figurative Language</a:t>
            </a:r>
          </a:p>
          <a:p>
            <a:r>
              <a:rPr lang="en-US" dirty="0" smtClean="0"/>
              <a:t>Describe </a:t>
            </a:r>
            <a:r>
              <a:rPr lang="en-US" dirty="0" err="1" smtClean="0"/>
              <a:t>Sadako’s</a:t>
            </a:r>
            <a:r>
              <a:rPr lang="en-US" dirty="0" smtClean="0"/>
              <a:t> personality using evidence from the text.</a:t>
            </a:r>
          </a:p>
          <a:p>
            <a:r>
              <a:rPr lang="en-US" dirty="0" smtClean="0"/>
              <a:t>What can you infer will happen based on the comment about the spider being good luck? Explain.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b="1" dirty="0" smtClean="0"/>
              <a:t>Geography Connection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Hiroshima, Japan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err="1" smtClean="0"/>
              <a:t>Ohta</a:t>
            </a:r>
            <a:r>
              <a:rPr lang="en-US" sz="2000" b="1" dirty="0" smtClean="0"/>
              <a:t> River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329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3: </a:t>
            </a:r>
            <a:r>
              <a:rPr lang="en-US" dirty="0" err="1" smtClean="0"/>
              <a:t>Sadako’s</a:t>
            </a:r>
            <a:r>
              <a:rPr lang="en-US" dirty="0" smtClean="0"/>
              <a:t> Secret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Development</a:t>
            </a:r>
          </a:p>
          <a:p>
            <a:r>
              <a:rPr lang="en-US" dirty="0" smtClean="0"/>
              <a:t>Setting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Figurative Language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Sadako’s</a:t>
            </a:r>
            <a:r>
              <a:rPr lang="en-US" dirty="0" smtClean="0"/>
              <a:t> secret, and why doesn’t she share it with anyone? What can you infer from this and other context clues in the story?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b="1" dirty="0" smtClean="0"/>
              <a:t>Vocabulary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scarcely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shrines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throngs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4183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4: </a:t>
            </a:r>
            <a:br>
              <a:rPr lang="en-US" dirty="0" smtClean="0"/>
            </a:br>
            <a:r>
              <a:rPr lang="en-US" dirty="0" smtClean="0"/>
              <a:t>A Secret </a:t>
            </a:r>
            <a:br>
              <a:rPr lang="en-US" dirty="0" smtClean="0"/>
            </a:br>
            <a:r>
              <a:rPr lang="en-US" dirty="0" smtClean="0"/>
              <a:t>No Longer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Development</a:t>
            </a:r>
          </a:p>
          <a:p>
            <a:r>
              <a:rPr lang="en-US" dirty="0" smtClean="0"/>
              <a:t>Setting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Figurative Language</a:t>
            </a:r>
          </a:p>
          <a:p>
            <a:r>
              <a:rPr lang="en-US" dirty="0" smtClean="0"/>
              <a:t>What are </a:t>
            </a:r>
            <a:r>
              <a:rPr lang="en-US" dirty="0" err="1" smtClean="0"/>
              <a:t>Sadako’s</a:t>
            </a:r>
            <a:r>
              <a:rPr lang="en-US" dirty="0" smtClean="0"/>
              <a:t> concerns about being in the hospital for a few weeks? How would you feel if you were </a:t>
            </a:r>
            <a:r>
              <a:rPr lang="en-US" dirty="0" err="1" smtClean="0"/>
              <a:t>Sadako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b="1" dirty="0" smtClean="0"/>
              <a:t>Vocabulary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pang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murmur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3737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5: </a:t>
            </a:r>
            <a:br>
              <a:rPr lang="en-US" dirty="0" smtClean="0"/>
            </a:br>
            <a:r>
              <a:rPr lang="en-US" dirty="0" smtClean="0"/>
              <a:t>The Golden Crane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Character Development</a:t>
            </a:r>
          </a:p>
          <a:p>
            <a:r>
              <a:rPr lang="en-US" dirty="0" smtClean="0"/>
              <a:t>Setting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Figurative Language</a:t>
            </a:r>
          </a:p>
          <a:p>
            <a:r>
              <a:rPr lang="en-US" dirty="0" smtClean="0"/>
              <a:t>Why do you think making a thousand paper cranes is lucky? Is the the crane itself or something else? Explain your thinking. </a:t>
            </a:r>
          </a:p>
          <a:p>
            <a:r>
              <a:rPr lang="en-US" dirty="0" smtClean="0"/>
              <a:t>Does </a:t>
            </a:r>
            <a:r>
              <a:rPr lang="en-US" dirty="0" err="1" smtClean="0"/>
              <a:t>Sadako</a:t>
            </a:r>
            <a:r>
              <a:rPr lang="en-US" dirty="0" smtClean="0"/>
              <a:t> believe making the cranes will improve her health? Use evidence from the text to support your thinking.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b="1" dirty="0" smtClean="0"/>
              <a:t>Vocabulary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briskly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omen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725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6: Kenji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Character Development</a:t>
            </a:r>
          </a:p>
          <a:p>
            <a:r>
              <a:rPr lang="en-US" dirty="0" smtClean="0"/>
              <a:t>Setting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Figurative Language</a:t>
            </a:r>
          </a:p>
          <a:p>
            <a:r>
              <a:rPr lang="en-US" dirty="0" smtClean="0"/>
              <a:t>Contrast Kenji’s attitude about having leukemia with </a:t>
            </a:r>
            <a:r>
              <a:rPr lang="en-US" dirty="0" err="1" smtClean="0"/>
              <a:t>Sadako’s</a:t>
            </a:r>
            <a:r>
              <a:rPr lang="en-US" dirty="0" smtClean="0"/>
              <a:t>. Are there any similarities?</a:t>
            </a:r>
          </a:p>
          <a:p>
            <a:r>
              <a:rPr lang="en-US" dirty="0" smtClean="0"/>
              <a:t>How does </a:t>
            </a:r>
            <a:r>
              <a:rPr lang="en-US" dirty="0" err="1" smtClean="0"/>
              <a:t>Sadako</a:t>
            </a:r>
            <a:r>
              <a:rPr lang="en-US" dirty="0" smtClean="0"/>
              <a:t> feel when Kenji dies? How would you feel? Use evidence from the text to support your thinking.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b="1" dirty="0" smtClean="0"/>
              <a:t>Vocabulary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weary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sternly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flustered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315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7: Hundreds of Wishes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Character Development</a:t>
            </a:r>
          </a:p>
          <a:p>
            <a:r>
              <a:rPr lang="en-US" dirty="0" smtClean="0"/>
              <a:t>Setting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Figurative Language</a:t>
            </a:r>
          </a:p>
          <a:p>
            <a:r>
              <a:rPr lang="en-US" dirty="0" smtClean="0"/>
              <a:t>How does the weather affect your mood as a reader? Do you feel differently if it is sunny or rainy? Does the weather mirror </a:t>
            </a:r>
            <a:r>
              <a:rPr lang="en-US" dirty="0" err="1" smtClean="0"/>
              <a:t>Sadako’s</a:t>
            </a:r>
            <a:r>
              <a:rPr lang="en-US" dirty="0" smtClean="0"/>
              <a:t> feelings? Explain using evidence from the text.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b="1" dirty="0" smtClean="0"/>
              <a:t>Vocabulary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musty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clammy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listless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sz="2000" b="1" dirty="0" smtClean="0"/>
              <a:t>wistful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94062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98</TotalTime>
  <Words>567</Words>
  <Application>Microsoft Macintosh PowerPoint</Application>
  <PresentationFormat>On-screen Show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Habitat</vt:lpstr>
      <vt:lpstr>Sadako and the Thousand Paper Cranes</vt:lpstr>
      <vt:lpstr>Author Notes</vt:lpstr>
      <vt:lpstr>Chapter 1: Good Luck Signs</vt:lpstr>
      <vt:lpstr>Chapter 2: Peace Day </vt:lpstr>
      <vt:lpstr>Chapter 3: Sadako’s Secret</vt:lpstr>
      <vt:lpstr>Chapter 4:  A Secret  No Longer</vt:lpstr>
      <vt:lpstr>Chapter 5:  The Golden Crane</vt:lpstr>
      <vt:lpstr>Chapter 6: Kenji </vt:lpstr>
      <vt:lpstr>Chapter 7: Hundreds of Wishes</vt:lpstr>
      <vt:lpstr>Chapter 8:  Last Days </vt:lpstr>
      <vt:lpstr>Chapter 9: Racing with the Wind</vt:lpstr>
      <vt:lpstr>Novel Projects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Sadako and the Thousand Paper Cranes</dc:title>
  <dc:creator>sharon constantino</dc:creator>
  <cp:lastModifiedBy>sharon constantino</cp:lastModifiedBy>
  <cp:revision>51</cp:revision>
  <dcterms:created xsi:type="dcterms:W3CDTF">2013-06-16T04:00:41Z</dcterms:created>
  <dcterms:modified xsi:type="dcterms:W3CDTF">2013-06-16T22:19:03Z</dcterms:modified>
</cp:coreProperties>
</file>