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13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2/1/14</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2/1/14</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2/1/14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2/1/14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2/1/14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2/1/14</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2/1/14</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itawg.com/about-2/" TargetMode="External"/><Relationship Id="rId3"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One Crazy Summer</a:t>
            </a:r>
            <a:endParaRPr lang="en-US" i="1" dirty="0"/>
          </a:p>
        </p:txBody>
      </p:sp>
      <p:sp>
        <p:nvSpPr>
          <p:cNvPr id="3" name="Subtitle 2"/>
          <p:cNvSpPr>
            <a:spLocks noGrp="1"/>
          </p:cNvSpPr>
          <p:nvPr>
            <p:ph type="subTitle" idx="1"/>
          </p:nvPr>
        </p:nvSpPr>
        <p:spPr/>
        <p:txBody>
          <a:bodyPr>
            <a:normAutofit/>
          </a:bodyPr>
          <a:lstStyle/>
          <a:p>
            <a:r>
              <a:rPr lang="en-US" sz="2800" dirty="0" smtClean="0"/>
              <a:t>Rita Williams-Garcia</a:t>
            </a:r>
            <a:endParaRPr lang="en-US" sz="2800" dirty="0"/>
          </a:p>
        </p:txBody>
      </p:sp>
      <p:pic>
        <p:nvPicPr>
          <p:cNvPr id="4" name="Picture 3"/>
          <p:cNvPicPr>
            <a:picLocks noChangeAspect="1"/>
          </p:cNvPicPr>
          <p:nvPr/>
        </p:nvPicPr>
        <p:blipFill>
          <a:blip r:embed="rId2"/>
          <a:stretch>
            <a:fillRect/>
          </a:stretch>
        </p:blipFill>
        <p:spPr>
          <a:xfrm>
            <a:off x="3821211" y="4215231"/>
            <a:ext cx="1633889" cy="2443198"/>
          </a:xfrm>
          <a:prstGeom prst="rect">
            <a:avLst/>
          </a:prstGeom>
        </p:spPr>
      </p:pic>
    </p:spTree>
    <p:extLst>
      <p:ext uri="{BB962C8B-B14F-4D97-AF65-F5344CB8AC3E}">
        <p14:creationId xmlns:p14="http://schemas.microsoft.com/office/powerpoint/2010/main" val="4292305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Glass of Water</a:t>
            </a:r>
            <a:br>
              <a:rPr lang="en-US" dirty="0" smtClean="0"/>
            </a:br>
            <a:r>
              <a:rPr lang="en-US" sz="2000" dirty="0" smtClean="0"/>
              <a:t>pages 49-55</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Do you really believe that Cecile left her husband and children because he wouldn’t let her pick out Fern’s name? What could be some other reasons why she left?</a:t>
            </a:r>
          </a:p>
          <a:p>
            <a:r>
              <a:rPr lang="en-US" dirty="0" smtClean="0"/>
              <a:t>Why is Cecile so protective of the kitchen? What do you think is inside? On </a:t>
            </a:r>
            <a:r>
              <a:rPr lang="en-US" dirty="0" smtClean="0"/>
              <a:t>what evidence </a:t>
            </a:r>
            <a:r>
              <a:rPr lang="en-US" dirty="0" smtClean="0"/>
              <a:t>do you base your thinking?</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endParaRPr lang="en-US" sz="2000" b="1" dirty="0" smtClean="0"/>
          </a:p>
          <a:p>
            <a:pPr marL="342900" indent="-342900" algn="l">
              <a:buFont typeface="Wingdings" charset="2"/>
              <a:buChar char="v"/>
            </a:pPr>
            <a:endParaRPr lang="en-US" sz="2000" dirty="0"/>
          </a:p>
        </p:txBody>
      </p:sp>
    </p:spTree>
    <p:extLst>
      <p:ext uri="{BB962C8B-B14F-4D97-AF65-F5344CB8AC3E}">
        <p14:creationId xmlns:p14="http://schemas.microsoft.com/office/powerpoint/2010/main" val="1196385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Inseparable</a:t>
            </a:r>
            <a:br>
              <a:rPr lang="en-US" dirty="0" smtClean="0"/>
            </a:br>
            <a:r>
              <a:rPr lang="en-US" sz="2000" dirty="0" smtClean="0"/>
              <a:t>pages 56-61</a:t>
            </a:r>
            <a:br>
              <a:rPr lang="en-US" sz="2000" dirty="0" smtClean="0"/>
            </a:br>
            <a:endParaRPr lang="en-US" dirty="0"/>
          </a:p>
        </p:txBody>
      </p:sp>
      <p:sp>
        <p:nvSpPr>
          <p:cNvPr id="5" name="Content Placeholder 4"/>
          <p:cNvSpPr>
            <a:spLocks noGrp="1"/>
          </p:cNvSpPr>
          <p:nvPr>
            <p:ph idx="1"/>
          </p:nvPr>
        </p:nvSpPr>
        <p:spPr/>
        <p:txBody>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What do you think is in the small box? On what evidence do you base your thinking?</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indignant</a:t>
            </a:r>
          </a:p>
          <a:p>
            <a:pPr marL="342900" indent="-342900" algn="l">
              <a:buFont typeface="Wingdings" charset="2"/>
              <a:buChar char="v"/>
            </a:pPr>
            <a:r>
              <a:rPr lang="en-US" sz="2000" dirty="0" smtClean="0"/>
              <a:t>militant</a:t>
            </a:r>
            <a:endParaRPr lang="en-US" sz="2000" dirty="0"/>
          </a:p>
        </p:txBody>
      </p:sp>
    </p:spTree>
    <p:extLst>
      <p:ext uri="{BB962C8B-B14F-4D97-AF65-F5344CB8AC3E}">
        <p14:creationId xmlns:p14="http://schemas.microsoft.com/office/powerpoint/2010/main" val="349515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Breakfast Program</a:t>
            </a:r>
            <a:br>
              <a:rPr lang="en-US" dirty="0" smtClean="0"/>
            </a:br>
            <a:r>
              <a:rPr lang="en-US" sz="2000" dirty="0" smtClean="0"/>
              <a:t>pages 62-67</a:t>
            </a:r>
            <a:endParaRPr lang="en-US" dirty="0"/>
          </a:p>
        </p:txBody>
      </p:sp>
      <p:sp>
        <p:nvSpPr>
          <p:cNvPr id="5" name="Content Placeholder 4"/>
          <p:cNvSpPr>
            <a:spLocks noGrp="1"/>
          </p:cNvSpPr>
          <p:nvPr>
            <p:ph idx="1"/>
          </p:nvPr>
        </p:nvSpPr>
        <p:spPr/>
        <p:txBody>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Summarize what happened in this chapter.</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humiliation</a:t>
            </a:r>
          </a:p>
          <a:p>
            <a:pPr marL="342900" indent="-342900" algn="l">
              <a:buFont typeface="Wingdings" charset="2"/>
              <a:buChar char="v"/>
            </a:pPr>
            <a:r>
              <a:rPr lang="en-US" sz="2000" dirty="0" smtClean="0"/>
              <a:t>refrained</a:t>
            </a:r>
            <a:endParaRPr lang="en-US" sz="2000" dirty="0"/>
          </a:p>
        </p:txBody>
      </p:sp>
    </p:spTree>
    <p:extLst>
      <p:ext uri="{BB962C8B-B14F-4D97-AF65-F5344CB8AC3E}">
        <p14:creationId xmlns:p14="http://schemas.microsoft.com/office/powerpoint/2010/main" val="2780987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Even the Earth Is a Revolutionary</a:t>
            </a:r>
            <a:r>
              <a:rPr lang="en-US" dirty="0" smtClean="0"/>
              <a:t/>
            </a:r>
            <a:br>
              <a:rPr lang="en-US" dirty="0" smtClean="0"/>
            </a:br>
            <a:r>
              <a:rPr lang="en-US" sz="2000" dirty="0" smtClean="0"/>
              <a:t>pages 68-74</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Allusion: </a:t>
            </a:r>
            <a:r>
              <a:rPr lang="en-US" dirty="0" err="1" smtClean="0"/>
              <a:t>Che</a:t>
            </a:r>
            <a:r>
              <a:rPr lang="en-US" dirty="0" smtClean="0"/>
              <a:t> Guevara (Research)</a:t>
            </a:r>
          </a:p>
          <a:p>
            <a:r>
              <a:rPr lang="en-US" dirty="0" smtClean="0"/>
              <a:t>What revolution is Sister </a:t>
            </a:r>
            <a:r>
              <a:rPr lang="en-US" dirty="0" err="1" smtClean="0"/>
              <a:t>Mukumbu</a:t>
            </a:r>
            <a:r>
              <a:rPr lang="en-US" dirty="0" smtClean="0"/>
              <a:t> talking about, and what part do you think the girls will play in it?</a:t>
            </a:r>
          </a:p>
          <a:p>
            <a:r>
              <a:rPr lang="en-US" dirty="0" smtClean="0"/>
              <a:t>Why do you think the Black Panther’s call Cecile </a:t>
            </a:r>
            <a:r>
              <a:rPr lang="en-US" dirty="0" err="1" smtClean="0"/>
              <a:t>Inzilla</a:t>
            </a:r>
            <a:r>
              <a:rPr lang="en-US" dirty="0" smtClean="0"/>
              <a:t>? On </a:t>
            </a:r>
            <a:r>
              <a:rPr lang="en-US" dirty="0" smtClean="0"/>
              <a:t>what evidence </a:t>
            </a:r>
            <a:r>
              <a:rPr lang="en-US" dirty="0" smtClean="0"/>
              <a:t>do you base your answer?</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envious</a:t>
            </a:r>
          </a:p>
          <a:p>
            <a:pPr marL="342900" indent="-342900" algn="l">
              <a:buFont typeface="Wingdings" charset="2"/>
              <a:buChar char="v"/>
            </a:pPr>
            <a:r>
              <a:rPr lang="en-US" sz="2000" dirty="0" smtClean="0"/>
              <a:t>sullenly</a:t>
            </a:r>
          </a:p>
          <a:p>
            <a:pPr marL="342900" indent="-342900" algn="l">
              <a:buFont typeface="Wingdings" charset="2"/>
              <a:buChar char="v"/>
            </a:pPr>
            <a:r>
              <a:rPr lang="en-US" sz="2000" dirty="0" smtClean="0"/>
              <a:t>axis</a:t>
            </a:r>
          </a:p>
          <a:p>
            <a:pPr marL="342900" indent="-342900" algn="l">
              <a:buFont typeface="Wingdings" charset="2"/>
              <a:buChar char="v"/>
            </a:pPr>
            <a:r>
              <a:rPr lang="en-US" sz="2000" dirty="0" smtClean="0"/>
              <a:t>revolving</a:t>
            </a:r>
          </a:p>
          <a:p>
            <a:pPr marL="342900" indent="-342900" algn="l">
              <a:buFont typeface="Wingdings" charset="2"/>
              <a:buChar char="v"/>
            </a:pPr>
            <a:r>
              <a:rPr lang="en-US" sz="2000" dirty="0" smtClean="0"/>
              <a:t>revolution</a:t>
            </a:r>
          </a:p>
          <a:p>
            <a:pPr marL="342900" indent="-342900" algn="l">
              <a:buFont typeface="Wingdings" charset="2"/>
              <a:buChar char="v"/>
            </a:pPr>
            <a:r>
              <a:rPr lang="en-US" sz="2000" dirty="0" smtClean="0"/>
              <a:t>revolutionary</a:t>
            </a:r>
            <a:endParaRPr lang="en-US" sz="2000" dirty="0"/>
          </a:p>
        </p:txBody>
      </p:sp>
    </p:spTree>
    <p:extLst>
      <p:ext uri="{BB962C8B-B14F-4D97-AF65-F5344CB8AC3E}">
        <p14:creationId xmlns:p14="http://schemas.microsoft.com/office/powerpoint/2010/main" val="916832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Crazy Mother Mountain</a:t>
            </a:r>
            <a:br>
              <a:rPr lang="en-US" dirty="0" smtClean="0"/>
            </a:br>
            <a:r>
              <a:rPr lang="en-US" sz="2000" dirty="0" smtClean="0"/>
              <a:t>pages 75-79</a:t>
            </a:r>
            <a:endParaRPr lang="en-US" dirty="0"/>
          </a:p>
        </p:txBody>
      </p:sp>
      <p:sp>
        <p:nvSpPr>
          <p:cNvPr id="5" name="Content Placeholder 4"/>
          <p:cNvSpPr>
            <a:spLocks noGrp="1"/>
          </p:cNvSpPr>
          <p:nvPr>
            <p:ph idx="1"/>
          </p:nvPr>
        </p:nvSpPr>
        <p:spPr/>
        <p:txBody>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What kind of a person is Cecile? Explain using evidence from the story.</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baffled</a:t>
            </a:r>
          </a:p>
          <a:p>
            <a:pPr marL="342900" indent="-342900" algn="l">
              <a:buFont typeface="Wingdings" charset="2"/>
              <a:buChar char="v"/>
            </a:pPr>
            <a:r>
              <a:rPr lang="en-US" sz="2000" dirty="0" smtClean="0"/>
              <a:t>infiltrate</a:t>
            </a:r>
          </a:p>
          <a:p>
            <a:pPr marL="342900" indent="-342900" algn="l">
              <a:buFont typeface="Wingdings" charset="2"/>
              <a:buChar char="v"/>
            </a:pPr>
            <a:r>
              <a:rPr lang="en-US" sz="2000" dirty="0" smtClean="0"/>
              <a:t>treason</a:t>
            </a:r>
            <a:endParaRPr lang="en-US" sz="2000" dirty="0"/>
          </a:p>
        </p:txBody>
      </p:sp>
    </p:spTree>
    <p:extLst>
      <p:ext uri="{BB962C8B-B14F-4D97-AF65-F5344CB8AC3E}">
        <p14:creationId xmlns:p14="http://schemas.microsoft.com/office/powerpoint/2010/main" val="1894944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Everyone Knows the King of the Sea</a:t>
            </a:r>
            <a:r>
              <a:rPr lang="en-US" dirty="0" smtClean="0"/>
              <a:t/>
            </a:r>
            <a:br>
              <a:rPr lang="en-US" dirty="0" smtClean="0"/>
            </a:br>
            <a:r>
              <a:rPr lang="en-US" sz="2000" dirty="0" smtClean="0"/>
              <a:t>pages 80-85</a:t>
            </a:r>
            <a:endParaRPr lang="en-US" dirty="0"/>
          </a:p>
        </p:txBody>
      </p:sp>
      <p:sp>
        <p:nvSpPr>
          <p:cNvPr id="5" name="Content Placeholder 4"/>
          <p:cNvSpPr>
            <a:spLocks noGrp="1"/>
          </p:cNvSpPr>
          <p:nvPr>
            <p:ph idx="1"/>
          </p:nvPr>
        </p:nvSpPr>
        <p:spPr/>
        <p:txBody>
          <a:bodyPr>
            <a:normAutofit lnSpcReduction="1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Is a name important? Do you like your name? Would you change it if you could? If so, what name would you choose and why?</a:t>
            </a:r>
          </a:p>
          <a:p>
            <a:r>
              <a:rPr lang="en-US" dirty="0" smtClean="0"/>
              <a:t>Why is this chapter titled “Everyone Knows the King of the Sea”?</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endParaRPr lang="en-US" sz="2000" b="1" dirty="0" smtClean="0"/>
          </a:p>
          <a:p>
            <a:pPr marL="342900" indent="-342900" algn="l">
              <a:buFont typeface="Wingdings" charset="2"/>
              <a:buChar char="v"/>
            </a:pPr>
            <a:endParaRPr lang="en-US" sz="2000" dirty="0"/>
          </a:p>
        </p:txBody>
      </p:sp>
    </p:spTree>
    <p:extLst>
      <p:ext uri="{BB962C8B-B14F-4D97-AF65-F5344CB8AC3E}">
        <p14:creationId xmlns:p14="http://schemas.microsoft.com/office/powerpoint/2010/main" val="3825698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Coloring and La-La</a:t>
            </a:r>
            <a:br>
              <a:rPr lang="en-US" dirty="0" smtClean="0"/>
            </a:br>
            <a:r>
              <a:rPr lang="en-US" sz="2000" dirty="0" smtClean="0"/>
              <a:t>pages 86-94</a:t>
            </a:r>
            <a:endParaRPr lang="en-US" dirty="0"/>
          </a:p>
        </p:txBody>
      </p:sp>
      <p:sp>
        <p:nvSpPr>
          <p:cNvPr id="5" name="Content Placeholder 4"/>
          <p:cNvSpPr>
            <a:spLocks noGrp="1"/>
          </p:cNvSpPr>
          <p:nvPr>
            <p:ph idx="1"/>
          </p:nvPr>
        </p:nvSpPr>
        <p:spPr/>
        <p:txBody>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What is your la-la-la song?</a:t>
            </a:r>
          </a:p>
          <a:p>
            <a:r>
              <a:rPr lang="en-US" dirty="0" smtClean="0"/>
              <a:t>Why do you think </a:t>
            </a:r>
            <a:r>
              <a:rPr lang="en-US" dirty="0" err="1" smtClean="0"/>
              <a:t>Vonette</a:t>
            </a:r>
            <a:r>
              <a:rPr lang="en-US" dirty="0" smtClean="0"/>
              <a:t> didn’t stand up for Fern and then later colored her baby doll black? Explain.</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indulgence</a:t>
            </a:r>
          </a:p>
          <a:p>
            <a:pPr marL="342900" indent="-342900" algn="l">
              <a:buFont typeface="Wingdings" charset="2"/>
              <a:buChar char="v"/>
            </a:pPr>
            <a:r>
              <a:rPr lang="en-US" sz="2000" dirty="0" smtClean="0"/>
              <a:t>begrudgingly</a:t>
            </a:r>
            <a:endParaRPr lang="en-US" sz="2000" dirty="0"/>
          </a:p>
        </p:txBody>
      </p:sp>
    </p:spTree>
    <p:extLst>
      <p:ext uri="{BB962C8B-B14F-4D97-AF65-F5344CB8AC3E}">
        <p14:creationId xmlns:p14="http://schemas.microsoft.com/office/powerpoint/2010/main" val="434677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Counting and Skimming</a:t>
            </a:r>
            <a:br>
              <a:rPr lang="en-US" dirty="0" smtClean="0"/>
            </a:br>
            <a:r>
              <a:rPr lang="en-US" sz="2000" dirty="0" smtClean="0"/>
              <a:t>pages 95-101</a:t>
            </a:r>
            <a:endParaRPr lang="en-US" dirty="0"/>
          </a:p>
        </p:txBody>
      </p:sp>
      <p:sp>
        <p:nvSpPr>
          <p:cNvPr id="5" name="Content Placeholder 4"/>
          <p:cNvSpPr>
            <a:spLocks noGrp="1"/>
          </p:cNvSpPr>
          <p:nvPr>
            <p:ph idx="1"/>
          </p:nvPr>
        </p:nvSpPr>
        <p:spPr/>
        <p:txBody>
          <a:bodyPr>
            <a:normAutofit lnSpcReduction="1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Why do you think </a:t>
            </a:r>
            <a:r>
              <a:rPr lang="en-US" dirty="0" err="1" smtClean="0"/>
              <a:t>Delphine</a:t>
            </a:r>
            <a:r>
              <a:rPr lang="en-US" dirty="0" smtClean="0"/>
              <a:t> didn’t want to go out to the park? On what evidence do you base your response?</a:t>
            </a:r>
          </a:p>
          <a:p>
            <a:r>
              <a:rPr lang="en-US" dirty="0" smtClean="0"/>
              <a:t>Why did she by the newspaper with the money she was saving to call home?</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defiant</a:t>
            </a:r>
            <a:endParaRPr lang="en-US" sz="2000" dirty="0"/>
          </a:p>
        </p:txBody>
      </p:sp>
    </p:spTree>
    <p:extLst>
      <p:ext uri="{BB962C8B-B14F-4D97-AF65-F5344CB8AC3E}">
        <p14:creationId xmlns:p14="http://schemas.microsoft.com/office/powerpoint/2010/main" val="2629044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Big Red S</a:t>
            </a:r>
            <a:br>
              <a:rPr lang="en-US" dirty="0" smtClean="0"/>
            </a:br>
            <a:r>
              <a:rPr lang="en-US" sz="2000" dirty="0" smtClean="0"/>
              <a:t>pages 102-110</a:t>
            </a:r>
            <a:br>
              <a:rPr lang="en-US" sz="2000" dirty="0" smtClean="0"/>
            </a:b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What does the big red ‘s’ symbolize? Explain.</a:t>
            </a:r>
          </a:p>
          <a:p>
            <a:r>
              <a:rPr lang="en-US" dirty="0" smtClean="0"/>
              <a:t>What do you think Cecile meant when she said, “We’re trying to break yokes. You’re trying to make one for yourself. If you knew what I know, seen what I’ve seen, you wouldn’t be so quick to pull the plow,”? (page 110)</a:t>
            </a:r>
          </a:p>
          <a:p>
            <a:r>
              <a:rPr lang="en-US" dirty="0" smtClean="0"/>
              <a:t>Has a change occurred in </a:t>
            </a:r>
            <a:r>
              <a:rPr lang="en-US" dirty="0" err="1" smtClean="0"/>
              <a:t>Delphine’s</a:t>
            </a:r>
            <a:r>
              <a:rPr lang="en-US" dirty="0" smtClean="0"/>
              <a:t> relationship with her mother, Cecile? Explain using evidence from the text.</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gratitude</a:t>
            </a:r>
          </a:p>
          <a:p>
            <a:pPr marL="342900" indent="-342900" algn="l">
              <a:buFont typeface="Wingdings" charset="2"/>
              <a:buChar char="v"/>
            </a:pPr>
            <a:r>
              <a:rPr lang="en-US" sz="2000" dirty="0" smtClean="0"/>
              <a:t>yoke</a:t>
            </a:r>
            <a:endParaRPr lang="en-US" sz="2000" dirty="0"/>
          </a:p>
        </p:txBody>
      </p:sp>
    </p:spTree>
    <p:extLst>
      <p:ext uri="{BB962C8B-B14F-4D97-AF65-F5344CB8AC3E}">
        <p14:creationId xmlns:p14="http://schemas.microsoft.com/office/powerpoint/2010/main" val="1971621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China Who</a:t>
            </a:r>
            <a:br>
              <a:rPr lang="en-US" dirty="0" smtClean="0"/>
            </a:br>
            <a:r>
              <a:rPr lang="en-US" sz="2000" dirty="0" smtClean="0"/>
              <a:t>pages 111-115</a:t>
            </a:r>
            <a:br>
              <a:rPr lang="en-US" sz="2000" dirty="0" smtClean="0"/>
            </a:br>
            <a:endParaRPr lang="en-US" dirty="0"/>
          </a:p>
        </p:txBody>
      </p:sp>
      <p:sp>
        <p:nvSpPr>
          <p:cNvPr id="5" name="Content Placeholder 4"/>
          <p:cNvSpPr>
            <a:spLocks noGrp="1"/>
          </p:cNvSpPr>
          <p:nvPr>
            <p:ph idx="1"/>
          </p:nvPr>
        </p:nvSpPr>
        <p:spPr/>
        <p:txBody>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Who is Brother Woods, and what do you think the relationship is between him and Hirohito?</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pry</a:t>
            </a:r>
          </a:p>
          <a:p>
            <a:pPr marL="342900" indent="-342900" algn="l">
              <a:buFont typeface="Wingdings" charset="2"/>
              <a:buChar char="v"/>
            </a:pPr>
            <a:r>
              <a:rPr lang="en-US" sz="2000" dirty="0" smtClean="0"/>
              <a:t>ignorance</a:t>
            </a:r>
            <a:endParaRPr lang="en-US" sz="2000" dirty="0"/>
          </a:p>
        </p:txBody>
      </p:sp>
    </p:spTree>
    <p:extLst>
      <p:ext uri="{BB962C8B-B14F-4D97-AF65-F5344CB8AC3E}">
        <p14:creationId xmlns:p14="http://schemas.microsoft.com/office/powerpoint/2010/main" val="3038571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Notes</a:t>
            </a:r>
            <a:endParaRPr lang="en-US" dirty="0"/>
          </a:p>
        </p:txBody>
      </p:sp>
      <p:sp>
        <p:nvSpPr>
          <p:cNvPr id="3" name="Content Placeholder 2"/>
          <p:cNvSpPr>
            <a:spLocks noGrp="1"/>
          </p:cNvSpPr>
          <p:nvPr>
            <p:ph idx="1"/>
          </p:nvPr>
        </p:nvSpPr>
        <p:spPr/>
        <p:txBody>
          <a:bodyPr/>
          <a:lstStyle/>
          <a:p>
            <a:pPr algn="ctr"/>
            <a:r>
              <a:rPr lang="en-US" dirty="0" smtClean="0"/>
              <a:t>Rita Williams-Garcia Biography</a:t>
            </a:r>
            <a:endParaRPr lang="en-US" dirty="0"/>
          </a:p>
        </p:txBody>
      </p:sp>
      <p:pic>
        <p:nvPicPr>
          <p:cNvPr id="4" name="Picture 3">
            <a:hlinkClick r:id="rId2"/>
          </p:cNvPr>
          <p:cNvPicPr>
            <a:picLocks noChangeAspect="1"/>
          </p:cNvPicPr>
          <p:nvPr/>
        </p:nvPicPr>
        <p:blipFill>
          <a:blip r:embed="rId3"/>
          <a:stretch>
            <a:fillRect/>
          </a:stretch>
        </p:blipFill>
        <p:spPr>
          <a:xfrm>
            <a:off x="3227290" y="2311399"/>
            <a:ext cx="2710720" cy="4125009"/>
          </a:xfrm>
          <a:prstGeom prst="rect">
            <a:avLst/>
          </a:prstGeom>
        </p:spPr>
      </p:pic>
    </p:spTree>
    <p:extLst>
      <p:ext uri="{BB962C8B-B14F-4D97-AF65-F5344CB8AC3E}">
        <p14:creationId xmlns:p14="http://schemas.microsoft.com/office/powerpoint/2010/main" val="2656429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Expert Colored Counting</a:t>
            </a:r>
            <a:br>
              <a:rPr lang="en-US" dirty="0" smtClean="0"/>
            </a:br>
            <a:r>
              <a:rPr lang="en-US" sz="2000" dirty="0" smtClean="0"/>
              <a:t>pages 116-120</a:t>
            </a:r>
            <a:endParaRPr lang="en-US" dirty="0"/>
          </a:p>
        </p:txBody>
      </p:sp>
      <p:sp>
        <p:nvSpPr>
          <p:cNvPr id="5" name="Content Placeholder 4"/>
          <p:cNvSpPr>
            <a:spLocks noGrp="1"/>
          </p:cNvSpPr>
          <p:nvPr>
            <p:ph idx="1"/>
          </p:nvPr>
        </p:nvSpPr>
        <p:spPr/>
        <p:txBody>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Are the girls making any progress with their mother? Explain using evidence from the text.</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establishment</a:t>
            </a:r>
          </a:p>
          <a:p>
            <a:pPr marL="342900" indent="-342900" algn="l">
              <a:buFont typeface="Wingdings" charset="2"/>
              <a:buChar char="v"/>
            </a:pPr>
            <a:r>
              <a:rPr lang="en-US" sz="2000" dirty="0" smtClean="0"/>
              <a:t>flummox</a:t>
            </a:r>
            <a:endParaRPr lang="en-US" sz="2000" dirty="0"/>
          </a:p>
        </p:txBody>
      </p:sp>
    </p:spTree>
    <p:extLst>
      <p:ext uri="{BB962C8B-B14F-4D97-AF65-F5344CB8AC3E}">
        <p14:creationId xmlns:p14="http://schemas.microsoft.com/office/powerpoint/2010/main" val="2682603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Civic Pride</a:t>
            </a:r>
            <a:br>
              <a:rPr lang="en-US" dirty="0" smtClean="0"/>
            </a:br>
            <a:r>
              <a:rPr lang="en-US" sz="2000" dirty="0" smtClean="0"/>
              <a:t>pages 121-125</a:t>
            </a:r>
            <a:br>
              <a:rPr lang="en-US" sz="2000" dirty="0" smtClean="0"/>
            </a:br>
            <a:endParaRPr lang="en-US" dirty="0"/>
          </a:p>
        </p:txBody>
      </p:sp>
      <p:sp>
        <p:nvSpPr>
          <p:cNvPr id="5" name="Content Placeholder 4"/>
          <p:cNvSpPr>
            <a:spLocks noGrp="1"/>
          </p:cNvSpPr>
          <p:nvPr>
            <p:ph idx="1"/>
          </p:nvPr>
        </p:nvSpPr>
        <p:spPr>
          <a:xfrm>
            <a:off x="4866401" y="273050"/>
            <a:ext cx="3959352" cy="6364817"/>
          </a:xfrm>
        </p:spPr>
        <p:txBody>
          <a:bodyPr>
            <a:normAutofit fontScale="77500" lnSpcReduction="2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Do you think Crazy Kelvin is racist? Explain using evidence from the text.</a:t>
            </a:r>
          </a:p>
          <a:p>
            <a:r>
              <a:rPr lang="en-US" dirty="0" smtClean="0"/>
              <a:t>What did </a:t>
            </a:r>
            <a:r>
              <a:rPr lang="en-US" dirty="0" err="1" smtClean="0"/>
              <a:t>Delphine</a:t>
            </a:r>
            <a:r>
              <a:rPr lang="en-US" dirty="0" smtClean="0"/>
              <a:t> learn about Hirohito and how did she feel about it? Use evidence from the text to support your thinking.</a:t>
            </a:r>
          </a:p>
          <a:p>
            <a:r>
              <a:rPr lang="en-US" dirty="0" smtClean="0"/>
              <a:t>Why do you think </a:t>
            </a:r>
            <a:r>
              <a:rPr lang="en-US" dirty="0" err="1" smtClean="0"/>
              <a:t>Delphine</a:t>
            </a:r>
            <a:r>
              <a:rPr lang="en-US" dirty="0" smtClean="0"/>
              <a:t> shared the story about her father taking the girls to Alabama? What insight did it provide? And, why do you think her dad didn’t tell Big Ma about what happened with the police officer? What was his motivation?</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civics</a:t>
            </a:r>
            <a:endParaRPr lang="en-US" sz="2000" dirty="0"/>
          </a:p>
        </p:txBody>
      </p:sp>
    </p:spTree>
    <p:extLst>
      <p:ext uri="{BB962C8B-B14F-4D97-AF65-F5344CB8AC3E}">
        <p14:creationId xmlns:p14="http://schemas.microsoft.com/office/powerpoint/2010/main" val="91458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Rally for Bobby</a:t>
            </a:r>
            <a:br>
              <a:rPr lang="en-US" dirty="0" smtClean="0"/>
            </a:br>
            <a:r>
              <a:rPr lang="en-US" sz="2000" dirty="0" smtClean="0"/>
              <a:t>pages 126-133</a:t>
            </a: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Allusion: Bobby Hutton (Research)</a:t>
            </a:r>
          </a:p>
          <a:p>
            <a:r>
              <a:rPr lang="en-US" dirty="0" smtClean="0"/>
              <a:t>Do you think the girls would be better off in Cecile’s green stucco house than at the Center? Explain.</a:t>
            </a:r>
          </a:p>
          <a:p>
            <a:r>
              <a:rPr lang="en-US" dirty="0" err="1" smtClean="0"/>
              <a:t>Delphine</a:t>
            </a:r>
            <a:r>
              <a:rPr lang="en-US" dirty="0" smtClean="0"/>
              <a:t> doesn’t think she has a talent. Do you think she has one? Explain using evidence from the text.</a:t>
            </a:r>
          </a:p>
          <a:p>
            <a:r>
              <a:rPr lang="en-US" dirty="0" smtClean="0"/>
              <a:t>Should the girls perform at the rally or not? Provide strong evidence to support your opinion.</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ambushed</a:t>
            </a:r>
          </a:p>
          <a:p>
            <a:pPr marL="342900" indent="-342900" algn="l">
              <a:buFont typeface="Wingdings" charset="2"/>
              <a:buChar char="v"/>
            </a:pPr>
            <a:r>
              <a:rPr lang="en-US" sz="2000" dirty="0" smtClean="0"/>
              <a:t>lure</a:t>
            </a:r>
          </a:p>
          <a:p>
            <a:pPr marL="342900" indent="-342900" algn="l">
              <a:buFont typeface="Wingdings" charset="2"/>
              <a:buChar char="v"/>
            </a:pPr>
            <a:r>
              <a:rPr lang="en-US" sz="2000" dirty="0" smtClean="0"/>
              <a:t>vain</a:t>
            </a:r>
          </a:p>
          <a:p>
            <a:pPr marL="342900" indent="-342900" algn="l">
              <a:buFont typeface="Wingdings" charset="2"/>
              <a:buChar char="v"/>
            </a:pPr>
            <a:r>
              <a:rPr lang="en-US" sz="2000" dirty="0" smtClean="0"/>
              <a:t>unity</a:t>
            </a:r>
            <a:endParaRPr lang="en-US" sz="2000" dirty="0"/>
          </a:p>
        </p:txBody>
      </p:sp>
    </p:spTree>
    <p:extLst>
      <p:ext uri="{BB962C8B-B14F-4D97-AF65-F5344CB8AC3E}">
        <p14:creationId xmlns:p14="http://schemas.microsoft.com/office/powerpoint/2010/main" val="3891745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Eating Crow</a:t>
            </a:r>
            <a:br>
              <a:rPr lang="en-US" dirty="0" smtClean="0"/>
            </a:br>
            <a:r>
              <a:rPr lang="en-US" sz="2000" dirty="0" smtClean="0"/>
              <a:t>pages 134-139</a:t>
            </a:r>
            <a:br>
              <a:rPr lang="en-US" sz="2000" dirty="0" smtClean="0"/>
            </a:br>
            <a:endParaRPr lang="en-US" dirty="0"/>
          </a:p>
        </p:txBody>
      </p:sp>
      <p:sp>
        <p:nvSpPr>
          <p:cNvPr id="5" name="Content Placeholder 4"/>
          <p:cNvSpPr>
            <a:spLocks noGrp="1"/>
          </p:cNvSpPr>
          <p:nvPr>
            <p:ph idx="1"/>
          </p:nvPr>
        </p:nvSpPr>
        <p:spPr/>
        <p:txBody>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Describe how </a:t>
            </a:r>
            <a:r>
              <a:rPr lang="en-US" dirty="0" err="1" smtClean="0"/>
              <a:t>Delphine’s</a:t>
            </a:r>
            <a:r>
              <a:rPr lang="en-US" dirty="0" smtClean="0"/>
              <a:t> relationship with Eunice has changed. What caused the change?</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calisthenics</a:t>
            </a:r>
            <a:endParaRPr lang="en-US" sz="2000" dirty="0"/>
          </a:p>
        </p:txBody>
      </p:sp>
    </p:spTree>
    <p:extLst>
      <p:ext uri="{BB962C8B-B14F-4D97-AF65-F5344CB8AC3E}">
        <p14:creationId xmlns:p14="http://schemas.microsoft.com/office/powerpoint/2010/main" val="3740282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Itsy Bitsy Spider</a:t>
            </a:r>
            <a:br>
              <a:rPr lang="en-US" dirty="0" smtClean="0"/>
            </a:br>
            <a:r>
              <a:rPr lang="en-US" sz="2000" dirty="0" smtClean="0"/>
              <a:t>pages 140-145</a:t>
            </a:r>
            <a:endParaRPr lang="en-US" dirty="0"/>
          </a:p>
        </p:txBody>
      </p:sp>
      <p:sp>
        <p:nvSpPr>
          <p:cNvPr id="5" name="Content Placeholder 4"/>
          <p:cNvSpPr>
            <a:spLocks noGrp="1"/>
          </p:cNvSpPr>
          <p:nvPr>
            <p:ph idx="1"/>
          </p:nvPr>
        </p:nvSpPr>
        <p:spPr/>
        <p:txBody>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What point was </a:t>
            </a:r>
            <a:r>
              <a:rPr lang="en-US" dirty="0" err="1" smtClean="0"/>
              <a:t>Delphine</a:t>
            </a:r>
            <a:r>
              <a:rPr lang="en-US" dirty="0" smtClean="0"/>
              <a:t> trying to make about the Itsy </a:t>
            </a:r>
            <a:r>
              <a:rPr lang="en-US" dirty="0" err="1" smtClean="0"/>
              <a:t>Bisty</a:t>
            </a:r>
            <a:r>
              <a:rPr lang="en-US" dirty="0" smtClean="0"/>
              <a:t> Spider and </a:t>
            </a:r>
            <a:r>
              <a:rPr lang="en-US" dirty="0" err="1" smtClean="0"/>
              <a:t>Vonetta</a:t>
            </a:r>
            <a:r>
              <a:rPr lang="en-US" dirty="0" smtClean="0"/>
              <a:t>?</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endParaRPr lang="en-US" sz="2000" b="1" dirty="0" smtClean="0"/>
          </a:p>
          <a:p>
            <a:pPr marL="342900" indent="-342900" algn="l">
              <a:buFont typeface="Wingdings" charset="2"/>
              <a:buChar char="v"/>
            </a:pPr>
            <a:endParaRPr lang="en-US" sz="2000" dirty="0"/>
          </a:p>
        </p:txBody>
      </p:sp>
    </p:spTree>
    <p:extLst>
      <p:ext uri="{BB962C8B-B14F-4D97-AF65-F5344CB8AC3E}">
        <p14:creationId xmlns:p14="http://schemas.microsoft.com/office/powerpoint/2010/main" val="217033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Movable Type</a:t>
            </a:r>
            <a:br>
              <a:rPr lang="en-US" dirty="0" smtClean="0"/>
            </a:br>
            <a:r>
              <a:rPr lang="en-US" sz="2000" dirty="0" smtClean="0"/>
              <a:t>pages 146-151</a:t>
            </a:r>
            <a:br>
              <a:rPr lang="en-US" sz="2000" dirty="0" smtClean="0"/>
            </a:b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What do you think the stool in the kitchen symbolizes? Why did Cecile put it there?</a:t>
            </a:r>
          </a:p>
          <a:p>
            <a:r>
              <a:rPr lang="en-US" dirty="0" smtClean="0"/>
              <a:t>Is Cecile doing a better job of being a mother? Explain your opinion using evidence from the story.</a:t>
            </a:r>
          </a:p>
          <a:p>
            <a:r>
              <a:rPr lang="en-US" dirty="0" smtClean="0"/>
              <a:t>How do you think </a:t>
            </a:r>
            <a:r>
              <a:rPr lang="en-US" dirty="0" err="1" smtClean="0"/>
              <a:t>Delphine</a:t>
            </a:r>
            <a:r>
              <a:rPr lang="en-US" dirty="0" smtClean="0"/>
              <a:t> felt when her mother said, “A waste of paper,”? (page151)</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endParaRPr lang="en-US" sz="2000" dirty="0"/>
          </a:p>
        </p:txBody>
      </p:sp>
    </p:spTree>
    <p:extLst>
      <p:ext uri="{BB962C8B-B14F-4D97-AF65-F5344CB8AC3E}">
        <p14:creationId xmlns:p14="http://schemas.microsoft.com/office/powerpoint/2010/main" val="3630861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San Francisco Treat</a:t>
            </a:r>
            <a:br>
              <a:rPr lang="en-US" dirty="0" smtClean="0"/>
            </a:br>
            <a:r>
              <a:rPr lang="en-US" sz="2000" dirty="0" smtClean="0"/>
              <a:t>pages 152-158</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How is </a:t>
            </a:r>
            <a:r>
              <a:rPr lang="en-US" dirty="0" err="1" smtClean="0"/>
              <a:t>Delphine</a:t>
            </a:r>
            <a:r>
              <a:rPr lang="en-US" dirty="0" smtClean="0"/>
              <a:t> feeling about Hirohito? Use evidence to support your thinking.</a:t>
            </a:r>
          </a:p>
          <a:p>
            <a:r>
              <a:rPr lang="en-US" dirty="0" smtClean="0"/>
              <a:t>Why does </a:t>
            </a:r>
            <a:r>
              <a:rPr lang="en-US" dirty="0" err="1" smtClean="0"/>
              <a:t>Delphine</a:t>
            </a:r>
            <a:r>
              <a:rPr lang="en-US" dirty="0" smtClean="0"/>
              <a:t> say, “I didn’t want her to love someone all her life and then not love or want them at all,”? (page 157)</a:t>
            </a:r>
          </a:p>
          <a:p>
            <a:r>
              <a:rPr lang="en-US" dirty="0" smtClean="0"/>
              <a:t>What do you think Fern saw while riding on the bus?</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excursion</a:t>
            </a:r>
          </a:p>
          <a:p>
            <a:pPr marL="342900" indent="-342900" algn="l">
              <a:buFont typeface="Wingdings" charset="2"/>
              <a:buChar char="v"/>
            </a:pPr>
            <a:r>
              <a:rPr lang="en-US" sz="2000" dirty="0" smtClean="0"/>
              <a:t>agog</a:t>
            </a:r>
            <a:endParaRPr lang="en-US" sz="2000" dirty="0"/>
          </a:p>
        </p:txBody>
      </p:sp>
    </p:spTree>
    <p:extLst>
      <p:ext uri="{BB962C8B-B14F-4D97-AF65-F5344CB8AC3E}">
        <p14:creationId xmlns:p14="http://schemas.microsoft.com/office/powerpoint/2010/main" val="2936741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Wish We Had a Camera</a:t>
            </a:r>
            <a:br>
              <a:rPr lang="en-US" dirty="0" smtClean="0"/>
            </a:br>
            <a:r>
              <a:rPr lang="en-US" sz="2000" dirty="0" smtClean="0"/>
              <a:t>pages 159-167</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Describe the adventure the girls went on in San Francisco.</a:t>
            </a:r>
          </a:p>
          <a:p>
            <a:r>
              <a:rPr lang="en-US" dirty="0" smtClean="0"/>
              <a:t>How do you think the girls feel about Cecile being handcuffed and led away by the police? How would you feel if you were in their place? What do you think Cecile did to get arrested?</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gawked</a:t>
            </a:r>
          </a:p>
          <a:p>
            <a:pPr marL="342900" indent="-342900" algn="l">
              <a:buFont typeface="Wingdings" charset="2"/>
              <a:buChar char="v"/>
            </a:pPr>
            <a:r>
              <a:rPr lang="en-US" sz="2000" dirty="0" smtClean="0"/>
              <a:t>majestic</a:t>
            </a:r>
          </a:p>
        </p:txBody>
      </p:sp>
    </p:spTree>
    <p:extLst>
      <p:ext uri="{BB962C8B-B14F-4D97-AF65-F5344CB8AC3E}">
        <p14:creationId xmlns:p14="http://schemas.microsoft.com/office/powerpoint/2010/main" val="1094393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Clark Sisters</a:t>
            </a:r>
            <a:br>
              <a:rPr lang="en-US" dirty="0" smtClean="0"/>
            </a:br>
            <a:r>
              <a:rPr lang="en-US" sz="2000" dirty="0" smtClean="0"/>
              <a:t>pages 168-172</a:t>
            </a:r>
            <a:endParaRPr lang="en-US" dirty="0"/>
          </a:p>
        </p:txBody>
      </p:sp>
      <p:sp>
        <p:nvSpPr>
          <p:cNvPr id="5" name="Content Placeholder 4"/>
          <p:cNvSpPr>
            <a:spLocks noGrp="1"/>
          </p:cNvSpPr>
          <p:nvPr>
            <p:ph idx="1"/>
          </p:nvPr>
        </p:nvSpPr>
        <p:spPr/>
        <p:txBody>
          <a:bodyPr>
            <a:normAutofit lnSpcReduction="1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Do you think the girls will manage without Cecile, even if she doesn’t come back tomorrow? Use evidence to support your thinking.</a:t>
            </a:r>
          </a:p>
          <a:p>
            <a:r>
              <a:rPr lang="en-US" dirty="0" smtClean="0"/>
              <a:t>What would you do if you were in their position? Explain why.</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timidly</a:t>
            </a:r>
          </a:p>
          <a:p>
            <a:pPr marL="342900" indent="-342900" algn="l">
              <a:buFont typeface="Wingdings" charset="2"/>
              <a:buChar char="v"/>
            </a:pPr>
            <a:r>
              <a:rPr lang="en-US" sz="2000" dirty="0" smtClean="0"/>
              <a:t>warrant</a:t>
            </a:r>
            <a:endParaRPr lang="en-US" sz="2000" dirty="0"/>
          </a:p>
        </p:txBody>
      </p:sp>
    </p:spTree>
    <p:extLst>
      <p:ext uri="{BB962C8B-B14F-4D97-AF65-F5344CB8AC3E}">
        <p14:creationId xmlns:p14="http://schemas.microsoft.com/office/powerpoint/2010/main" val="1120289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 birthed a nation</a:t>
            </a:r>
            <a:br>
              <a:rPr lang="en-US" dirty="0" smtClean="0"/>
            </a:br>
            <a:r>
              <a:rPr lang="en-US" sz="2000" dirty="0" smtClean="0"/>
              <a:t>pages 173-178</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Why are </a:t>
            </a:r>
            <a:r>
              <a:rPr lang="en-US" dirty="0" err="1" smtClean="0"/>
              <a:t>Delphine</a:t>
            </a:r>
            <a:r>
              <a:rPr lang="en-US" dirty="0" smtClean="0"/>
              <a:t> and the girls so determined to clean up the printing press and mess in the kitchen when Cecile was never motherly toward them? What is their motivation?</a:t>
            </a:r>
          </a:p>
          <a:p>
            <a:r>
              <a:rPr lang="en-US" dirty="0" smtClean="0"/>
              <a:t>Why is this chapter titled “I Birthed a Nation”? Explain using evidence from the text.</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endParaRPr lang="en-US" sz="2000" dirty="0"/>
          </a:p>
        </p:txBody>
      </p:sp>
    </p:spTree>
    <p:extLst>
      <p:ext uri="{BB962C8B-B14F-4D97-AF65-F5344CB8AC3E}">
        <p14:creationId xmlns:p14="http://schemas.microsoft.com/office/powerpoint/2010/main" val="396628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Cassius Clay Clouds</a:t>
            </a:r>
            <a:br>
              <a:rPr lang="en-US" dirty="0" smtClean="0"/>
            </a:br>
            <a:r>
              <a:rPr lang="en-US" sz="2000" dirty="0" smtClean="0"/>
              <a:t>pages 1-7</a:t>
            </a:r>
            <a:endParaRPr lang="en-US" dirty="0"/>
          </a:p>
        </p:txBody>
      </p:sp>
      <p:sp>
        <p:nvSpPr>
          <p:cNvPr id="5" name="Content Placeholder 4"/>
          <p:cNvSpPr>
            <a:spLocks noGrp="1"/>
          </p:cNvSpPr>
          <p:nvPr>
            <p:ph idx="1"/>
          </p:nvPr>
        </p:nvSpPr>
        <p:spPr/>
        <p:txBody>
          <a:bodyPr>
            <a:normAutofit lnSpcReduction="10000"/>
          </a:bodyPr>
          <a:lstStyle/>
          <a:p>
            <a:r>
              <a:rPr lang="en-US" dirty="0" smtClean="0"/>
              <a:t>Character Development:  Keep a chart of the characters throughout the story. Be sure to include personality traits as well as physical traits.</a:t>
            </a:r>
          </a:p>
          <a:p>
            <a:r>
              <a:rPr lang="en-US" dirty="0" smtClean="0"/>
              <a:t>Setting</a:t>
            </a:r>
          </a:p>
          <a:p>
            <a:r>
              <a:rPr lang="en-US" dirty="0" smtClean="0"/>
              <a:t>Conflict</a:t>
            </a:r>
          </a:p>
          <a:p>
            <a:r>
              <a:rPr lang="en-US" dirty="0" smtClean="0"/>
              <a:t>Figurative Language</a:t>
            </a:r>
          </a:p>
          <a:p>
            <a:r>
              <a:rPr lang="en-US" dirty="0" smtClean="0"/>
              <a:t>Allusion: Cassius Clay (Research)</a:t>
            </a:r>
          </a:p>
          <a:p>
            <a:r>
              <a:rPr lang="en-US" dirty="0" smtClean="0"/>
              <a:t>Why do you think Cecile left her family? Explain.</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Geography Challenge</a:t>
            </a:r>
          </a:p>
          <a:p>
            <a:pPr marL="342900" indent="-342900" algn="l">
              <a:buFont typeface="Wingdings" charset="2"/>
              <a:buChar char="v"/>
            </a:pPr>
            <a:r>
              <a:rPr lang="en-US" sz="2000" dirty="0" smtClean="0"/>
              <a:t>On a map, locate New York and Oakland, California.</a:t>
            </a:r>
          </a:p>
          <a:p>
            <a:pPr marL="342900" indent="-342900" algn="l">
              <a:buFont typeface="Wingdings" charset="2"/>
              <a:buChar char="v"/>
            </a:pPr>
            <a:endParaRPr lang="en-US" sz="2000" dirty="0"/>
          </a:p>
        </p:txBody>
      </p:sp>
    </p:spTree>
    <p:extLst>
      <p:ext uri="{BB962C8B-B14F-4D97-AF65-F5344CB8AC3E}">
        <p14:creationId xmlns:p14="http://schemas.microsoft.com/office/powerpoint/2010/main" val="778427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stores of the no </a:t>
            </a:r>
            <a:r>
              <a:rPr lang="en-US" dirty="0" err="1" smtClean="0"/>
              <a:t>sayers</a:t>
            </a:r>
            <a:r>
              <a:rPr lang="en-US" dirty="0" smtClean="0"/>
              <a:t/>
            </a:r>
            <a:br>
              <a:rPr lang="en-US" dirty="0" smtClean="0"/>
            </a:br>
            <a:r>
              <a:rPr lang="en-US" sz="2000" dirty="0" smtClean="0"/>
              <a:t>pages 179-184</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Again Fern reminds the girls that she saw something when they were on the bus ride into San Francisco. What could it be that she saw? Use the evidence from this chapter to help you develop a stronger position.</a:t>
            </a:r>
          </a:p>
          <a:p>
            <a:r>
              <a:rPr lang="en-US" dirty="0" smtClean="0"/>
              <a:t>Do you think </a:t>
            </a:r>
            <a:r>
              <a:rPr lang="en-US" dirty="0" err="1" smtClean="0"/>
              <a:t>Delphine’s</a:t>
            </a:r>
            <a:r>
              <a:rPr lang="en-US" dirty="0" smtClean="0"/>
              <a:t> ideals are changing in the short amount of time she has been in Oakland? </a:t>
            </a:r>
            <a:r>
              <a:rPr lang="en-US" dirty="0"/>
              <a:t>E</a:t>
            </a:r>
            <a:r>
              <a:rPr lang="en-US" dirty="0" smtClean="0"/>
              <a:t>xplain using evidence from the text.</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oppressed</a:t>
            </a:r>
          </a:p>
          <a:p>
            <a:pPr marL="342900" indent="-342900" algn="l">
              <a:buFont typeface="Wingdings" charset="2"/>
              <a:buChar char="v"/>
            </a:pPr>
            <a:r>
              <a:rPr lang="en-US" sz="2000" dirty="0" smtClean="0"/>
              <a:t>empowered</a:t>
            </a:r>
          </a:p>
          <a:p>
            <a:pPr marL="342900" indent="-342900" algn="l">
              <a:buFont typeface="Wingdings" charset="2"/>
              <a:buChar char="v"/>
            </a:pPr>
            <a:r>
              <a:rPr lang="en-US" sz="2000" dirty="0" smtClean="0"/>
              <a:t>rankled</a:t>
            </a:r>
            <a:endParaRPr lang="en-US" sz="2000" dirty="0"/>
          </a:p>
        </p:txBody>
      </p:sp>
    </p:spTree>
    <p:extLst>
      <p:ext uri="{BB962C8B-B14F-4D97-AF65-F5344CB8AC3E}">
        <p14:creationId xmlns:p14="http://schemas.microsoft.com/office/powerpoint/2010/main" val="30448327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Glorious Hill</a:t>
            </a:r>
            <a:br>
              <a:rPr lang="en-US" dirty="0" smtClean="0"/>
            </a:br>
            <a:r>
              <a:rPr lang="en-US" sz="2000" dirty="0" smtClean="0"/>
              <a:t>pages 185-191</a:t>
            </a:r>
            <a:br>
              <a:rPr lang="en-US" sz="2000" dirty="0" smtClean="0"/>
            </a:br>
            <a:endParaRPr lang="en-US" dirty="0"/>
          </a:p>
        </p:txBody>
      </p:sp>
      <p:sp>
        <p:nvSpPr>
          <p:cNvPr id="5" name="Content Placeholder 4"/>
          <p:cNvSpPr>
            <a:spLocks noGrp="1"/>
          </p:cNvSpPr>
          <p:nvPr>
            <p:ph idx="1"/>
          </p:nvPr>
        </p:nvSpPr>
        <p:spPr/>
        <p:txBody>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What purpose does this chapter serve in the overall plot of the story? Use evidence to support your thinking.</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endParaRPr lang="en-US" sz="2000" b="1" dirty="0" smtClean="0"/>
          </a:p>
          <a:p>
            <a:pPr marL="342900" indent="-342900" algn="l">
              <a:buFont typeface="Wingdings" charset="2"/>
              <a:buChar char="v"/>
            </a:pPr>
            <a:endParaRPr lang="en-US" sz="2000" dirty="0"/>
          </a:p>
        </p:txBody>
      </p:sp>
    </p:spTree>
    <p:extLst>
      <p:ext uri="{BB962C8B-B14F-4D97-AF65-F5344CB8AC3E}">
        <p14:creationId xmlns:p14="http://schemas.microsoft.com/office/powerpoint/2010/main" val="31086297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Third thing</a:t>
            </a:r>
            <a:br>
              <a:rPr lang="en-US" dirty="0" smtClean="0"/>
            </a:br>
            <a:r>
              <a:rPr lang="en-US" sz="2000" dirty="0" smtClean="0"/>
              <a:t>pages 192-199</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What happened at the rally?</a:t>
            </a:r>
          </a:p>
          <a:p>
            <a:r>
              <a:rPr lang="en-US" dirty="0" smtClean="0"/>
              <a:t>What was the third thing that happened following Fern’s speech onstage?</a:t>
            </a:r>
          </a:p>
          <a:p>
            <a:r>
              <a:rPr lang="en-US" dirty="0" smtClean="0"/>
              <a:t>How do you think Cecile would have felt if she had been present at the rally? Use evidence from the text to support your thinking.</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amplified</a:t>
            </a:r>
          </a:p>
          <a:p>
            <a:pPr marL="342900" indent="-342900" algn="l">
              <a:buFont typeface="Wingdings" charset="2"/>
              <a:buChar char="v"/>
            </a:pPr>
            <a:r>
              <a:rPr lang="en-US" sz="2000" dirty="0" smtClean="0"/>
              <a:t>brandished</a:t>
            </a:r>
          </a:p>
          <a:p>
            <a:pPr marL="342900" indent="-342900" algn="l">
              <a:buFont typeface="Wingdings" charset="2"/>
              <a:buChar char="v"/>
            </a:pPr>
            <a:r>
              <a:rPr lang="en-US" sz="2000" dirty="0" smtClean="0"/>
              <a:t>proclaimed</a:t>
            </a:r>
          </a:p>
          <a:p>
            <a:pPr marL="342900" indent="-342900" algn="l">
              <a:buFont typeface="Wingdings" charset="2"/>
              <a:buChar char="v"/>
            </a:pPr>
            <a:r>
              <a:rPr lang="en-US" sz="2000" dirty="0" smtClean="0"/>
              <a:t>dispersed</a:t>
            </a:r>
          </a:p>
          <a:p>
            <a:pPr marL="342900" indent="-342900" algn="l">
              <a:buFont typeface="Wingdings" charset="2"/>
              <a:buChar char="v"/>
            </a:pPr>
            <a:r>
              <a:rPr lang="en-US" sz="2000" dirty="0" smtClean="0"/>
              <a:t>reverberation</a:t>
            </a:r>
          </a:p>
          <a:p>
            <a:pPr marL="342900" indent="-342900" algn="l">
              <a:buFont typeface="Wingdings" charset="2"/>
              <a:buChar char="v"/>
            </a:pPr>
            <a:r>
              <a:rPr lang="en-US" sz="2000" dirty="0" smtClean="0"/>
              <a:t>atone</a:t>
            </a:r>
          </a:p>
          <a:p>
            <a:pPr marL="342900" indent="-342900" algn="l">
              <a:buFont typeface="Wingdings" charset="2"/>
              <a:buChar char="v"/>
            </a:pPr>
            <a:r>
              <a:rPr lang="en-US" sz="2000" dirty="0" smtClean="0"/>
              <a:t>consoled</a:t>
            </a:r>
            <a:endParaRPr lang="en-US" sz="2000" dirty="0"/>
          </a:p>
        </p:txBody>
      </p:sp>
    </p:spTree>
    <p:extLst>
      <p:ext uri="{BB962C8B-B14F-4D97-AF65-F5344CB8AC3E}">
        <p14:creationId xmlns:p14="http://schemas.microsoft.com/office/powerpoint/2010/main" val="13516039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S0</a:t>
            </a:r>
            <a:br>
              <a:rPr lang="en-US" dirty="0" smtClean="0"/>
            </a:br>
            <a:r>
              <a:rPr lang="en-US" sz="2000" dirty="0" smtClean="0"/>
              <a:t>pages 200-203</a:t>
            </a:r>
            <a:br>
              <a:rPr lang="en-US" sz="2000" dirty="0" smtClean="0"/>
            </a:b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So, why didn’t Cecile praise </a:t>
            </a:r>
            <a:r>
              <a:rPr lang="en-US" dirty="0" err="1" smtClean="0"/>
              <a:t>Delphine</a:t>
            </a:r>
            <a:r>
              <a:rPr lang="en-US" dirty="0" smtClean="0"/>
              <a:t> like she did her sisters?</a:t>
            </a:r>
          </a:p>
          <a:p>
            <a:r>
              <a:rPr lang="en-US" dirty="0" smtClean="0"/>
              <a:t>So, what will happen now that the girls are to return to New York? Do you think that they will keep in touch with their mother now?</a:t>
            </a:r>
          </a:p>
          <a:p>
            <a:r>
              <a:rPr lang="en-US" dirty="0" smtClean="0"/>
              <a:t>So. . . come up with your own question regarding something that happened in this chapter. </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endParaRPr lang="en-US" sz="2000" b="1" dirty="0" smtClean="0"/>
          </a:p>
          <a:p>
            <a:pPr marL="342900" indent="-342900" algn="l">
              <a:buFont typeface="Wingdings" charset="2"/>
              <a:buChar char="v"/>
            </a:pPr>
            <a:endParaRPr lang="en-US" sz="2000" dirty="0"/>
          </a:p>
        </p:txBody>
      </p:sp>
    </p:spTree>
    <p:extLst>
      <p:ext uri="{BB962C8B-B14F-4D97-AF65-F5344CB8AC3E}">
        <p14:creationId xmlns:p14="http://schemas.microsoft.com/office/powerpoint/2010/main" val="83689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Be Eleven</a:t>
            </a:r>
            <a:br>
              <a:rPr lang="en-US" dirty="0" smtClean="0"/>
            </a:br>
            <a:r>
              <a:rPr lang="en-US" sz="2000" dirty="0" smtClean="0"/>
              <a:t>pages 204-210</a:t>
            </a:r>
            <a:br>
              <a:rPr lang="en-US" sz="2000" dirty="0" smtClean="0"/>
            </a:b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Now that you know the circumstances of Cecile’s life, do you feel differently about her? Do you think she did the right thing by leaving the girls? What was </a:t>
            </a:r>
            <a:r>
              <a:rPr lang="en-US" smtClean="0"/>
              <a:t>her motivation?</a:t>
            </a:r>
            <a:endParaRPr lang="en-US" dirty="0" smtClean="0"/>
          </a:p>
          <a:p>
            <a:r>
              <a:rPr lang="en-US" dirty="0" smtClean="0"/>
              <a:t>Do you think </a:t>
            </a:r>
            <a:r>
              <a:rPr lang="en-US" dirty="0" err="1" smtClean="0"/>
              <a:t>Delphine</a:t>
            </a:r>
            <a:r>
              <a:rPr lang="en-US" dirty="0" smtClean="0"/>
              <a:t> understands her mother’s motives for leaving? How would you be feeling if you were </a:t>
            </a:r>
            <a:r>
              <a:rPr lang="en-US" dirty="0" err="1" smtClean="0"/>
              <a:t>Delphine</a:t>
            </a:r>
            <a:r>
              <a:rPr lang="en-US" dirty="0" smtClean="0"/>
              <a:t>?</a:t>
            </a:r>
          </a:p>
          <a:p>
            <a:r>
              <a:rPr lang="en-US" dirty="0" smtClean="0"/>
              <a:t>What does Cecile mean by telling </a:t>
            </a:r>
            <a:r>
              <a:rPr lang="en-US" dirty="0" err="1" smtClean="0"/>
              <a:t>Delphine</a:t>
            </a:r>
            <a:r>
              <a:rPr lang="en-US" dirty="0" smtClean="0"/>
              <a:t> to ‘be eleven’?</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endParaRPr lang="en-US" sz="2000" b="1" dirty="0" smtClean="0"/>
          </a:p>
          <a:p>
            <a:pPr marL="342900" indent="-342900" algn="l">
              <a:buFont typeface="Wingdings" charset="2"/>
              <a:buChar char="v"/>
            </a:pPr>
            <a:endParaRPr lang="en-US" sz="2000" dirty="0"/>
          </a:p>
        </p:txBody>
      </p:sp>
    </p:spTree>
    <p:extLst>
      <p:ext uri="{BB962C8B-B14F-4D97-AF65-F5344CB8AC3E}">
        <p14:creationId xmlns:p14="http://schemas.microsoft.com/office/powerpoint/2010/main" val="2775840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Afua</a:t>
            </a:r>
            <a:r>
              <a:rPr lang="en-US" dirty="0" smtClean="0"/>
              <a:t/>
            </a:r>
            <a:br>
              <a:rPr lang="en-US" dirty="0" smtClean="0"/>
            </a:br>
            <a:r>
              <a:rPr lang="en-US" sz="2000" dirty="0" smtClean="0"/>
              <a:t>pages 211-215</a:t>
            </a:r>
            <a:br>
              <a:rPr lang="en-US" sz="2000" dirty="0" smtClean="0"/>
            </a:b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How does Fern feel about her mother finally calling her by her name? Use evidence from the text to support your thinking.</a:t>
            </a:r>
          </a:p>
          <a:p>
            <a:r>
              <a:rPr lang="en-US" dirty="0" smtClean="0"/>
              <a:t>Describe how the relationship between the girls and their mother has changed over the course of the story. </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sobered</a:t>
            </a:r>
            <a:endParaRPr lang="en-US" sz="2000" dirty="0"/>
          </a:p>
        </p:txBody>
      </p:sp>
    </p:spTree>
    <p:extLst>
      <p:ext uri="{BB962C8B-B14F-4D97-AF65-F5344CB8AC3E}">
        <p14:creationId xmlns:p14="http://schemas.microsoft.com/office/powerpoint/2010/main" val="41361504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Novel Projects</a:t>
            </a:r>
            <a:endParaRPr lang="en-US" dirty="0"/>
          </a:p>
        </p:txBody>
      </p:sp>
      <p:sp>
        <p:nvSpPr>
          <p:cNvPr id="6" name="Content Placeholder 5"/>
          <p:cNvSpPr>
            <a:spLocks noGrp="1"/>
          </p:cNvSpPr>
          <p:nvPr>
            <p:ph idx="1"/>
          </p:nvPr>
        </p:nvSpPr>
        <p:spPr/>
        <p:txBody>
          <a:bodyPr/>
          <a:lstStyle/>
          <a:p>
            <a:r>
              <a:rPr lang="en-US" b="1" dirty="0" smtClean="0"/>
              <a:t>Research:  </a:t>
            </a:r>
            <a:r>
              <a:rPr lang="en-US" dirty="0" smtClean="0"/>
              <a:t>Research one of the topics listed in the allusions. Write a report on the research describing how the information you have learned supports the setting of the story.</a:t>
            </a:r>
          </a:p>
          <a:p>
            <a:r>
              <a:rPr lang="en-US" b="1" dirty="0" smtClean="0"/>
              <a:t>Narrative:  </a:t>
            </a:r>
            <a:r>
              <a:rPr lang="en-US" dirty="0" smtClean="0"/>
              <a:t>Write about what happens after the girls return home to Papa and Big Ma.</a:t>
            </a:r>
          </a:p>
          <a:p>
            <a:r>
              <a:rPr lang="en-US" b="1" dirty="0" smtClean="0"/>
              <a:t>Poetry:  </a:t>
            </a:r>
            <a:r>
              <a:rPr lang="en-US" dirty="0" smtClean="0"/>
              <a:t>Write a series of poems from each of the character’s perspectives about what happened that crazy summer in Oakland.</a:t>
            </a:r>
            <a:endParaRPr lang="en-US" dirty="0"/>
          </a:p>
        </p:txBody>
      </p:sp>
    </p:spTree>
    <p:extLst>
      <p:ext uri="{BB962C8B-B14F-4D97-AF65-F5344CB8AC3E}">
        <p14:creationId xmlns:p14="http://schemas.microsoft.com/office/powerpoint/2010/main" val="1062171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Golden Gate Bridge</a:t>
            </a:r>
            <a:br>
              <a:rPr lang="en-US" dirty="0" smtClean="0"/>
            </a:br>
            <a:r>
              <a:rPr lang="en-US" sz="2000" dirty="0" smtClean="0"/>
              <a:t>pages 8-12</a:t>
            </a:r>
            <a:endParaRPr lang="en-US" dirty="0"/>
          </a:p>
        </p:txBody>
      </p:sp>
      <p:sp>
        <p:nvSpPr>
          <p:cNvPr id="5" name="Content Placeholder 4"/>
          <p:cNvSpPr>
            <a:spLocks noGrp="1"/>
          </p:cNvSpPr>
          <p:nvPr>
            <p:ph idx="1"/>
          </p:nvPr>
        </p:nvSpPr>
        <p:spPr/>
        <p:txBody>
          <a:bodyPr/>
          <a:lstStyle/>
          <a:p>
            <a:r>
              <a:rPr lang="en-US" dirty="0" smtClean="0"/>
              <a:t>Character Development: What kind of a person is </a:t>
            </a:r>
            <a:r>
              <a:rPr lang="en-US" dirty="0" err="1" smtClean="0"/>
              <a:t>Delphine</a:t>
            </a:r>
            <a:r>
              <a:rPr lang="en-US" dirty="0" smtClean="0"/>
              <a:t>? Use evidence from the text to support your thinking.</a:t>
            </a:r>
          </a:p>
          <a:p>
            <a:r>
              <a:rPr lang="en-US" dirty="0" smtClean="0"/>
              <a:t>Setting</a:t>
            </a:r>
          </a:p>
          <a:p>
            <a:r>
              <a:rPr lang="en-US" dirty="0" smtClean="0"/>
              <a:t>Conflict</a:t>
            </a:r>
          </a:p>
          <a:p>
            <a:r>
              <a:rPr lang="en-US" dirty="0" smtClean="0"/>
              <a:t>Figurative Language</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descent</a:t>
            </a:r>
          </a:p>
          <a:p>
            <a:pPr marL="342900" indent="-342900" algn="l">
              <a:buFont typeface="Wingdings" charset="2"/>
              <a:buChar char="v"/>
            </a:pPr>
            <a:r>
              <a:rPr lang="en-US" sz="2000" dirty="0" smtClean="0"/>
              <a:t>savor</a:t>
            </a:r>
          </a:p>
          <a:p>
            <a:pPr marL="342900" indent="-342900" algn="l">
              <a:buFont typeface="Wingdings" charset="2"/>
              <a:buChar char="v"/>
            </a:pPr>
            <a:r>
              <a:rPr lang="en-US" sz="2000" dirty="0" smtClean="0"/>
              <a:t>surging</a:t>
            </a:r>
            <a:endParaRPr lang="en-US" sz="2000" dirty="0"/>
          </a:p>
        </p:txBody>
      </p:sp>
    </p:spTree>
    <p:extLst>
      <p:ext uri="{BB962C8B-B14F-4D97-AF65-F5344CB8AC3E}">
        <p14:creationId xmlns:p14="http://schemas.microsoft.com/office/powerpoint/2010/main" val="2489796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Secret Agent Mother</a:t>
            </a:r>
            <a:br>
              <a:rPr lang="en-US" dirty="0" smtClean="0"/>
            </a:br>
            <a:r>
              <a:rPr lang="en-US" sz="2000" dirty="0" smtClean="0"/>
              <a:t>pages 13-22</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Character Development:  Add Cecile to your chart.</a:t>
            </a:r>
          </a:p>
          <a:p>
            <a:r>
              <a:rPr lang="en-US" dirty="0" smtClean="0"/>
              <a:t>Setting</a:t>
            </a:r>
          </a:p>
          <a:p>
            <a:r>
              <a:rPr lang="en-US" dirty="0" smtClean="0"/>
              <a:t>Conflict</a:t>
            </a:r>
          </a:p>
          <a:p>
            <a:r>
              <a:rPr lang="en-US" dirty="0" smtClean="0"/>
              <a:t>Figurative Language</a:t>
            </a:r>
          </a:p>
          <a:p>
            <a:r>
              <a:rPr lang="en-US" dirty="0" smtClean="0"/>
              <a:t>Allusion: Mata </a:t>
            </a:r>
            <a:r>
              <a:rPr lang="en-US" dirty="0" err="1" smtClean="0"/>
              <a:t>Hari</a:t>
            </a:r>
            <a:r>
              <a:rPr lang="en-US" dirty="0" smtClean="0"/>
              <a:t> (Research)</a:t>
            </a:r>
          </a:p>
          <a:p>
            <a:r>
              <a:rPr lang="en-US" dirty="0" smtClean="0"/>
              <a:t>What would you be thinking, and how would you be feeling, if you were </a:t>
            </a:r>
            <a:r>
              <a:rPr lang="en-US" dirty="0" err="1" smtClean="0"/>
              <a:t>Delphine</a:t>
            </a:r>
            <a:r>
              <a:rPr lang="en-US" dirty="0" smtClean="0"/>
              <a:t> meeting your mother for the first time you could remember at an airport and being greeted the way she was? Do you think she and the girls will like being with their mother for the next 28 days? Explain using evidence from the story.</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warbled</a:t>
            </a:r>
          </a:p>
          <a:p>
            <a:pPr marL="342900" indent="-342900" algn="l">
              <a:buFont typeface="Wingdings" charset="2"/>
              <a:buChar char="v"/>
            </a:pPr>
            <a:r>
              <a:rPr lang="en-US" sz="2000" dirty="0" smtClean="0"/>
              <a:t>gawk</a:t>
            </a:r>
          </a:p>
          <a:p>
            <a:pPr marL="342900" indent="-342900" algn="l">
              <a:buFont typeface="Wingdings" charset="2"/>
              <a:buChar char="v"/>
            </a:pPr>
            <a:r>
              <a:rPr lang="en-US" sz="2000" dirty="0" smtClean="0"/>
              <a:t>unfurled</a:t>
            </a:r>
          </a:p>
          <a:p>
            <a:pPr marL="342900" indent="-342900" algn="l">
              <a:buFont typeface="Wingdings" charset="2"/>
              <a:buChar char="v"/>
            </a:pPr>
            <a:r>
              <a:rPr lang="en-US" sz="2000" dirty="0" smtClean="0"/>
              <a:t>glommed</a:t>
            </a:r>
            <a:endParaRPr lang="en-US" sz="2000" dirty="0"/>
          </a:p>
        </p:txBody>
      </p:sp>
    </p:spTree>
    <p:extLst>
      <p:ext uri="{BB962C8B-B14F-4D97-AF65-F5344CB8AC3E}">
        <p14:creationId xmlns:p14="http://schemas.microsoft.com/office/powerpoint/2010/main" val="1619249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Green Stucco House</a:t>
            </a:r>
            <a:br>
              <a:rPr lang="en-US" dirty="0" smtClean="0"/>
            </a:br>
            <a:r>
              <a:rPr lang="en-US" sz="2000" dirty="0" smtClean="0"/>
              <a:t>pages 23-29</a:t>
            </a:r>
            <a:endParaRPr lang="en-US" dirty="0"/>
          </a:p>
        </p:txBody>
      </p:sp>
      <p:sp>
        <p:nvSpPr>
          <p:cNvPr id="5" name="Content Placeholder 4"/>
          <p:cNvSpPr>
            <a:spLocks noGrp="1"/>
          </p:cNvSpPr>
          <p:nvPr>
            <p:ph idx="1"/>
          </p:nvPr>
        </p:nvSpPr>
        <p:spPr/>
        <p:txBody>
          <a:bodyPr/>
          <a:lstStyle/>
          <a:p>
            <a:r>
              <a:rPr lang="en-US" dirty="0" smtClean="0"/>
              <a:t>Character Development</a:t>
            </a:r>
          </a:p>
          <a:p>
            <a:r>
              <a:rPr lang="en-US" dirty="0" smtClean="0"/>
              <a:t>Setting:  Draw a picture of Cecile’s house.</a:t>
            </a:r>
          </a:p>
          <a:p>
            <a:r>
              <a:rPr lang="en-US" dirty="0" smtClean="0"/>
              <a:t>Conflict</a:t>
            </a:r>
          </a:p>
          <a:p>
            <a:r>
              <a:rPr lang="en-US" dirty="0" smtClean="0"/>
              <a:t>Figurative Language</a:t>
            </a:r>
          </a:p>
          <a:p>
            <a:r>
              <a:rPr lang="en-US" dirty="0" smtClean="0"/>
              <a:t>Why do you think the girls were forced to go see their mother, Cecile, if she didn’t even want them there? What could be her father’s motivation?</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slack</a:t>
            </a:r>
          </a:p>
          <a:p>
            <a:pPr marL="342900" indent="-342900" algn="l">
              <a:buFont typeface="Wingdings" charset="2"/>
              <a:buChar char="v"/>
            </a:pPr>
            <a:r>
              <a:rPr lang="en-US" sz="2000" dirty="0" smtClean="0"/>
              <a:t>scrutiny</a:t>
            </a:r>
            <a:endParaRPr lang="en-US" sz="2000" dirty="0"/>
          </a:p>
        </p:txBody>
      </p:sp>
    </p:spTree>
    <p:extLst>
      <p:ext uri="{BB962C8B-B14F-4D97-AF65-F5344CB8AC3E}">
        <p14:creationId xmlns:p14="http://schemas.microsoft.com/office/powerpoint/2010/main" val="12553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Mean Lady Ming</a:t>
            </a:r>
            <a:br>
              <a:rPr lang="en-US" dirty="0" smtClean="0"/>
            </a:br>
            <a:r>
              <a:rPr lang="en-US" sz="2000" dirty="0" smtClean="0"/>
              <a:t>pages 30-37</a:t>
            </a:r>
            <a:endParaRPr lang="en-US" dirty="0"/>
          </a:p>
        </p:txBody>
      </p:sp>
      <p:sp>
        <p:nvSpPr>
          <p:cNvPr id="5" name="Content Placeholder 4"/>
          <p:cNvSpPr>
            <a:spLocks noGrp="1"/>
          </p:cNvSpPr>
          <p:nvPr>
            <p:ph idx="1"/>
          </p:nvPr>
        </p:nvSpPr>
        <p:spPr/>
        <p:txBody>
          <a:bodyPr>
            <a:normAutofit lnSpcReduction="10000"/>
          </a:bodyPr>
          <a:lstStyle/>
          <a:p>
            <a:r>
              <a:rPr lang="en-US" dirty="0" smtClean="0"/>
              <a:t>Character Development</a:t>
            </a:r>
          </a:p>
          <a:p>
            <a:r>
              <a:rPr lang="en-US" dirty="0" smtClean="0"/>
              <a:t>Setting</a:t>
            </a:r>
          </a:p>
          <a:p>
            <a:r>
              <a:rPr lang="en-US" dirty="0" smtClean="0"/>
              <a:t>Conflict:  List the conflicts the girls have faced thus far in the story.</a:t>
            </a:r>
          </a:p>
          <a:p>
            <a:r>
              <a:rPr lang="en-US" dirty="0" smtClean="0"/>
              <a:t>Figurative Language</a:t>
            </a:r>
          </a:p>
          <a:p>
            <a:r>
              <a:rPr lang="en-US" dirty="0" smtClean="0"/>
              <a:t>How would you feel walking alone in a strange city to find a place to eat and a phone booth to call your father? Would you react as well as the girls appear to be?</a:t>
            </a:r>
          </a:p>
          <a:p>
            <a:pPr marL="0" indent="0">
              <a:buNone/>
            </a:pP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smirks</a:t>
            </a:r>
            <a:endParaRPr lang="en-US" sz="2000" dirty="0"/>
          </a:p>
        </p:txBody>
      </p:sp>
    </p:spTree>
    <p:extLst>
      <p:ext uri="{BB962C8B-B14F-4D97-AF65-F5344CB8AC3E}">
        <p14:creationId xmlns:p14="http://schemas.microsoft.com/office/powerpoint/2010/main" val="325746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Collect Call</a:t>
            </a:r>
            <a:br>
              <a:rPr lang="en-US" dirty="0" smtClean="0"/>
            </a:br>
            <a:r>
              <a:rPr lang="en-US" sz="2000" dirty="0" smtClean="0"/>
              <a:t>pages 38-42</a:t>
            </a:r>
            <a:br>
              <a:rPr lang="en-US" sz="2000" dirty="0" smtClean="0"/>
            </a:b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Character Development</a:t>
            </a:r>
          </a:p>
          <a:p>
            <a:r>
              <a:rPr lang="en-US" dirty="0" smtClean="0"/>
              <a:t>Setting</a:t>
            </a:r>
          </a:p>
          <a:p>
            <a:r>
              <a:rPr lang="en-US" dirty="0" smtClean="0"/>
              <a:t>Conflict: Keep an on-going chart of all the things Cecile does that aren’t very motherly.</a:t>
            </a:r>
          </a:p>
          <a:p>
            <a:r>
              <a:rPr lang="en-US" dirty="0" smtClean="0"/>
              <a:t>Figurative Language</a:t>
            </a:r>
          </a:p>
          <a:p>
            <a:r>
              <a:rPr lang="en-US" dirty="0" smtClean="0"/>
              <a:t>Do you think Big Ma is right in not forgiving Cecile for abandoning her daughters? Explain why or why not.</a:t>
            </a:r>
          </a:p>
          <a:p>
            <a:r>
              <a:rPr lang="en-US" dirty="0" smtClean="0"/>
              <a:t>Who do you suppose the three people at the door are? What evidence do you base this on?</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endParaRPr lang="en-US" sz="2000" b="1" dirty="0" smtClean="0"/>
          </a:p>
          <a:p>
            <a:pPr marL="342900" indent="-342900" algn="l">
              <a:buFont typeface="Wingdings" charset="2"/>
              <a:buChar char="v"/>
            </a:pPr>
            <a:endParaRPr lang="en-US" sz="2000" dirty="0"/>
          </a:p>
        </p:txBody>
      </p:sp>
    </p:spTree>
    <p:extLst>
      <p:ext uri="{BB962C8B-B14F-4D97-AF65-F5344CB8AC3E}">
        <p14:creationId xmlns:p14="http://schemas.microsoft.com/office/powerpoint/2010/main" val="2233770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For the People</a:t>
            </a:r>
            <a:br>
              <a:rPr lang="en-US" dirty="0" smtClean="0"/>
            </a:br>
            <a:r>
              <a:rPr lang="en-US" sz="2000" dirty="0" smtClean="0"/>
              <a:t>pages 43-48</a:t>
            </a:r>
            <a:br>
              <a:rPr lang="en-US" sz="2000" dirty="0" smtClean="0"/>
            </a:b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Allusion: Black Panthers, Eldridge Cleaver, Huey Newton, Ho Chi Minh, Bobby Kennedy, sit-ins (Research)</a:t>
            </a:r>
          </a:p>
          <a:p>
            <a:r>
              <a:rPr lang="en-US" dirty="0" smtClean="0"/>
              <a:t>Why do you think the three men wanted Cecile’s paper, ink, and printing press? </a:t>
            </a:r>
          </a:p>
          <a:p>
            <a:r>
              <a:rPr lang="en-US" dirty="0" smtClean="0"/>
              <a:t>What do you think Cecile meant when she said, “But you </a:t>
            </a:r>
            <a:r>
              <a:rPr lang="en-US" dirty="0" err="1" smtClean="0"/>
              <a:t>gotta</a:t>
            </a:r>
            <a:r>
              <a:rPr lang="en-US" dirty="0" smtClean="0"/>
              <a:t> take my kids,” ? (page 46) Take them where, and for what purpose?</a:t>
            </a:r>
            <a:endParaRPr lang="en-US" dirty="0"/>
          </a:p>
        </p:txBody>
      </p:sp>
      <p:sp>
        <p:nvSpPr>
          <p:cNvPr id="6" name="Text Placeholder 5"/>
          <p:cNvSpPr>
            <a:spLocks noGrp="1"/>
          </p:cNvSpPr>
          <p:nvPr>
            <p:ph type="body" sz="half" idx="2"/>
          </p:nvPr>
        </p:nvSpPr>
        <p:spPr>
          <a:xfrm>
            <a:off x="301752" y="1975104"/>
            <a:ext cx="3962400" cy="4482641"/>
          </a:xfrm>
        </p:spPr>
        <p:txBody>
          <a:bodyPr/>
          <a:lstStyle/>
          <a:p>
            <a:endParaRPr lang="en-US" dirty="0" smtClean="0"/>
          </a:p>
          <a:p>
            <a:r>
              <a:rPr lang="en-US" sz="2000" b="1" dirty="0" smtClean="0"/>
              <a:t>Vocabulary</a:t>
            </a:r>
          </a:p>
          <a:p>
            <a:pPr marL="342900" indent="-342900" algn="l">
              <a:buFont typeface="Wingdings" charset="2"/>
              <a:buChar char="v"/>
            </a:pPr>
            <a:r>
              <a:rPr lang="en-US" sz="2000" dirty="0" smtClean="0"/>
              <a:t>racism</a:t>
            </a:r>
            <a:endParaRPr lang="en-US" sz="2000" dirty="0"/>
          </a:p>
        </p:txBody>
      </p:sp>
    </p:spTree>
    <p:extLst>
      <p:ext uri="{BB962C8B-B14F-4D97-AF65-F5344CB8AC3E}">
        <p14:creationId xmlns:p14="http://schemas.microsoft.com/office/powerpoint/2010/main" val="15010301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Custom 1">
      <a:dk1>
        <a:srgbClr val="FF8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1219</TotalTime>
  <Words>1971</Words>
  <Application>Microsoft Macintosh PowerPoint</Application>
  <PresentationFormat>On-screen Show (4:3)</PresentationFormat>
  <Paragraphs>354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Precedent</vt:lpstr>
      <vt:lpstr>One Crazy Summer</vt:lpstr>
      <vt:lpstr>Author Notes</vt:lpstr>
      <vt:lpstr>Cassius Clay Clouds pages 1-7</vt:lpstr>
      <vt:lpstr>Golden Gate Bridge pages 8-12</vt:lpstr>
      <vt:lpstr>Secret Agent Mother pages 13-22</vt:lpstr>
      <vt:lpstr>Green Stucco House pages 23-29</vt:lpstr>
      <vt:lpstr>Mean Lady Ming pages 30-37</vt:lpstr>
      <vt:lpstr>Collect Call pages 38-42 </vt:lpstr>
      <vt:lpstr>For the People pages 43-48 </vt:lpstr>
      <vt:lpstr>Glass of Water pages 49-55</vt:lpstr>
      <vt:lpstr>Inseparable pages 56-61 </vt:lpstr>
      <vt:lpstr>Breakfast Program pages 62-67</vt:lpstr>
      <vt:lpstr>Even the Earth Is a Revolutionary pages 68-74</vt:lpstr>
      <vt:lpstr>Crazy Mother Mountain pages 75-79</vt:lpstr>
      <vt:lpstr>Everyone Knows the King of the Sea pages 80-85</vt:lpstr>
      <vt:lpstr>Coloring and La-La pages 86-94</vt:lpstr>
      <vt:lpstr>Counting and Skimming pages 95-101</vt:lpstr>
      <vt:lpstr>Big Red S pages 102-110 </vt:lpstr>
      <vt:lpstr>China Who pages 111-115 </vt:lpstr>
      <vt:lpstr>Expert Colored Counting pages 116-120</vt:lpstr>
      <vt:lpstr>Civic Pride pages 121-125 </vt:lpstr>
      <vt:lpstr>Rally for Bobby pages 126-133</vt:lpstr>
      <vt:lpstr>Eating Crow pages 134-139 </vt:lpstr>
      <vt:lpstr>Itsy Bitsy Spider pages 140-145</vt:lpstr>
      <vt:lpstr>Movable Type pages 146-151 </vt:lpstr>
      <vt:lpstr>San Francisco Treat pages 152-158</vt:lpstr>
      <vt:lpstr>Wish We Had a Camera pages 159-167</vt:lpstr>
      <vt:lpstr>The Clark Sisters pages 168-172</vt:lpstr>
      <vt:lpstr>I birthed a nation pages 173-178</vt:lpstr>
      <vt:lpstr>the stores of the no sayers pages 179-184</vt:lpstr>
      <vt:lpstr>Glorious Hill pages 185-191 </vt:lpstr>
      <vt:lpstr>The Third thing pages 192-199</vt:lpstr>
      <vt:lpstr>S0 pages 200-203 </vt:lpstr>
      <vt:lpstr>Be Eleven pages 204-210 </vt:lpstr>
      <vt:lpstr>Afua pages 211-215 </vt:lpstr>
      <vt:lpstr>Novel Projects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Crazy Summer</dc:title>
  <dc:creator>sharon constantino</dc:creator>
  <cp:lastModifiedBy>sharon constantino</cp:lastModifiedBy>
  <cp:revision>175</cp:revision>
  <dcterms:created xsi:type="dcterms:W3CDTF">2013-06-16T21:39:53Z</dcterms:created>
  <dcterms:modified xsi:type="dcterms:W3CDTF">2014-02-02T02:29:20Z</dcterms:modified>
</cp:coreProperties>
</file>