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8" r:id="rId3"/>
    <p:sldId id="257"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83AC0B35-FC2D-45D4-B1D8-981F63819E8E}" type="datetimeFigureOut">
              <a:rPr lang="en-US" smtClean="0"/>
              <a:pPr/>
              <a:t>7/12/2012</a:t>
            </a:fld>
            <a:endParaRPr lang="en-US"/>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33A5EBA1-21E4-485E-B964-F0F65939580C}"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3AC0B35-FC2D-45D4-B1D8-981F63819E8E}" type="datetimeFigureOut">
              <a:rPr lang="en-US" smtClean="0"/>
              <a:pPr/>
              <a:t>7/12/2012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A5EBA1-21E4-485E-B964-F0F65939580C}"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83AC0B35-FC2D-45D4-B1D8-981F63819E8E}" type="datetimeFigureOut">
              <a:rPr lang="en-US" smtClean="0"/>
              <a:pPr/>
              <a:t>7/12/2012</a:t>
            </a:fld>
            <a:endParaRPr lang="en-US"/>
          </a:p>
        </p:txBody>
      </p:sp>
      <p:sp>
        <p:nvSpPr>
          <p:cNvPr id="5" name="Footer Placeholder 4"/>
          <p:cNvSpPr>
            <a:spLocks noGrp="1"/>
          </p:cNvSpPr>
          <p:nvPr>
            <p:ph type="ftr" sz="quarter" idx="11"/>
          </p:nvPr>
        </p:nvSpPr>
        <p:spPr>
          <a:xfrm>
            <a:off x="457201" y="6248207"/>
            <a:ext cx="5573483" cy="365125"/>
          </a:xfrm>
        </p:spPr>
        <p:txBody>
          <a:bodyPr/>
          <a:lstStyle/>
          <a:p>
            <a:endParaRPr lang="en-US"/>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33A5EBA1-21E4-485E-B964-F0F65939580C}"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83AC0B35-FC2D-45D4-B1D8-981F63819E8E}" type="datetimeFigureOut">
              <a:rPr lang="en-US" smtClean="0"/>
              <a:pPr/>
              <a:t>7/12/2012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33A5EBA1-21E4-485E-B964-F0F65939580C}" type="slidenum">
              <a:rPr lang="en-US" smtClean="0"/>
              <a:pPr/>
              <a:t>‹#›</a:t>
            </a:fld>
            <a:endParaRPr lang="en-US"/>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83AC0B35-FC2D-45D4-B1D8-981F63819E8E}" type="datetimeFigureOut">
              <a:rPr lang="en-US" smtClean="0"/>
              <a:pPr/>
              <a:t>7/12/2012</a:t>
            </a:fld>
            <a:endParaRPr lang="en-US"/>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33A5EBA1-21E4-485E-B964-F0F65939580C}" type="slidenum">
              <a:rPr lang="en-US" smtClean="0"/>
              <a:pPr/>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83AC0B35-FC2D-45D4-B1D8-981F63819E8E}" type="datetimeFigureOut">
              <a:rPr lang="en-US" smtClean="0"/>
              <a:pPr/>
              <a:t>7/12/2012</a:t>
            </a:fld>
            <a:endParaRPr lang="en-US"/>
          </a:p>
        </p:txBody>
      </p:sp>
      <p:sp>
        <p:nvSpPr>
          <p:cNvPr id="10" name="Slide Number Placeholder 9"/>
          <p:cNvSpPr>
            <a:spLocks noGrp="1"/>
          </p:cNvSpPr>
          <p:nvPr>
            <p:ph type="sldNum" sz="quarter" idx="16"/>
          </p:nvPr>
        </p:nvSpPr>
        <p:spPr/>
        <p:txBody>
          <a:bodyPr rtlCol="0"/>
          <a:lstStyle/>
          <a:p>
            <a:fld id="{33A5EBA1-21E4-485E-B964-F0F65939580C}" type="slidenum">
              <a:rPr lang="en-US" smtClean="0"/>
              <a:pPr/>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83AC0B35-FC2D-45D4-B1D8-981F63819E8E}" type="datetimeFigureOut">
              <a:rPr lang="en-US" smtClean="0"/>
              <a:pPr/>
              <a:t>7/12/2012</a:t>
            </a:fld>
            <a:endParaRPr lang="en-US"/>
          </a:p>
        </p:txBody>
      </p:sp>
      <p:sp>
        <p:nvSpPr>
          <p:cNvPr id="12" name="Slide Number Placeholder 11"/>
          <p:cNvSpPr>
            <a:spLocks noGrp="1"/>
          </p:cNvSpPr>
          <p:nvPr>
            <p:ph type="sldNum" sz="quarter" idx="16"/>
          </p:nvPr>
        </p:nvSpPr>
        <p:spPr/>
        <p:txBody>
          <a:bodyPr rtlCol="0"/>
          <a:lstStyle/>
          <a:p>
            <a:fld id="{33A5EBA1-21E4-485E-B964-F0F65939580C}" type="slidenum">
              <a:rPr lang="en-US" smtClean="0"/>
              <a:pPr/>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3AC0B35-FC2D-45D4-B1D8-981F63819E8E}" type="datetimeFigureOut">
              <a:rPr lang="en-US" smtClean="0"/>
              <a:pPr/>
              <a:t>7/12/2012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33A5EBA1-21E4-485E-B964-F0F65939580C}"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AC0B35-FC2D-45D4-B1D8-981F63819E8E}" type="datetimeFigureOut">
              <a:rPr lang="en-US" smtClean="0"/>
              <a:pPr/>
              <a:t>7/12/2012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33A5EBA1-21E4-485E-B964-F0F65939580C}"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83AC0B35-FC2D-45D4-B1D8-981F63819E8E}" type="datetimeFigureOut">
              <a:rPr lang="en-US" smtClean="0"/>
              <a:pPr/>
              <a:t>7/12/2012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33A5EBA1-21E4-485E-B964-F0F65939580C}" type="slidenum">
              <a:rPr lang="en-US" smtClean="0"/>
              <a:pPr/>
              <a:t>‹#›</a:t>
            </a:fld>
            <a:endParaRPr lang="en-US"/>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83AC0B35-FC2D-45D4-B1D8-981F63819E8E}" type="datetimeFigureOut">
              <a:rPr lang="en-US" smtClean="0"/>
              <a:pPr/>
              <a:t>7/12/2012</a:t>
            </a:fld>
            <a:endParaRPr lang="en-US"/>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33A5EBA1-21E4-485E-B964-F0F65939580C}" type="slidenum">
              <a:rPr lang="en-US" smtClean="0"/>
              <a:pPr/>
              <a:t>‹#›</a:t>
            </a:fld>
            <a:endParaRPr lang="en-US"/>
          </a:p>
        </p:txBody>
      </p:sp>
      <p:sp>
        <p:nvSpPr>
          <p:cNvPr id="14" name="Footer Placeholder 13"/>
          <p:cNvSpPr>
            <a:spLocks noGrp="1"/>
          </p:cNvSpPr>
          <p:nvPr>
            <p:ph type="ftr" sz="quarter" idx="12"/>
          </p:nvPr>
        </p:nvSpPr>
        <p:spPr>
          <a:xfrm>
            <a:off x="1600200" y="6248206"/>
            <a:ext cx="4572000" cy="365125"/>
          </a:xfrm>
        </p:spPr>
        <p:txBody>
          <a:bodyPr rtlCol="0"/>
          <a:lstStyle/>
          <a:p>
            <a:endParaRPr lang="en-US"/>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83AC0B35-FC2D-45D4-B1D8-981F63819E8E}" type="datetimeFigureOut">
              <a:rPr lang="en-US" smtClean="0"/>
              <a:pPr/>
              <a:t>7/12/2012</a:t>
            </a:fld>
            <a:endParaRPr lang="en-US"/>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33A5EBA1-21E4-485E-B964-F0F65939580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www.loislowry.com/index.php?option=com_content&amp;view=article&amp;id=67&amp;Itemid=196"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905000" y="152400"/>
            <a:ext cx="5029200" cy="762000"/>
          </a:xfrm>
        </p:spPr>
        <p:txBody>
          <a:bodyPr/>
          <a:lstStyle/>
          <a:p>
            <a:r>
              <a:rPr lang="en-US" dirty="0" smtClean="0"/>
              <a:t>Number the Stars</a:t>
            </a:r>
            <a:endParaRPr lang="en-US" dirty="0"/>
          </a:p>
        </p:txBody>
      </p:sp>
      <p:sp>
        <p:nvSpPr>
          <p:cNvPr id="3" name="Subtitle 2"/>
          <p:cNvSpPr>
            <a:spLocks noGrp="1"/>
          </p:cNvSpPr>
          <p:nvPr>
            <p:ph type="subTitle" idx="1"/>
          </p:nvPr>
        </p:nvSpPr>
        <p:spPr/>
        <p:txBody>
          <a:bodyPr/>
          <a:lstStyle/>
          <a:p>
            <a:r>
              <a:rPr lang="en-US" dirty="0" smtClean="0"/>
              <a:t>Lois Lowry</a:t>
            </a:r>
            <a:endParaRPr lang="en-US" dirty="0"/>
          </a:p>
        </p:txBody>
      </p:sp>
      <p:pic>
        <p:nvPicPr>
          <p:cNvPr id="63490" name="Picture 2" descr="http://childrensbookalmanac.com/wp-content/uploads/Number-the-Stars.png"/>
          <p:cNvPicPr>
            <a:picLocks noChangeAspect="1" noChangeArrowheads="1"/>
          </p:cNvPicPr>
          <p:nvPr/>
        </p:nvPicPr>
        <p:blipFill>
          <a:blip r:embed="rId2" cstate="print"/>
          <a:srcRect/>
          <a:stretch>
            <a:fillRect/>
          </a:stretch>
        </p:blipFill>
        <p:spPr bwMode="auto">
          <a:xfrm>
            <a:off x="0" y="914400"/>
            <a:ext cx="4724400" cy="4724400"/>
          </a:xfrm>
          <a:prstGeom prst="rect">
            <a:avLst/>
          </a:prstGeom>
          <a:noFill/>
        </p:spPr>
      </p:pic>
      <p:pic>
        <p:nvPicPr>
          <p:cNvPr id="63496" name="Picture 8" descr="http://www.bingcrosbytheater.com/uploads/event/images/full/122.jpg"/>
          <p:cNvPicPr>
            <a:picLocks noChangeAspect="1" noChangeArrowheads="1"/>
          </p:cNvPicPr>
          <p:nvPr/>
        </p:nvPicPr>
        <p:blipFill>
          <a:blip r:embed="rId3" cstate="print"/>
          <a:srcRect/>
          <a:stretch>
            <a:fillRect/>
          </a:stretch>
        </p:blipFill>
        <p:spPr bwMode="auto">
          <a:xfrm>
            <a:off x="5181600" y="990600"/>
            <a:ext cx="3140619" cy="4572000"/>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8. There Has Been a Death pp67-73</a:t>
            </a:r>
            <a:endParaRPr lang="en-US" dirty="0"/>
          </a:p>
        </p:txBody>
      </p:sp>
      <p:sp>
        <p:nvSpPr>
          <p:cNvPr id="3" name="Text Placeholder 2"/>
          <p:cNvSpPr>
            <a:spLocks noGrp="1"/>
          </p:cNvSpPr>
          <p:nvPr>
            <p:ph type="body" idx="2"/>
          </p:nvPr>
        </p:nvSpPr>
        <p:spPr/>
        <p:txBody>
          <a:bodyPr/>
          <a:lstStyle/>
          <a:p>
            <a:pPr algn="ctr"/>
            <a:r>
              <a:rPr lang="en-US" b="1" dirty="0" smtClean="0"/>
              <a:t>Vocabulary</a:t>
            </a:r>
          </a:p>
          <a:p>
            <a:r>
              <a:rPr lang="en-US" dirty="0" smtClean="0"/>
              <a:t>ruefully</a:t>
            </a:r>
          </a:p>
          <a:p>
            <a:endParaRPr lang="en-US" dirty="0"/>
          </a:p>
        </p:txBody>
      </p:sp>
      <p:sp>
        <p:nvSpPr>
          <p:cNvPr id="4" name="Content Placeholder 3"/>
          <p:cNvSpPr>
            <a:spLocks noGrp="1"/>
          </p:cNvSpPr>
          <p:nvPr>
            <p:ph sz="quarter" idx="1"/>
          </p:nvPr>
        </p:nvSpPr>
        <p:spPr/>
        <p:txBody>
          <a:bodyPr/>
          <a:lstStyle/>
          <a:p>
            <a:r>
              <a:rPr lang="en-US" dirty="0" smtClean="0"/>
              <a:t>Plotting Events</a:t>
            </a:r>
          </a:p>
          <a:p>
            <a:r>
              <a:rPr lang="en-US" dirty="0" smtClean="0"/>
              <a:t>Allusion: Thor</a:t>
            </a:r>
          </a:p>
          <a:p>
            <a:r>
              <a:rPr lang="en-US" dirty="0" smtClean="0"/>
              <a:t>Annemarie doesn’t recall a relative named </a:t>
            </a:r>
            <a:r>
              <a:rPr lang="en-US" dirty="0" err="1" smtClean="0"/>
              <a:t>Birte</a:t>
            </a:r>
            <a:r>
              <a:rPr lang="en-US" dirty="0" smtClean="0"/>
              <a:t>. Do you think there really has been a death? What else could it be?</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9. Why Are You Lying? pp74-81</a:t>
            </a:r>
            <a:endParaRPr lang="en-US" dirty="0"/>
          </a:p>
        </p:txBody>
      </p:sp>
      <p:sp>
        <p:nvSpPr>
          <p:cNvPr id="3" name="Text Placeholder 2"/>
          <p:cNvSpPr>
            <a:spLocks noGrp="1"/>
          </p:cNvSpPr>
          <p:nvPr>
            <p:ph type="body" idx="2"/>
          </p:nvPr>
        </p:nvSpPr>
        <p:spPr/>
        <p:txBody>
          <a:bodyPr/>
          <a:lstStyle/>
          <a:p>
            <a:pPr algn="ctr"/>
            <a:r>
              <a:rPr lang="en-US" b="1" dirty="0" smtClean="0"/>
              <a:t>Vocabulary</a:t>
            </a:r>
          </a:p>
          <a:p>
            <a:r>
              <a:rPr lang="en-US" dirty="0" smtClean="0"/>
              <a:t>deftly</a:t>
            </a:r>
          </a:p>
          <a:p>
            <a:r>
              <a:rPr lang="en-US" dirty="0" smtClean="0"/>
              <a:t>wryly</a:t>
            </a:r>
          </a:p>
          <a:p>
            <a:endParaRPr lang="en-US" dirty="0"/>
          </a:p>
        </p:txBody>
      </p:sp>
      <p:sp>
        <p:nvSpPr>
          <p:cNvPr id="4" name="Content Placeholder 3"/>
          <p:cNvSpPr>
            <a:spLocks noGrp="1"/>
          </p:cNvSpPr>
          <p:nvPr>
            <p:ph sz="quarter" idx="1"/>
          </p:nvPr>
        </p:nvSpPr>
        <p:spPr/>
        <p:txBody>
          <a:bodyPr/>
          <a:lstStyle/>
          <a:p>
            <a:r>
              <a:rPr lang="en-US" dirty="0" smtClean="0"/>
              <a:t>Plotting Events</a:t>
            </a:r>
          </a:p>
          <a:p>
            <a:r>
              <a:rPr lang="en-US" dirty="0" smtClean="0"/>
              <a:t>What does bravery mean to you?</a:t>
            </a:r>
          </a:p>
          <a:p>
            <a:r>
              <a:rPr lang="en-US" dirty="0" smtClean="0"/>
              <a:t>Is lying ever justified?</a:t>
            </a:r>
          </a:p>
          <a:p>
            <a:r>
              <a:rPr lang="en-US" dirty="0" smtClean="0"/>
              <a:t>How do you think Ellen is feeling now that she had been reunited with her parents?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10. Let Us Open the Casket pp82-87</a:t>
            </a:r>
            <a:endParaRPr lang="en-US" dirty="0"/>
          </a:p>
        </p:txBody>
      </p:sp>
      <p:sp>
        <p:nvSpPr>
          <p:cNvPr id="3" name="Text Placeholder 2"/>
          <p:cNvSpPr>
            <a:spLocks noGrp="1"/>
          </p:cNvSpPr>
          <p:nvPr>
            <p:ph type="body" idx="2"/>
          </p:nvPr>
        </p:nvSpPr>
        <p:spPr/>
        <p:txBody>
          <a:bodyPr/>
          <a:lstStyle/>
          <a:p>
            <a:pPr algn="ctr"/>
            <a:r>
              <a:rPr lang="en-US" b="1" dirty="0" smtClean="0"/>
              <a:t>Vocabulary</a:t>
            </a:r>
          </a:p>
          <a:p>
            <a:r>
              <a:rPr lang="en-US" dirty="0" smtClean="0"/>
              <a:t>condescending</a:t>
            </a:r>
          </a:p>
          <a:p>
            <a:endParaRPr lang="en-US" dirty="0"/>
          </a:p>
        </p:txBody>
      </p:sp>
      <p:sp>
        <p:nvSpPr>
          <p:cNvPr id="4" name="Content Placeholder 3"/>
          <p:cNvSpPr>
            <a:spLocks noGrp="1"/>
          </p:cNvSpPr>
          <p:nvPr>
            <p:ph sz="quarter" idx="1"/>
          </p:nvPr>
        </p:nvSpPr>
        <p:spPr/>
        <p:txBody>
          <a:bodyPr/>
          <a:lstStyle/>
          <a:p>
            <a:r>
              <a:rPr lang="en-US" dirty="0" smtClean="0"/>
              <a:t>Plotting Events</a:t>
            </a:r>
          </a:p>
          <a:p>
            <a:r>
              <a:rPr lang="en-US" dirty="0" smtClean="0"/>
              <a:t>Who are what do you think is in the casket?</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11. Will We See You Again Soon, Peter? pp 88-94</a:t>
            </a:r>
            <a:endParaRPr lang="en-US" dirty="0"/>
          </a:p>
        </p:txBody>
      </p:sp>
      <p:sp>
        <p:nvSpPr>
          <p:cNvPr id="3" name="Text Placeholder 2"/>
          <p:cNvSpPr>
            <a:spLocks noGrp="1"/>
          </p:cNvSpPr>
          <p:nvPr>
            <p:ph type="body" idx="2"/>
          </p:nvPr>
        </p:nvSpPr>
        <p:spPr/>
        <p:txBody>
          <a:bodyPr/>
          <a:lstStyle/>
          <a:p>
            <a:pPr algn="ctr"/>
            <a:r>
              <a:rPr lang="en-US" b="1" dirty="0" smtClean="0"/>
              <a:t>Vocabulary</a:t>
            </a:r>
          </a:p>
          <a:p>
            <a:r>
              <a:rPr lang="en-US" dirty="0" smtClean="0"/>
              <a:t>protruding</a:t>
            </a:r>
          </a:p>
          <a:p>
            <a:endParaRPr lang="en-US" dirty="0"/>
          </a:p>
        </p:txBody>
      </p:sp>
      <p:sp>
        <p:nvSpPr>
          <p:cNvPr id="4" name="Content Placeholder 3"/>
          <p:cNvSpPr>
            <a:spLocks noGrp="1"/>
          </p:cNvSpPr>
          <p:nvPr>
            <p:ph sz="quarter" idx="1"/>
          </p:nvPr>
        </p:nvSpPr>
        <p:spPr/>
        <p:txBody>
          <a:bodyPr/>
          <a:lstStyle/>
          <a:p>
            <a:r>
              <a:rPr lang="en-US" dirty="0" smtClean="0"/>
              <a:t>Plotting Events</a:t>
            </a:r>
          </a:p>
          <a:p>
            <a:r>
              <a:rPr lang="en-US" dirty="0" smtClean="0"/>
              <a:t>What do you think the packet contains?</a:t>
            </a:r>
          </a:p>
          <a:p>
            <a:r>
              <a:rPr lang="en-US" dirty="0" smtClean="0"/>
              <a:t>Where does pride come from? What are you proud of in your life?</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12. Where Was Mama? pp95-100</a:t>
            </a:r>
            <a:endParaRPr lang="en-US" dirty="0"/>
          </a:p>
        </p:txBody>
      </p:sp>
      <p:sp>
        <p:nvSpPr>
          <p:cNvPr id="3" name="Text Placeholder 2"/>
          <p:cNvSpPr>
            <a:spLocks noGrp="1"/>
          </p:cNvSpPr>
          <p:nvPr>
            <p:ph type="body" idx="2"/>
          </p:nvPr>
        </p:nvSpPr>
        <p:spPr/>
        <p:txBody>
          <a:bodyPr/>
          <a:lstStyle/>
          <a:p>
            <a:pPr algn="ctr"/>
            <a:r>
              <a:rPr lang="en-US" b="1" dirty="0" smtClean="0"/>
              <a:t>Vocabulary</a:t>
            </a:r>
          </a:p>
          <a:p>
            <a:endParaRPr lang="en-US" dirty="0" smtClean="0"/>
          </a:p>
          <a:p>
            <a:endParaRPr lang="en-US" dirty="0"/>
          </a:p>
        </p:txBody>
      </p:sp>
      <p:sp>
        <p:nvSpPr>
          <p:cNvPr id="4" name="Content Placeholder 3"/>
          <p:cNvSpPr>
            <a:spLocks noGrp="1"/>
          </p:cNvSpPr>
          <p:nvPr>
            <p:ph sz="quarter" idx="1"/>
          </p:nvPr>
        </p:nvSpPr>
        <p:spPr/>
        <p:txBody>
          <a:bodyPr/>
          <a:lstStyle/>
          <a:p>
            <a:r>
              <a:rPr lang="en-US" dirty="0" smtClean="0"/>
              <a:t>Plotting Events</a:t>
            </a:r>
          </a:p>
          <a:p>
            <a:r>
              <a:rPr lang="en-US" dirty="0" smtClean="0"/>
              <a:t>Do you agree with Annemarie’s statement that it is harder for the ones waiting? Explain.</a:t>
            </a:r>
          </a:p>
          <a:p>
            <a:r>
              <a:rPr lang="en-US" dirty="0" smtClean="0"/>
              <a:t>What do you think happened to Annemarie’s mom?</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13. Run! As Fast As You Can!</a:t>
            </a:r>
            <a:br>
              <a:rPr lang="en-US" dirty="0" smtClean="0"/>
            </a:br>
            <a:r>
              <a:rPr lang="en-US" dirty="0" smtClean="0"/>
              <a:t>pp101-105</a:t>
            </a:r>
            <a:endParaRPr lang="en-US" dirty="0"/>
          </a:p>
        </p:txBody>
      </p:sp>
      <p:sp>
        <p:nvSpPr>
          <p:cNvPr id="3" name="Text Placeholder 2"/>
          <p:cNvSpPr>
            <a:spLocks noGrp="1"/>
          </p:cNvSpPr>
          <p:nvPr>
            <p:ph type="body" idx="2"/>
          </p:nvPr>
        </p:nvSpPr>
        <p:spPr/>
        <p:txBody>
          <a:bodyPr/>
          <a:lstStyle/>
          <a:p>
            <a:pPr algn="ctr"/>
            <a:r>
              <a:rPr lang="en-US" b="1" dirty="0" smtClean="0"/>
              <a:t>Vocabulary</a:t>
            </a:r>
          </a:p>
          <a:p>
            <a:endParaRPr lang="en-US" dirty="0" smtClean="0"/>
          </a:p>
          <a:p>
            <a:endParaRPr lang="en-US" dirty="0"/>
          </a:p>
        </p:txBody>
      </p:sp>
      <p:sp>
        <p:nvSpPr>
          <p:cNvPr id="4" name="Content Placeholder 3"/>
          <p:cNvSpPr>
            <a:spLocks noGrp="1"/>
          </p:cNvSpPr>
          <p:nvPr>
            <p:ph sz="quarter" idx="1"/>
          </p:nvPr>
        </p:nvSpPr>
        <p:spPr/>
        <p:txBody>
          <a:bodyPr/>
          <a:lstStyle/>
          <a:p>
            <a:r>
              <a:rPr lang="en-US" dirty="0" smtClean="0"/>
              <a:t>Plotting Events</a:t>
            </a:r>
          </a:p>
          <a:p>
            <a:r>
              <a:rPr lang="en-US" dirty="0" smtClean="0"/>
              <a:t>Would you be brave enough to deliver the packet alone knowing there are soldiers out?</a:t>
            </a:r>
          </a:p>
          <a:p>
            <a:r>
              <a:rPr lang="en-US" dirty="0" smtClean="0"/>
              <a:t>Have you ever done anything brave?</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14. On the Dark Path pp106-112</a:t>
            </a:r>
            <a:endParaRPr lang="en-US" dirty="0"/>
          </a:p>
        </p:txBody>
      </p:sp>
      <p:sp>
        <p:nvSpPr>
          <p:cNvPr id="3" name="Text Placeholder 2"/>
          <p:cNvSpPr>
            <a:spLocks noGrp="1"/>
          </p:cNvSpPr>
          <p:nvPr>
            <p:ph type="body" idx="2"/>
          </p:nvPr>
        </p:nvSpPr>
        <p:spPr/>
        <p:txBody>
          <a:bodyPr/>
          <a:lstStyle/>
          <a:p>
            <a:pPr algn="ctr"/>
            <a:r>
              <a:rPr lang="en-US" b="1" dirty="0" smtClean="0"/>
              <a:t>Vocabulary</a:t>
            </a:r>
          </a:p>
          <a:p>
            <a:r>
              <a:rPr lang="en-US" dirty="0" smtClean="0"/>
              <a:t>vivid</a:t>
            </a:r>
          </a:p>
          <a:p>
            <a:r>
              <a:rPr lang="en-US" dirty="0" smtClean="0"/>
              <a:t>brusque</a:t>
            </a:r>
          </a:p>
          <a:p>
            <a:r>
              <a:rPr lang="en-US" dirty="0" smtClean="0"/>
              <a:t>tantalize</a:t>
            </a:r>
          </a:p>
          <a:p>
            <a:endParaRPr lang="en-US" dirty="0"/>
          </a:p>
        </p:txBody>
      </p:sp>
      <p:sp>
        <p:nvSpPr>
          <p:cNvPr id="4" name="Content Placeholder 3"/>
          <p:cNvSpPr>
            <a:spLocks noGrp="1"/>
          </p:cNvSpPr>
          <p:nvPr>
            <p:ph sz="quarter" idx="1"/>
          </p:nvPr>
        </p:nvSpPr>
        <p:spPr/>
        <p:txBody>
          <a:bodyPr/>
          <a:lstStyle/>
          <a:p>
            <a:r>
              <a:rPr lang="en-US" dirty="0" smtClean="0"/>
              <a:t>Plotting Events</a:t>
            </a:r>
          </a:p>
          <a:p>
            <a:r>
              <a:rPr lang="en-US" dirty="0" smtClean="0"/>
              <a:t>Allusion: </a:t>
            </a:r>
            <a:r>
              <a:rPr lang="en-US" i="1" dirty="0" smtClean="0"/>
              <a:t>Little Red Riding Hood</a:t>
            </a:r>
            <a:endParaRPr lang="en-US" dirty="0" smtClean="0"/>
          </a:p>
          <a:p>
            <a:r>
              <a:rPr lang="en-US" dirty="0" smtClean="0"/>
              <a:t>What do you think will happen to Annemarie? Will she deliver the package on time?</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15. My Dog Smells Meat! pp113-119</a:t>
            </a:r>
            <a:endParaRPr lang="en-US" dirty="0"/>
          </a:p>
        </p:txBody>
      </p:sp>
      <p:sp>
        <p:nvSpPr>
          <p:cNvPr id="3" name="Text Placeholder 2"/>
          <p:cNvSpPr>
            <a:spLocks noGrp="1"/>
          </p:cNvSpPr>
          <p:nvPr>
            <p:ph type="body" idx="2"/>
          </p:nvPr>
        </p:nvSpPr>
        <p:spPr/>
        <p:txBody>
          <a:bodyPr/>
          <a:lstStyle/>
          <a:p>
            <a:pPr algn="ctr"/>
            <a:r>
              <a:rPr lang="en-US" b="1" dirty="0" smtClean="0"/>
              <a:t>Vocabulary</a:t>
            </a:r>
          </a:p>
          <a:p>
            <a:r>
              <a:rPr lang="en-US" dirty="0" smtClean="0"/>
              <a:t>consumed</a:t>
            </a:r>
          </a:p>
          <a:p>
            <a:r>
              <a:rPr lang="en-US" dirty="0" smtClean="0"/>
              <a:t>insolently</a:t>
            </a:r>
          </a:p>
          <a:p>
            <a:r>
              <a:rPr lang="en-US" dirty="0" smtClean="0"/>
              <a:t>implored</a:t>
            </a:r>
          </a:p>
          <a:p>
            <a:r>
              <a:rPr lang="en-US" dirty="0" smtClean="0"/>
              <a:t>caustic</a:t>
            </a:r>
          </a:p>
          <a:p>
            <a:r>
              <a:rPr lang="en-US" dirty="0" smtClean="0"/>
              <a:t>quavering</a:t>
            </a:r>
          </a:p>
          <a:p>
            <a:endParaRPr lang="en-US" dirty="0"/>
          </a:p>
        </p:txBody>
      </p:sp>
      <p:sp>
        <p:nvSpPr>
          <p:cNvPr id="4" name="Content Placeholder 3"/>
          <p:cNvSpPr>
            <a:spLocks noGrp="1"/>
          </p:cNvSpPr>
          <p:nvPr>
            <p:ph sz="quarter" idx="1"/>
          </p:nvPr>
        </p:nvSpPr>
        <p:spPr/>
        <p:txBody>
          <a:bodyPr/>
          <a:lstStyle/>
          <a:p>
            <a:r>
              <a:rPr lang="en-US" dirty="0" smtClean="0"/>
              <a:t>Plotting Events</a:t>
            </a:r>
          </a:p>
          <a:p>
            <a:r>
              <a:rPr lang="en-US" dirty="0" smtClean="0"/>
              <a:t>Why do you think the white handkerchief is so important? What could it be for?</a:t>
            </a:r>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16. I Will Tell You Just a Little</a:t>
            </a:r>
            <a:br>
              <a:rPr lang="en-US" dirty="0" smtClean="0"/>
            </a:br>
            <a:r>
              <a:rPr lang="en-US" dirty="0" smtClean="0"/>
              <a:t>pp120-127</a:t>
            </a:r>
            <a:endParaRPr lang="en-US" dirty="0"/>
          </a:p>
        </p:txBody>
      </p:sp>
      <p:sp>
        <p:nvSpPr>
          <p:cNvPr id="3" name="Text Placeholder 2"/>
          <p:cNvSpPr>
            <a:spLocks noGrp="1"/>
          </p:cNvSpPr>
          <p:nvPr>
            <p:ph type="body" idx="2"/>
          </p:nvPr>
        </p:nvSpPr>
        <p:spPr/>
        <p:txBody>
          <a:bodyPr/>
          <a:lstStyle/>
          <a:p>
            <a:pPr algn="ctr"/>
            <a:r>
              <a:rPr lang="en-US" b="1" dirty="0" smtClean="0"/>
              <a:t>Vocabulary</a:t>
            </a:r>
          </a:p>
          <a:p>
            <a:r>
              <a:rPr lang="en-US" dirty="0" smtClean="0"/>
              <a:t>concealed</a:t>
            </a:r>
          </a:p>
          <a:p>
            <a:endParaRPr lang="en-US" dirty="0"/>
          </a:p>
        </p:txBody>
      </p:sp>
      <p:sp>
        <p:nvSpPr>
          <p:cNvPr id="4" name="Content Placeholder 3"/>
          <p:cNvSpPr>
            <a:spLocks noGrp="1"/>
          </p:cNvSpPr>
          <p:nvPr>
            <p:ph sz="quarter" idx="1"/>
          </p:nvPr>
        </p:nvSpPr>
        <p:spPr/>
        <p:txBody>
          <a:bodyPr/>
          <a:lstStyle/>
          <a:p>
            <a:r>
              <a:rPr lang="en-US" dirty="0" smtClean="0"/>
              <a:t>Plotting Events</a:t>
            </a:r>
          </a:p>
          <a:p>
            <a:r>
              <a:rPr lang="en-US" dirty="0" smtClean="0"/>
              <a:t>Research: Why did the Nazis want Sweden to remain free?</a:t>
            </a:r>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17. Al This Long Time pp128-132</a:t>
            </a:r>
            <a:endParaRPr lang="en-US" dirty="0"/>
          </a:p>
        </p:txBody>
      </p:sp>
      <p:sp>
        <p:nvSpPr>
          <p:cNvPr id="3" name="Text Placeholder 2"/>
          <p:cNvSpPr>
            <a:spLocks noGrp="1"/>
          </p:cNvSpPr>
          <p:nvPr>
            <p:ph type="body" idx="2"/>
          </p:nvPr>
        </p:nvSpPr>
        <p:spPr/>
        <p:txBody>
          <a:bodyPr/>
          <a:lstStyle/>
          <a:p>
            <a:pPr algn="ctr"/>
            <a:r>
              <a:rPr lang="en-US" b="1" dirty="0" smtClean="0"/>
              <a:t>Vocabulary</a:t>
            </a:r>
          </a:p>
          <a:p>
            <a:endParaRPr lang="en-US" dirty="0" smtClean="0"/>
          </a:p>
          <a:p>
            <a:endParaRPr lang="en-US" dirty="0"/>
          </a:p>
        </p:txBody>
      </p:sp>
      <p:sp>
        <p:nvSpPr>
          <p:cNvPr id="4" name="Content Placeholder 3"/>
          <p:cNvSpPr>
            <a:spLocks noGrp="1"/>
          </p:cNvSpPr>
          <p:nvPr>
            <p:ph sz="quarter" idx="1"/>
          </p:nvPr>
        </p:nvSpPr>
        <p:spPr/>
        <p:txBody>
          <a:bodyPr/>
          <a:lstStyle/>
          <a:p>
            <a:r>
              <a:rPr lang="en-US" dirty="0" smtClean="0"/>
              <a:t>Plotting Events</a:t>
            </a:r>
          </a:p>
          <a:p>
            <a:r>
              <a:rPr lang="en-US" dirty="0" smtClean="0"/>
              <a:t>Do you think the </a:t>
            </a:r>
            <a:r>
              <a:rPr lang="en-US" dirty="0" err="1" smtClean="0"/>
              <a:t>Rosens</a:t>
            </a:r>
            <a:r>
              <a:rPr lang="en-US" dirty="0" smtClean="0"/>
              <a:t> are still alive? Will they return to Copenhagen? Explain.</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Lois Lowry		</a:t>
            </a:r>
            <a:endParaRPr lang="en-US" dirty="0"/>
          </a:p>
        </p:txBody>
      </p:sp>
      <p:sp>
        <p:nvSpPr>
          <p:cNvPr id="3" name="Content Placeholder 2"/>
          <p:cNvSpPr>
            <a:spLocks noGrp="1"/>
          </p:cNvSpPr>
          <p:nvPr>
            <p:ph sz="quarter" idx="1"/>
          </p:nvPr>
        </p:nvSpPr>
        <p:spPr/>
        <p:txBody>
          <a:bodyPr/>
          <a:lstStyle/>
          <a:p>
            <a:r>
              <a:rPr lang="en-US" dirty="0" smtClean="0">
                <a:hlinkClick r:id="rId2"/>
              </a:rPr>
              <a:t>Biography</a:t>
            </a:r>
            <a:endParaRPr lang="en-US" dirty="0"/>
          </a:p>
        </p:txBody>
      </p:sp>
      <p:pic>
        <p:nvPicPr>
          <p:cNvPr id="4" name="Picture 10" descr="http://www.scholastic.com/teachers/sites/default/files/contributors/lowry_lois_lg.jpg?1312994897"/>
          <p:cNvPicPr>
            <a:picLocks noChangeAspect="1" noChangeArrowheads="1"/>
          </p:cNvPicPr>
          <p:nvPr/>
        </p:nvPicPr>
        <p:blipFill>
          <a:blip r:embed="rId3" cstate="print"/>
          <a:srcRect/>
          <a:stretch>
            <a:fillRect/>
          </a:stretch>
        </p:blipFill>
        <p:spPr bwMode="auto">
          <a:xfrm>
            <a:off x="7848600" y="152400"/>
            <a:ext cx="914400" cy="1003300"/>
          </a:xfrm>
          <a:prstGeom prst="rect">
            <a:avLst/>
          </a:prstGeom>
          <a:noFill/>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Afterword pp133-137</a:t>
            </a:r>
            <a:endParaRPr lang="en-US" dirty="0"/>
          </a:p>
        </p:txBody>
      </p:sp>
      <p:sp>
        <p:nvSpPr>
          <p:cNvPr id="3" name="Text Placeholder 2"/>
          <p:cNvSpPr>
            <a:spLocks noGrp="1"/>
          </p:cNvSpPr>
          <p:nvPr>
            <p:ph type="body" idx="2"/>
          </p:nvPr>
        </p:nvSpPr>
        <p:spPr/>
        <p:txBody>
          <a:bodyPr/>
          <a:lstStyle/>
          <a:p>
            <a:pPr algn="ctr"/>
            <a:r>
              <a:rPr lang="en-US" b="1" dirty="0" smtClean="0"/>
              <a:t>Vocabulary</a:t>
            </a:r>
          </a:p>
          <a:p>
            <a:r>
              <a:rPr lang="en-US" dirty="0" smtClean="0"/>
              <a:t>deprivation</a:t>
            </a:r>
          </a:p>
          <a:p>
            <a:r>
              <a:rPr lang="en-US" dirty="0" smtClean="0"/>
              <a:t>permeated</a:t>
            </a:r>
          </a:p>
          <a:p>
            <a:r>
              <a:rPr lang="en-US" dirty="0" smtClean="0"/>
              <a:t>decency</a:t>
            </a:r>
          </a:p>
          <a:p>
            <a:endParaRPr lang="en-US" dirty="0"/>
          </a:p>
        </p:txBody>
      </p:sp>
      <p:sp>
        <p:nvSpPr>
          <p:cNvPr id="4" name="Content Placeholder 3"/>
          <p:cNvSpPr>
            <a:spLocks noGrp="1"/>
          </p:cNvSpPr>
          <p:nvPr>
            <p:ph sz="quarter" idx="1"/>
          </p:nvPr>
        </p:nvSpPr>
        <p:spPr/>
        <p:txBody>
          <a:bodyPr/>
          <a:lstStyle/>
          <a:p>
            <a:r>
              <a:rPr lang="en-US" dirty="0" smtClean="0"/>
              <a:t>Final thoughts?</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    Novel Projects</a:t>
            </a:r>
            <a:endParaRPr lang="en-US" dirty="0"/>
          </a:p>
        </p:txBody>
      </p:sp>
      <p:sp>
        <p:nvSpPr>
          <p:cNvPr id="6" name="Content Placeholder 5"/>
          <p:cNvSpPr>
            <a:spLocks noGrp="1"/>
          </p:cNvSpPr>
          <p:nvPr>
            <p:ph sz="quarter" idx="1"/>
          </p:nvPr>
        </p:nvSpPr>
        <p:spPr/>
        <p:txBody>
          <a:bodyPr/>
          <a:lstStyle/>
          <a:p>
            <a:r>
              <a:rPr lang="en-US" dirty="0" smtClean="0"/>
              <a:t>Response to Literature: Write a response to literature explaining your views on the theme of the story.</a:t>
            </a:r>
          </a:p>
          <a:p>
            <a:r>
              <a:rPr lang="en-US" dirty="0" smtClean="0"/>
              <a:t>Write a narrative about one of the following options:</a:t>
            </a:r>
          </a:p>
          <a:p>
            <a:pPr lvl="1"/>
            <a:r>
              <a:rPr lang="en-US" dirty="0" smtClean="0"/>
              <a:t>The </a:t>
            </a:r>
            <a:r>
              <a:rPr lang="en-US" dirty="0" err="1" smtClean="0"/>
              <a:t>Rosens</a:t>
            </a:r>
            <a:r>
              <a:rPr lang="en-US" dirty="0" smtClean="0"/>
              <a:t> escape to Sweden</a:t>
            </a:r>
          </a:p>
          <a:p>
            <a:pPr lvl="1"/>
            <a:r>
              <a:rPr lang="en-US" dirty="0" smtClean="0"/>
              <a:t>The return of the </a:t>
            </a:r>
            <a:r>
              <a:rPr lang="en-US" dirty="0" err="1" smtClean="0"/>
              <a:t>Rosens</a:t>
            </a:r>
            <a:r>
              <a:rPr lang="en-US" dirty="0" smtClean="0"/>
              <a:t> to Copenhagen</a:t>
            </a:r>
          </a:p>
          <a:p>
            <a:pPr lvl="1"/>
            <a:r>
              <a:rPr lang="en-US" dirty="0" smtClean="0"/>
              <a:t>One of Peter </a:t>
            </a:r>
            <a:r>
              <a:rPr lang="en-US" dirty="0" err="1" smtClean="0"/>
              <a:t>Neilsen’s</a:t>
            </a:r>
            <a:r>
              <a:rPr lang="en-US" dirty="0" smtClean="0"/>
              <a:t> Resistance missions</a:t>
            </a:r>
          </a:p>
        </p:txBody>
      </p:sp>
      <p:pic>
        <p:nvPicPr>
          <p:cNvPr id="7" name="Picture 2" descr="http://childrensbookalmanac.com/wp-content/uploads/Number-the-Stars.png"/>
          <p:cNvPicPr>
            <a:picLocks noChangeAspect="1" noChangeArrowheads="1"/>
          </p:cNvPicPr>
          <p:nvPr/>
        </p:nvPicPr>
        <p:blipFill>
          <a:blip r:embed="rId2" cstate="print"/>
          <a:srcRect/>
          <a:stretch>
            <a:fillRect/>
          </a:stretch>
        </p:blipFill>
        <p:spPr bwMode="auto">
          <a:xfrm>
            <a:off x="0" y="0"/>
            <a:ext cx="1295400" cy="1295400"/>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1. Why Are You Running? pp1-10</a:t>
            </a:r>
            <a:endParaRPr lang="en-US" dirty="0"/>
          </a:p>
        </p:txBody>
      </p:sp>
      <p:sp>
        <p:nvSpPr>
          <p:cNvPr id="6" name="Text Placeholder 5"/>
          <p:cNvSpPr>
            <a:spLocks noGrp="1"/>
          </p:cNvSpPr>
          <p:nvPr>
            <p:ph type="body" idx="2"/>
          </p:nvPr>
        </p:nvSpPr>
        <p:spPr/>
        <p:txBody>
          <a:bodyPr/>
          <a:lstStyle/>
          <a:p>
            <a:pPr algn="ctr"/>
            <a:r>
              <a:rPr lang="en-US" b="1" dirty="0" smtClean="0"/>
              <a:t>Vocabulary</a:t>
            </a:r>
          </a:p>
          <a:p>
            <a:r>
              <a:rPr lang="en-US" dirty="0" smtClean="0"/>
              <a:t>civilized</a:t>
            </a:r>
          </a:p>
          <a:p>
            <a:r>
              <a:rPr lang="en-US" dirty="0" smtClean="0"/>
              <a:t>contempt</a:t>
            </a:r>
          </a:p>
          <a:p>
            <a:r>
              <a:rPr lang="en-US" dirty="0" smtClean="0"/>
              <a:t>resistance</a:t>
            </a:r>
          </a:p>
          <a:p>
            <a:r>
              <a:rPr lang="en-US" dirty="0" smtClean="0"/>
              <a:t>impassive</a:t>
            </a:r>
            <a:endParaRPr lang="en-US" dirty="0"/>
          </a:p>
        </p:txBody>
      </p:sp>
      <p:sp>
        <p:nvSpPr>
          <p:cNvPr id="5" name="Content Placeholder 4"/>
          <p:cNvSpPr>
            <a:spLocks noGrp="1"/>
          </p:cNvSpPr>
          <p:nvPr>
            <p:ph sz="quarter" idx="1"/>
          </p:nvPr>
        </p:nvSpPr>
        <p:spPr/>
        <p:txBody>
          <a:bodyPr/>
          <a:lstStyle/>
          <a:p>
            <a:r>
              <a:rPr lang="en-US" dirty="0" smtClean="0"/>
              <a:t>Plotting Events</a:t>
            </a:r>
          </a:p>
          <a:p>
            <a:r>
              <a:rPr lang="en-US" dirty="0" smtClean="0"/>
              <a:t>In our culture, we are taught to be unique and to stand out. In the Danish culture during World War II, it was better to be one of the crowd, to be one of many. Why?</a:t>
            </a:r>
          </a:p>
          <a:p>
            <a:r>
              <a:rPr lang="en-US" dirty="0" smtClean="0"/>
              <a:t>How would you feel if a soldier stopped you to question you?</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 Who Is the Man Who Rides Past? pp11-17</a:t>
            </a:r>
            <a:endParaRPr lang="en-US" dirty="0"/>
          </a:p>
        </p:txBody>
      </p:sp>
      <p:sp>
        <p:nvSpPr>
          <p:cNvPr id="3" name="Text Placeholder 2"/>
          <p:cNvSpPr>
            <a:spLocks noGrp="1"/>
          </p:cNvSpPr>
          <p:nvPr>
            <p:ph type="body" idx="2"/>
          </p:nvPr>
        </p:nvSpPr>
        <p:spPr/>
        <p:txBody>
          <a:bodyPr/>
          <a:lstStyle/>
          <a:p>
            <a:pPr algn="ctr"/>
            <a:r>
              <a:rPr lang="en-US" b="1" dirty="0" smtClean="0"/>
              <a:t>Vocabulary</a:t>
            </a:r>
          </a:p>
          <a:p>
            <a:r>
              <a:rPr lang="en-US" dirty="0" smtClean="0"/>
              <a:t>trousseau</a:t>
            </a:r>
          </a:p>
          <a:p>
            <a:endParaRPr lang="en-US" dirty="0"/>
          </a:p>
        </p:txBody>
      </p:sp>
      <p:sp>
        <p:nvSpPr>
          <p:cNvPr id="4" name="Content Placeholder 3"/>
          <p:cNvSpPr>
            <a:spLocks noGrp="1"/>
          </p:cNvSpPr>
          <p:nvPr>
            <p:ph sz="quarter" idx="1"/>
          </p:nvPr>
        </p:nvSpPr>
        <p:spPr/>
        <p:txBody>
          <a:bodyPr>
            <a:normAutofit lnSpcReduction="10000"/>
          </a:bodyPr>
          <a:lstStyle/>
          <a:p>
            <a:r>
              <a:rPr lang="en-US" dirty="0" smtClean="0"/>
              <a:t>Plotting Events</a:t>
            </a:r>
          </a:p>
          <a:p>
            <a:r>
              <a:rPr lang="en-US" dirty="0" smtClean="0"/>
              <a:t>Allusion: Hans Christian Andersen, </a:t>
            </a:r>
            <a:r>
              <a:rPr lang="en-US" i="1" dirty="0" smtClean="0"/>
              <a:t>The Little Mermaid</a:t>
            </a:r>
            <a:endParaRPr lang="en-US" dirty="0" smtClean="0"/>
          </a:p>
          <a:p>
            <a:r>
              <a:rPr lang="en-US" dirty="0" smtClean="0"/>
              <a:t>Research: King Christian X of Denmark, </a:t>
            </a:r>
            <a:r>
              <a:rPr lang="en-US" dirty="0" err="1" smtClean="0"/>
              <a:t>Amamlienborg</a:t>
            </a:r>
            <a:r>
              <a:rPr lang="en-US" dirty="0" smtClean="0"/>
              <a:t> Palace at Copenhagen</a:t>
            </a:r>
          </a:p>
          <a:p>
            <a:r>
              <a:rPr lang="en-US" dirty="0" smtClean="0"/>
              <a:t>The author, Lois Lowry, choose to use a fairy tale to contrast life during World War II. What was Annemarie’s life like before the Germans invaded Denmark three years ago?</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 Where Is Mrs. Hirsch? pp18-26</a:t>
            </a:r>
            <a:endParaRPr lang="en-US" dirty="0"/>
          </a:p>
        </p:txBody>
      </p:sp>
      <p:sp>
        <p:nvSpPr>
          <p:cNvPr id="3" name="Text Placeholder 2"/>
          <p:cNvSpPr>
            <a:spLocks noGrp="1"/>
          </p:cNvSpPr>
          <p:nvPr>
            <p:ph type="body" idx="2"/>
          </p:nvPr>
        </p:nvSpPr>
        <p:spPr/>
        <p:txBody>
          <a:bodyPr/>
          <a:lstStyle/>
          <a:p>
            <a:pPr algn="ctr"/>
            <a:r>
              <a:rPr lang="en-US" b="1" dirty="0" smtClean="0"/>
              <a:t>Vocabulary</a:t>
            </a:r>
          </a:p>
          <a:p>
            <a:r>
              <a:rPr lang="en-US" dirty="0" smtClean="0"/>
              <a:t>haughtily</a:t>
            </a:r>
          </a:p>
          <a:p>
            <a:r>
              <a:rPr lang="en-US" dirty="0" smtClean="0"/>
              <a:t>swastika</a:t>
            </a:r>
          </a:p>
          <a:p>
            <a:r>
              <a:rPr lang="en-US" dirty="0" smtClean="0"/>
              <a:t>tormenting</a:t>
            </a:r>
          </a:p>
          <a:p>
            <a:endParaRPr lang="en-US" dirty="0"/>
          </a:p>
        </p:txBody>
      </p:sp>
      <p:sp>
        <p:nvSpPr>
          <p:cNvPr id="4" name="Content Placeholder 3"/>
          <p:cNvSpPr>
            <a:spLocks noGrp="1"/>
          </p:cNvSpPr>
          <p:nvPr>
            <p:ph sz="quarter" idx="1"/>
          </p:nvPr>
        </p:nvSpPr>
        <p:spPr/>
        <p:txBody>
          <a:bodyPr/>
          <a:lstStyle/>
          <a:p>
            <a:r>
              <a:rPr lang="en-US" dirty="0" smtClean="0"/>
              <a:t>Plotting Events</a:t>
            </a:r>
          </a:p>
          <a:p>
            <a:r>
              <a:rPr lang="en-US" dirty="0" smtClean="0"/>
              <a:t>Would you die to protect your best friend?</a:t>
            </a:r>
          </a:p>
          <a:p>
            <a:r>
              <a:rPr lang="en-US" dirty="0" smtClean="0"/>
              <a:t>Are ordinary people called upon to be courageous? Make a connection by finding an example.</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4. It Will Be a Long Night pp27-38 </a:t>
            </a:r>
            <a:endParaRPr lang="en-US" dirty="0"/>
          </a:p>
        </p:txBody>
      </p:sp>
      <p:sp>
        <p:nvSpPr>
          <p:cNvPr id="3" name="Text Placeholder 2"/>
          <p:cNvSpPr>
            <a:spLocks noGrp="1"/>
          </p:cNvSpPr>
          <p:nvPr>
            <p:ph type="body" idx="2"/>
          </p:nvPr>
        </p:nvSpPr>
        <p:spPr/>
        <p:txBody>
          <a:bodyPr/>
          <a:lstStyle/>
          <a:p>
            <a:pPr algn="ctr"/>
            <a:r>
              <a:rPr lang="en-US" b="1" dirty="0" smtClean="0"/>
              <a:t>Vocabulary</a:t>
            </a:r>
          </a:p>
          <a:p>
            <a:r>
              <a:rPr lang="en-US" dirty="0" smtClean="0"/>
              <a:t>glowering</a:t>
            </a:r>
          </a:p>
          <a:p>
            <a:r>
              <a:rPr lang="en-US" dirty="0" smtClean="0"/>
              <a:t>exasperated</a:t>
            </a:r>
          </a:p>
          <a:p>
            <a:r>
              <a:rPr lang="en-US" dirty="0" smtClean="0"/>
              <a:t>disdainfully</a:t>
            </a:r>
          </a:p>
          <a:p>
            <a:r>
              <a:rPr lang="en-US" dirty="0" smtClean="0"/>
              <a:t>belligerently</a:t>
            </a:r>
          </a:p>
          <a:p>
            <a:r>
              <a:rPr lang="en-US" dirty="0" smtClean="0"/>
              <a:t>relocation</a:t>
            </a:r>
          </a:p>
          <a:p>
            <a:r>
              <a:rPr lang="en-US" dirty="0" smtClean="0"/>
              <a:t>dubiously</a:t>
            </a:r>
          </a:p>
          <a:p>
            <a:endParaRPr lang="en-US" dirty="0"/>
          </a:p>
        </p:txBody>
      </p:sp>
      <p:sp>
        <p:nvSpPr>
          <p:cNvPr id="4" name="Content Placeholder 3"/>
          <p:cNvSpPr>
            <a:spLocks noGrp="1"/>
          </p:cNvSpPr>
          <p:nvPr>
            <p:ph sz="quarter" idx="1"/>
          </p:nvPr>
        </p:nvSpPr>
        <p:spPr/>
        <p:txBody>
          <a:bodyPr/>
          <a:lstStyle/>
          <a:p>
            <a:r>
              <a:rPr lang="en-US" dirty="0" smtClean="0"/>
              <a:t>Plotting Events</a:t>
            </a:r>
          </a:p>
          <a:p>
            <a:r>
              <a:rPr lang="en-US" dirty="0" smtClean="0"/>
              <a:t>Allusion: </a:t>
            </a:r>
            <a:r>
              <a:rPr lang="en-US" i="1" dirty="0" smtClean="0"/>
              <a:t>Gone with the Wind</a:t>
            </a:r>
            <a:endParaRPr lang="en-US" dirty="0" smtClean="0"/>
          </a:p>
          <a:p>
            <a:r>
              <a:rPr lang="en-US" dirty="0" smtClean="0"/>
              <a:t>Research: Tivoli Gardens, Copenhagen</a:t>
            </a:r>
          </a:p>
          <a:p>
            <a:r>
              <a:rPr lang="en-US" dirty="0" smtClean="0"/>
              <a:t>Why is it going to be a long night?</a:t>
            </a:r>
          </a:p>
          <a:p>
            <a:r>
              <a:rPr lang="en-US" dirty="0" smtClean="0"/>
              <a:t>How would you feel if you were Ellen and your parents had left you and you had no idea where they were?</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5. Who Is the Dark-Haired One? pp39-49</a:t>
            </a:r>
            <a:endParaRPr lang="en-US" dirty="0"/>
          </a:p>
        </p:txBody>
      </p:sp>
      <p:sp>
        <p:nvSpPr>
          <p:cNvPr id="3" name="Text Placeholder 2"/>
          <p:cNvSpPr>
            <a:spLocks noGrp="1"/>
          </p:cNvSpPr>
          <p:nvPr>
            <p:ph type="body" idx="2"/>
          </p:nvPr>
        </p:nvSpPr>
        <p:spPr/>
        <p:txBody>
          <a:bodyPr/>
          <a:lstStyle/>
          <a:p>
            <a:pPr algn="ctr"/>
            <a:r>
              <a:rPr lang="en-US" b="1" dirty="0" smtClean="0"/>
              <a:t>Vocabulary</a:t>
            </a:r>
          </a:p>
          <a:p>
            <a:r>
              <a:rPr lang="en-US" dirty="0" smtClean="0"/>
              <a:t>imperious</a:t>
            </a:r>
          </a:p>
          <a:p>
            <a:r>
              <a:rPr lang="en-US" dirty="0" smtClean="0"/>
              <a:t>intoned</a:t>
            </a:r>
          </a:p>
          <a:p>
            <a:r>
              <a:rPr lang="en-US" dirty="0" smtClean="0"/>
              <a:t>contentedly</a:t>
            </a:r>
          </a:p>
          <a:p>
            <a:endParaRPr lang="en-US" dirty="0"/>
          </a:p>
        </p:txBody>
      </p:sp>
      <p:sp>
        <p:nvSpPr>
          <p:cNvPr id="4" name="Content Placeholder 3"/>
          <p:cNvSpPr>
            <a:spLocks noGrp="1"/>
          </p:cNvSpPr>
          <p:nvPr>
            <p:ph sz="quarter" idx="1"/>
          </p:nvPr>
        </p:nvSpPr>
        <p:spPr/>
        <p:txBody>
          <a:bodyPr/>
          <a:lstStyle/>
          <a:p>
            <a:r>
              <a:rPr lang="en-US" dirty="0" smtClean="0"/>
              <a:t>Plotting Events</a:t>
            </a:r>
          </a:p>
          <a:p>
            <a:r>
              <a:rPr lang="en-US" dirty="0" smtClean="0"/>
              <a:t>What will the </a:t>
            </a:r>
            <a:r>
              <a:rPr lang="en-US" dirty="0" err="1" smtClean="0"/>
              <a:t>Johansens</a:t>
            </a:r>
            <a:r>
              <a:rPr lang="en-US" dirty="0" smtClean="0"/>
              <a:t> do now that the soldiers have come once and are suspicious that ‘</a:t>
            </a:r>
            <a:r>
              <a:rPr lang="en-US" dirty="0" err="1" smtClean="0"/>
              <a:t>Lise</a:t>
            </a:r>
            <a:r>
              <a:rPr lang="en-US" dirty="0" smtClean="0"/>
              <a:t>’ (Ellen) is not their daughter? What would you do in their situation?</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6. Is the Weather Good for Fishing? pp50-59</a:t>
            </a:r>
            <a:endParaRPr lang="en-US" dirty="0"/>
          </a:p>
        </p:txBody>
      </p:sp>
      <p:sp>
        <p:nvSpPr>
          <p:cNvPr id="3" name="Text Placeholder 2"/>
          <p:cNvSpPr>
            <a:spLocks noGrp="1"/>
          </p:cNvSpPr>
          <p:nvPr>
            <p:ph type="body" idx="2"/>
          </p:nvPr>
        </p:nvSpPr>
        <p:spPr/>
        <p:txBody>
          <a:bodyPr/>
          <a:lstStyle/>
          <a:p>
            <a:pPr algn="ctr"/>
            <a:r>
              <a:rPr lang="en-US" b="1" dirty="0" smtClean="0"/>
              <a:t>Vocabulary</a:t>
            </a:r>
          </a:p>
          <a:p>
            <a:r>
              <a:rPr lang="en-US" dirty="0" smtClean="0"/>
              <a:t>tentatively</a:t>
            </a:r>
          </a:p>
          <a:p>
            <a:endParaRPr lang="en-US" dirty="0"/>
          </a:p>
        </p:txBody>
      </p:sp>
      <p:sp>
        <p:nvSpPr>
          <p:cNvPr id="4" name="Content Placeholder 3"/>
          <p:cNvSpPr>
            <a:spLocks noGrp="1"/>
          </p:cNvSpPr>
          <p:nvPr>
            <p:ph sz="quarter" idx="1"/>
          </p:nvPr>
        </p:nvSpPr>
        <p:spPr/>
        <p:txBody>
          <a:bodyPr/>
          <a:lstStyle/>
          <a:p>
            <a:r>
              <a:rPr lang="en-US" dirty="0" smtClean="0"/>
              <a:t>Plotting Events</a:t>
            </a:r>
          </a:p>
          <a:p>
            <a:r>
              <a:rPr lang="en-US" dirty="0" smtClean="0"/>
              <a:t>In each chapter, </a:t>
            </a:r>
            <a:r>
              <a:rPr lang="en-US" dirty="0" err="1" smtClean="0"/>
              <a:t>Kirsti</a:t>
            </a:r>
            <a:r>
              <a:rPr lang="en-US" dirty="0" smtClean="0"/>
              <a:t> always seems just about to get the family into trouble. Does she mean to do this? Will she eventually make a mistake that could cost Ellen her life?</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7. The House by the Sea pp60-66</a:t>
            </a:r>
            <a:endParaRPr lang="en-US" dirty="0"/>
          </a:p>
        </p:txBody>
      </p:sp>
      <p:sp>
        <p:nvSpPr>
          <p:cNvPr id="3" name="Text Placeholder 2"/>
          <p:cNvSpPr>
            <a:spLocks noGrp="1"/>
          </p:cNvSpPr>
          <p:nvPr>
            <p:ph type="body" idx="2"/>
          </p:nvPr>
        </p:nvSpPr>
        <p:spPr/>
        <p:txBody>
          <a:bodyPr/>
          <a:lstStyle/>
          <a:p>
            <a:pPr algn="ctr"/>
            <a:r>
              <a:rPr lang="en-US" b="1" dirty="0" smtClean="0"/>
              <a:t>Vocabulary</a:t>
            </a:r>
          </a:p>
          <a:p>
            <a:endParaRPr lang="en-US" dirty="0" smtClean="0"/>
          </a:p>
          <a:p>
            <a:endParaRPr lang="en-US" dirty="0"/>
          </a:p>
        </p:txBody>
      </p:sp>
      <p:sp>
        <p:nvSpPr>
          <p:cNvPr id="4" name="Content Placeholder 3"/>
          <p:cNvSpPr>
            <a:spLocks noGrp="1"/>
          </p:cNvSpPr>
          <p:nvPr>
            <p:ph sz="quarter" idx="1"/>
          </p:nvPr>
        </p:nvSpPr>
        <p:spPr/>
        <p:txBody>
          <a:bodyPr/>
          <a:lstStyle/>
          <a:p>
            <a:r>
              <a:rPr lang="en-US" dirty="0" smtClean="0"/>
              <a:t>Plotting Events</a:t>
            </a:r>
          </a:p>
          <a:p>
            <a:r>
              <a:rPr lang="en-US" dirty="0" smtClean="0"/>
              <a:t>Research: Sweden</a:t>
            </a:r>
          </a:p>
          <a:p>
            <a:r>
              <a:rPr lang="en-US" dirty="0" smtClean="0"/>
              <a:t>Map Skills: Denmark and Sweden</a:t>
            </a:r>
            <a:endParaRPr lang="en-US"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526</TotalTime>
  <Words>768</Words>
  <Application>Microsoft Office PowerPoint</Application>
  <PresentationFormat>On-screen Show (4:3)</PresentationFormat>
  <Paragraphs>131</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Median</vt:lpstr>
      <vt:lpstr>Number the Stars</vt:lpstr>
      <vt:lpstr>Lois Lowry  </vt:lpstr>
      <vt:lpstr>1. Why Are You Running? pp1-10</vt:lpstr>
      <vt:lpstr>2. Who Is the Man Who Rides Past? pp11-17</vt:lpstr>
      <vt:lpstr>3. Where Is Mrs. Hirsch? pp18-26</vt:lpstr>
      <vt:lpstr>4. It Will Be a Long Night pp27-38 </vt:lpstr>
      <vt:lpstr>5. Who Is the Dark-Haired One? pp39-49</vt:lpstr>
      <vt:lpstr>6. Is the Weather Good for Fishing? pp50-59</vt:lpstr>
      <vt:lpstr>7. The House by the Sea pp60-66</vt:lpstr>
      <vt:lpstr>8. There Has Been a Death pp67-73</vt:lpstr>
      <vt:lpstr>9. Why Are You Lying? pp74-81</vt:lpstr>
      <vt:lpstr>10. Let Us Open the Casket pp82-87</vt:lpstr>
      <vt:lpstr>11. Will We See You Again Soon, Peter? pp 88-94</vt:lpstr>
      <vt:lpstr>12. Where Was Mama? pp95-100</vt:lpstr>
      <vt:lpstr>13. Run! As Fast As You Can! pp101-105</vt:lpstr>
      <vt:lpstr>14. On the Dark Path pp106-112</vt:lpstr>
      <vt:lpstr>15. My Dog Smells Meat! pp113-119</vt:lpstr>
      <vt:lpstr>16. I Will Tell You Just a Little pp120-127</vt:lpstr>
      <vt:lpstr>17. Al This Long Time pp128-132</vt:lpstr>
      <vt:lpstr>Afterword pp133-137</vt:lpstr>
      <vt:lpstr>    Novel Projects</vt:lpstr>
    </vt:vector>
  </TitlesOfParts>
  <Company>Temecula Valley USD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Number the Stars</dc:title>
  <dc:creator>sconstantino</dc:creator>
  <cp:lastModifiedBy>sconstantino</cp:lastModifiedBy>
  <cp:revision>100</cp:revision>
  <dcterms:created xsi:type="dcterms:W3CDTF">2012-07-04T16:49:32Z</dcterms:created>
  <dcterms:modified xsi:type="dcterms:W3CDTF">2012-07-13T02:56:24Z</dcterms:modified>
</cp:coreProperties>
</file>