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44" r:id="rId1"/>
  </p:sldMasterIdLst>
  <p:notesMasterIdLst>
    <p:notesMasterId r:id="rId5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306" r:id="rId26"/>
    <p:sldId id="280" r:id="rId27"/>
    <p:sldId id="281" r:id="rId28"/>
    <p:sldId id="282" r:id="rId29"/>
    <p:sldId id="283" r:id="rId30"/>
    <p:sldId id="284" r:id="rId31"/>
    <p:sldId id="285" r:id="rId32"/>
    <p:sldId id="286" r:id="rId33"/>
    <p:sldId id="287" r:id="rId34"/>
    <p:sldId id="288" r:id="rId35"/>
    <p:sldId id="289" r:id="rId36"/>
    <p:sldId id="290" r:id="rId37"/>
    <p:sldId id="307"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printerSettings" Target="printerSettings/printerSettings1.bin"/><Relationship Id="rId56" Type="http://schemas.openxmlformats.org/officeDocument/2006/relationships/presProps" Target="presProps.xml"/><Relationship Id="rId57" Type="http://schemas.openxmlformats.org/officeDocument/2006/relationships/viewProps" Target="viewProps.xml"/><Relationship Id="rId58" Type="http://schemas.openxmlformats.org/officeDocument/2006/relationships/theme" Target="theme/theme1.xml"/><Relationship Id="rId59"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DEABE3-29AE-4A99-BCC9-A5D037647DF5}" type="datetimeFigureOut">
              <a:rPr lang="en-US" smtClean="0"/>
              <a:pPr/>
              <a:t>1/1/14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DA907F-36A8-4D78-A2A4-C9F87A19B080}" type="slidenum">
              <a:rPr lang="en-US" smtClean="0"/>
              <a:pPr/>
              <a:t>‹#›</a:t>
            </a:fld>
            <a:endParaRPr lang="en-US"/>
          </a:p>
        </p:txBody>
      </p:sp>
    </p:spTree>
    <p:extLst>
      <p:ext uri="{BB962C8B-B14F-4D97-AF65-F5344CB8AC3E}">
        <p14:creationId xmlns:p14="http://schemas.microsoft.com/office/powerpoint/2010/main" val="1567854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Kool-Aid</a:t>
            </a:r>
            <a:r>
              <a:rPr lang="en-US" baseline="0" dirty="0" smtClean="0"/>
              <a:t> ice cubes on toothpicks</a:t>
            </a:r>
            <a:endParaRPr lang="en-US" dirty="0"/>
          </a:p>
        </p:txBody>
      </p:sp>
      <p:sp>
        <p:nvSpPr>
          <p:cNvPr id="4" name="Slide Number Placeholder 3"/>
          <p:cNvSpPr>
            <a:spLocks noGrp="1"/>
          </p:cNvSpPr>
          <p:nvPr>
            <p:ph type="sldNum" sz="quarter" idx="10"/>
          </p:nvPr>
        </p:nvSpPr>
        <p:spPr/>
        <p:txBody>
          <a:bodyPr/>
          <a:lstStyle/>
          <a:p>
            <a:fld id="{17DA907F-36A8-4D78-A2A4-C9F87A19B080}" type="slidenum">
              <a:rPr lang="en-US" smtClean="0"/>
              <a:pPr/>
              <a:t>20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6BE90D8-4D0D-4CB3-BB06-3FC59B63C850}" type="datetimeFigureOut">
              <a:rPr lang="en-US" smtClean="0"/>
              <a:pPr/>
              <a:t>1/1/14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6D635A3-0334-401D-A8C6-A9070520C05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6BE90D8-4D0D-4CB3-BB06-3FC59B63C850}" type="datetimeFigureOut">
              <a:rPr lang="en-US" smtClean="0"/>
              <a:pPr/>
              <a:t>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D635A3-0334-401D-A8C6-A9070520C0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6BE90D8-4D0D-4CB3-BB06-3FC59B63C850}" type="datetimeFigureOut">
              <a:rPr lang="en-US" smtClean="0"/>
              <a:pPr/>
              <a:t>1/1/14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6D635A3-0334-401D-A8C6-A9070520C05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6BE90D8-4D0D-4CB3-BB06-3FC59B63C850}" type="datetimeFigureOut">
              <a:rPr lang="en-US" smtClean="0"/>
              <a:pPr/>
              <a:t>1/1/14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6D635A3-0334-401D-A8C6-A9070520C05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6BE90D8-4D0D-4CB3-BB06-3FC59B63C850}" type="datetimeFigureOut">
              <a:rPr lang="en-US" smtClean="0"/>
              <a:pPr/>
              <a:t>1/1/14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6D635A3-0334-401D-A8C6-A9070520C05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6BE90D8-4D0D-4CB3-BB06-3FC59B63C850}" type="datetimeFigureOut">
              <a:rPr lang="en-US" smtClean="0"/>
              <a:pPr/>
              <a:t>1/1/14</a:t>
            </a:fld>
            <a:endParaRPr lang="en-US"/>
          </a:p>
        </p:txBody>
      </p:sp>
      <p:sp>
        <p:nvSpPr>
          <p:cNvPr id="10" name="Slide Number Placeholder 9"/>
          <p:cNvSpPr>
            <a:spLocks noGrp="1"/>
          </p:cNvSpPr>
          <p:nvPr>
            <p:ph type="sldNum" sz="quarter" idx="16"/>
          </p:nvPr>
        </p:nvSpPr>
        <p:spPr/>
        <p:txBody>
          <a:bodyPr rtlCol="0"/>
          <a:lstStyle/>
          <a:p>
            <a:fld id="{16D635A3-0334-401D-A8C6-A9070520C05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6BE90D8-4D0D-4CB3-BB06-3FC59B63C850}" type="datetimeFigureOut">
              <a:rPr lang="en-US" smtClean="0"/>
              <a:pPr/>
              <a:t>1/1/14</a:t>
            </a:fld>
            <a:endParaRPr lang="en-US"/>
          </a:p>
        </p:txBody>
      </p:sp>
      <p:sp>
        <p:nvSpPr>
          <p:cNvPr id="12" name="Slide Number Placeholder 11"/>
          <p:cNvSpPr>
            <a:spLocks noGrp="1"/>
          </p:cNvSpPr>
          <p:nvPr>
            <p:ph type="sldNum" sz="quarter" idx="16"/>
          </p:nvPr>
        </p:nvSpPr>
        <p:spPr/>
        <p:txBody>
          <a:bodyPr rtlCol="0"/>
          <a:lstStyle/>
          <a:p>
            <a:fld id="{16D635A3-0334-401D-A8C6-A9070520C05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6BE90D8-4D0D-4CB3-BB06-3FC59B63C850}" type="datetimeFigureOut">
              <a:rPr lang="en-US" smtClean="0"/>
              <a:pPr/>
              <a:t>1/1/14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6D635A3-0334-401D-A8C6-A9070520C0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E90D8-4D0D-4CB3-BB06-3FC59B63C850}" type="datetimeFigureOut">
              <a:rPr lang="en-US" smtClean="0"/>
              <a:pPr/>
              <a:t>1/1/14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6D635A3-0334-401D-A8C6-A9070520C0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6BE90D8-4D0D-4CB3-BB06-3FC59B63C850}" type="datetimeFigureOut">
              <a:rPr lang="en-US" smtClean="0"/>
              <a:pPr/>
              <a:t>1/1/14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6D635A3-0334-401D-A8C6-A9070520C05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6BE90D8-4D0D-4CB3-BB06-3FC59B63C850}" type="datetimeFigureOut">
              <a:rPr lang="en-US" smtClean="0"/>
              <a:pPr/>
              <a:t>1/1/14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6D635A3-0334-401D-A8C6-A9070520C05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6BE90D8-4D0D-4CB3-BB06-3FC59B63C850}" type="datetimeFigureOut">
              <a:rPr lang="en-US" smtClean="0"/>
              <a:pPr/>
              <a:t>1/1/14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6D635A3-0334-401D-A8C6-A9070520C05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 id="2147484047" r:id="rId3"/>
    <p:sldLayoutId id="2147484048" r:id="rId4"/>
    <p:sldLayoutId id="2147484049" r:id="rId5"/>
    <p:sldLayoutId id="2147484050" r:id="rId6"/>
    <p:sldLayoutId id="2147484051" r:id="rId7"/>
    <p:sldLayoutId id="2147484052" r:id="rId8"/>
    <p:sldLayoutId id="2147484053" r:id="rId9"/>
    <p:sldLayoutId id="2147484054" r:id="rId10"/>
    <p:sldLayoutId id="21474840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 Id="rId3"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 Id="rId3"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0"/>
            <a:ext cx="4038600" cy="762000"/>
          </a:xfrm>
        </p:spPr>
        <p:txBody>
          <a:bodyPr/>
          <a:lstStyle/>
          <a:p>
            <a:r>
              <a:rPr lang="en-US" dirty="0" smtClean="0"/>
              <a:t>Maniac Magee</a:t>
            </a:r>
            <a:endParaRPr lang="en-US" dirty="0"/>
          </a:p>
        </p:txBody>
      </p:sp>
      <p:sp>
        <p:nvSpPr>
          <p:cNvPr id="3" name="Subtitle 2"/>
          <p:cNvSpPr>
            <a:spLocks noGrp="1"/>
          </p:cNvSpPr>
          <p:nvPr>
            <p:ph type="subTitle" idx="1"/>
          </p:nvPr>
        </p:nvSpPr>
        <p:spPr/>
        <p:txBody>
          <a:bodyPr/>
          <a:lstStyle/>
          <a:p>
            <a:r>
              <a:rPr lang="en-US" dirty="0" smtClean="0"/>
              <a:t>Jerry </a:t>
            </a:r>
            <a:r>
              <a:rPr lang="en-US" dirty="0" err="1" smtClean="0"/>
              <a:t>Spinelli</a:t>
            </a:r>
            <a:endParaRPr lang="en-US" dirty="0"/>
          </a:p>
        </p:txBody>
      </p:sp>
      <p:pic>
        <p:nvPicPr>
          <p:cNvPr id="113666" name="Picture 2" descr="http://www.aquadale.stanlycountyschools.org/UserFiles/Servers/Server_286499/Image/S%20Smith/0316809063.01.LZZZZZZZ.jpg"/>
          <p:cNvPicPr>
            <a:picLocks noChangeAspect="1" noChangeArrowheads="1"/>
          </p:cNvPicPr>
          <p:nvPr/>
        </p:nvPicPr>
        <p:blipFill>
          <a:blip r:embed="rId2" cstate="print"/>
          <a:srcRect/>
          <a:stretch>
            <a:fillRect/>
          </a:stretch>
        </p:blipFill>
        <p:spPr bwMode="auto">
          <a:xfrm>
            <a:off x="609600" y="914400"/>
            <a:ext cx="3228975" cy="4762500"/>
          </a:xfrm>
          <a:prstGeom prst="rect">
            <a:avLst/>
          </a:prstGeom>
          <a:noFill/>
        </p:spPr>
      </p:pic>
      <p:pic>
        <p:nvPicPr>
          <p:cNvPr id="113668" name="Picture 4" descr="http://edu.glogster.com/media/5/25/49/0/25490086.jpg"/>
          <p:cNvPicPr>
            <a:picLocks noChangeAspect="1" noChangeArrowheads="1"/>
          </p:cNvPicPr>
          <p:nvPr/>
        </p:nvPicPr>
        <p:blipFill>
          <a:blip r:embed="rId3" cstate="print"/>
          <a:srcRect/>
          <a:stretch>
            <a:fillRect/>
          </a:stretch>
        </p:blipFill>
        <p:spPr bwMode="auto">
          <a:xfrm>
            <a:off x="4876799" y="914400"/>
            <a:ext cx="3598053" cy="4724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7 pp22-27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err="1" smtClean="0"/>
              <a:t>picadored</a:t>
            </a:r>
            <a:endParaRPr lang="en-US" dirty="0" smtClean="0"/>
          </a:p>
          <a:p>
            <a:r>
              <a:rPr lang="en-US" dirty="0" smtClean="0"/>
              <a:t>pandemonium</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Is the baseball story believable? Explain.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8 pp28-29</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Do you have a nickname? If so, how did you get it? If not, what would you want your nickname to be? Explain your choice.</a:t>
            </a:r>
          </a:p>
          <a:p>
            <a:r>
              <a:rPr lang="en-US" dirty="0" smtClean="0"/>
              <a:t>What do you think happens next? On what </a:t>
            </a:r>
            <a:r>
              <a:rPr lang="en-US" dirty="0" smtClean="0"/>
              <a:t>evidence do </a:t>
            </a:r>
            <a:r>
              <a:rPr lang="en-US" dirty="0" smtClean="0"/>
              <a:t>you base your prediction?</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9 pp30-32</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blemish</a:t>
            </a:r>
          </a:p>
          <a:p>
            <a:r>
              <a:rPr lang="en-US" dirty="0" smtClean="0"/>
              <a:t>race</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What does Jeffrey briefly long for in this chapter? Why?</a:t>
            </a:r>
          </a:p>
          <a:p>
            <a:r>
              <a:rPr lang="en-US" dirty="0" smtClean="0"/>
              <a:t>Why did the Cobras not cross Hector Street?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10 pp33-37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befuddled</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What is it that Maniac felt like doing in this chapter?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11 pp38-40</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does Mars Bar keep harassing Maniac?</a:t>
            </a:r>
          </a:p>
          <a:p>
            <a:r>
              <a:rPr lang="en-US" dirty="0" smtClean="0"/>
              <a:t>Twice now Jeffrey has been saved. Will he be so lucky next time? Explain.</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12 pp41-44</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is having an address so important to Jeffrey?</a:t>
            </a:r>
          </a:p>
          <a:p>
            <a:r>
              <a:rPr lang="en-US" dirty="0" smtClean="0"/>
              <a:t>Why did Mr. Beale bring Jeffrey back home? Will it cause problems, a white boy staying with a black family? Explain.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13 pp45-49</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What changes are taking place in the Beale family?</a:t>
            </a:r>
          </a:p>
          <a:p>
            <a:r>
              <a:rPr lang="en-US" dirty="0" smtClean="0"/>
              <a:t>What changes are taking place in Jeffrey?</a:t>
            </a:r>
          </a:p>
          <a:p>
            <a:r>
              <a:rPr lang="en-US" dirty="0" smtClean="0"/>
              <a:t>What you do think the bathtub scene symbolizes? Explain your thinking.</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14 pp50-53</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shinnied</a:t>
            </a:r>
          </a:p>
          <a:p>
            <a:r>
              <a:rPr lang="en-US" dirty="0" smtClean="0"/>
              <a:t>converged</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Jeffrey is afraid of losing his name, since it is the only thing he has left from his mom and dad. Explore the concept of being called different names. Why and how does it happen? Is a name important? Explain your position.</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15 pp54-56</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What does the last chapter of the sentence foreshadow? On what evidence do you base your answer?</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16 pp57-58</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prejudice</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Modify your prediction from last chapter now that you have more information.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Jerry </a:t>
            </a:r>
            <a:r>
              <a:rPr lang="en-US" dirty="0" err="1" smtClean="0"/>
              <a:t>Spinelli</a:t>
            </a:r>
            <a:endParaRPr lang="en-US" dirty="0"/>
          </a:p>
        </p:txBody>
      </p:sp>
      <p:sp>
        <p:nvSpPr>
          <p:cNvPr id="3" name="Content Placeholder 2"/>
          <p:cNvSpPr>
            <a:spLocks noGrp="1"/>
          </p:cNvSpPr>
          <p:nvPr>
            <p:ph sz="quarter" idx="1"/>
          </p:nvPr>
        </p:nvSpPr>
        <p:spPr/>
        <p:txBody>
          <a:bodyPr/>
          <a:lstStyle/>
          <a:p>
            <a:r>
              <a:rPr lang="en-US" dirty="0" smtClean="0"/>
              <a:t>Biography</a:t>
            </a:r>
            <a:endParaRPr lang="en-US" dirty="0"/>
          </a:p>
        </p:txBody>
      </p:sp>
      <p:pic>
        <p:nvPicPr>
          <p:cNvPr id="4" name="Picture 6" descr="http://www.authors4teens.com/jspinelli/spin_2000_sized.jpg"/>
          <p:cNvPicPr>
            <a:picLocks noChangeAspect="1" noChangeArrowheads="1"/>
          </p:cNvPicPr>
          <p:nvPr/>
        </p:nvPicPr>
        <p:blipFill>
          <a:blip r:embed="rId2" cstate="print"/>
          <a:srcRect/>
          <a:stretch>
            <a:fillRect/>
          </a:stretch>
        </p:blipFill>
        <p:spPr bwMode="auto">
          <a:xfrm>
            <a:off x="228600" y="152400"/>
            <a:ext cx="1371600" cy="979714"/>
          </a:xfrm>
          <a:prstGeom prst="rect">
            <a:avLst/>
          </a:prstGeom>
          <a:noFill/>
        </p:spPr>
      </p:pic>
      <p:pic>
        <p:nvPicPr>
          <p:cNvPr id="5" name="Picture 8" descr="http://i2.listal.com/image/27388/600full-jerry-spinelli.jpg"/>
          <p:cNvPicPr>
            <a:picLocks noChangeAspect="1" noChangeArrowheads="1"/>
          </p:cNvPicPr>
          <p:nvPr/>
        </p:nvPicPr>
        <p:blipFill>
          <a:blip r:embed="rId3" cstate="print"/>
          <a:srcRect/>
          <a:stretch>
            <a:fillRect/>
          </a:stretch>
        </p:blipFill>
        <p:spPr bwMode="auto">
          <a:xfrm>
            <a:off x="5562600" y="2133600"/>
            <a:ext cx="983768" cy="137160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17 pp59-63</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Does Jeffrey belong at 728 Sycamore? Should he leave?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18 pp64-67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coot</a:t>
            </a:r>
          </a:p>
          <a:p>
            <a:r>
              <a:rPr lang="en-US" dirty="0" smtClean="0"/>
              <a:t>glum</a:t>
            </a:r>
          </a:p>
          <a:p>
            <a:r>
              <a:rPr lang="en-US" dirty="0" smtClean="0"/>
              <a:t>wiseacre</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were Amanda and Jeffrey fighting?</a:t>
            </a:r>
          </a:p>
          <a:p>
            <a:r>
              <a:rPr lang="en-US" dirty="0" smtClean="0"/>
              <a:t>What is Cobble’s Knot, and how can it possibly help people like Jeffrey?</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19 pp68-69</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Do you think Amanda’s plan is a good one? Explain.</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20 pp70-73</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Explore and explain the symbolism of the knot and how Cobble’s Corner is the crossroads between black and white.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21 pp74-76</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leering</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Who do you think cut up the encyclopedia for confetti? Explain.</a:t>
            </a:r>
          </a:p>
          <a:p>
            <a:r>
              <a:rPr lang="en-US" dirty="0" smtClean="0"/>
              <a:t>Jeffrey walks out of town heading north. What is this symbolic of?</a:t>
            </a:r>
          </a:p>
          <a:p>
            <a:r>
              <a:rPr lang="en-US" dirty="0" smtClean="0"/>
              <a:t>Where does Jeffrey belong? Explain your position.</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End Part 1</a:t>
            </a:r>
            <a:endParaRPr lang="en-US" dirty="0"/>
          </a:p>
        </p:txBody>
      </p:sp>
      <p:sp>
        <p:nvSpPr>
          <p:cNvPr id="6" name="Content Placeholder 5"/>
          <p:cNvSpPr>
            <a:spLocks noGrp="1"/>
          </p:cNvSpPr>
          <p:nvPr>
            <p:ph sz="quarter" idx="1"/>
          </p:nvPr>
        </p:nvSpPr>
        <p:spPr/>
        <p:txBody>
          <a:bodyPr/>
          <a:lstStyle/>
          <a:p>
            <a:r>
              <a:rPr lang="en-US" dirty="0" smtClean="0"/>
              <a:t>Summarize the beginning of the story.</a:t>
            </a:r>
          </a:p>
          <a:p>
            <a:r>
              <a:rPr lang="en-US" dirty="0" smtClean="0"/>
              <a:t>If you had to give Part 1 a title, what would it be? Explain your choice.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22 pp79-83</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What do you think will happen now that Grayson has saved Jeffrey? On what </a:t>
            </a:r>
            <a:r>
              <a:rPr lang="en-US" dirty="0" smtClean="0"/>
              <a:t>evidence are you </a:t>
            </a:r>
            <a:r>
              <a:rPr lang="en-US" dirty="0" smtClean="0"/>
              <a:t>basing your response?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23 pp84-86</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does Jeffrey refuse to go to school</a:t>
            </a:r>
            <a:r>
              <a:rPr lang="en-US" dirty="0" smtClean="0"/>
              <a:t>? Explain.</a:t>
            </a:r>
            <a:endParaRPr lang="en-US" dirty="0" smtClean="0"/>
          </a:p>
          <a:p>
            <a:r>
              <a:rPr lang="en-US" dirty="0" smtClean="0"/>
              <a:t>Will Grayson give him a job and a place to stay</a:t>
            </a:r>
            <a:r>
              <a:rPr lang="en-US" dirty="0" smtClean="0"/>
              <a:t>? Explain.</a:t>
            </a:r>
            <a:endParaRPr lang="en-US"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24 pp87-90</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was Grayson so curious about the </a:t>
            </a:r>
            <a:r>
              <a:rPr lang="en-US" dirty="0" err="1" smtClean="0"/>
              <a:t>Beales</a:t>
            </a:r>
            <a:r>
              <a:rPr lang="en-US" dirty="0" smtClean="0"/>
              <a:t>?</a:t>
            </a:r>
          </a:p>
          <a:p>
            <a:r>
              <a:rPr lang="en-US" dirty="0" smtClean="0"/>
              <a:t>Why doesn’t Jeffrey want t o stay at Grayson’s room at the YMCA?</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25 pp91-95</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robust </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is Jeffrey so interested in Grayson’s story?</a:t>
            </a:r>
          </a:p>
          <a:p>
            <a:r>
              <a:rPr lang="en-US" dirty="0" smtClean="0"/>
              <a:t>Everyone has a story. What is yours?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Before the Story</a:t>
            </a:r>
            <a:endParaRPr lang="en-US" dirty="0"/>
          </a:p>
        </p:txBody>
      </p:sp>
      <p:sp>
        <p:nvSpPr>
          <p:cNvPr id="6" name="Text Placeholder 5"/>
          <p:cNvSpPr>
            <a:spLocks noGrp="1"/>
          </p:cNvSpPr>
          <p:nvPr>
            <p:ph type="body" idx="2"/>
          </p:nvPr>
        </p:nvSpPr>
        <p:spPr/>
        <p:txBody>
          <a:bodyPr/>
          <a:lstStyle/>
          <a:p>
            <a:pPr algn="ctr"/>
            <a:r>
              <a:rPr lang="en-US" b="1" dirty="0" smtClean="0"/>
              <a:t>Vocabulary</a:t>
            </a:r>
          </a:p>
          <a:p>
            <a:r>
              <a:rPr lang="en-US" dirty="0" smtClean="0"/>
              <a:t>myth</a:t>
            </a:r>
          </a:p>
          <a:p>
            <a:r>
              <a:rPr lang="en-US" dirty="0" smtClean="0"/>
              <a:t>legacy</a:t>
            </a:r>
            <a:endParaRPr lang="en-US" dirty="0"/>
          </a:p>
        </p:txBody>
      </p:sp>
      <p:sp>
        <p:nvSpPr>
          <p:cNvPr id="5" name="Content Placeholder 4"/>
          <p:cNvSpPr>
            <a:spLocks noGrp="1"/>
          </p:cNvSpPr>
          <p:nvPr>
            <p:ph sz="quarter" idx="1"/>
          </p:nvPr>
        </p:nvSpPr>
        <p:spPr/>
        <p:txBody>
          <a:bodyPr/>
          <a:lstStyle/>
          <a:p>
            <a:r>
              <a:rPr lang="en-US" dirty="0" smtClean="0"/>
              <a:t>Character Development</a:t>
            </a:r>
          </a:p>
          <a:p>
            <a:r>
              <a:rPr lang="en-US" dirty="0" smtClean="0"/>
              <a:t>Why do you think Maniac is so legendary? What did he do to become so famous?</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26 pp96-99</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blarney</a:t>
            </a:r>
          </a:p>
          <a:p>
            <a:r>
              <a:rPr lang="en-US" dirty="0" smtClean="0"/>
              <a:t>grouse</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was Grayson so insistent upon Jeffrey going to school?</a:t>
            </a:r>
          </a:p>
          <a:p>
            <a:r>
              <a:rPr lang="en-US" dirty="0" smtClean="0"/>
              <a:t>Do you believe you actually have to go to a formal school in order to learn? Why do most people attend schools?</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27 pp100-102</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orneriest</a:t>
            </a:r>
          </a:p>
          <a:p>
            <a:r>
              <a:rPr lang="en-US" dirty="0" smtClean="0"/>
              <a:t>gingerly</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How are Jeffrey and Grayson alike? How are they different? How are they connected?</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28 pp103-105</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How has Grayson changed? Explain using evidence from the story.</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29 pp106-109</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mammoth</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did Jeffrey paint 101?</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30 pp110-111</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crèche</a:t>
            </a:r>
          </a:p>
          <a:p>
            <a:r>
              <a:rPr lang="en-US" dirty="0" smtClean="0"/>
              <a:t>languished</a:t>
            </a:r>
          </a:p>
          <a:p>
            <a:r>
              <a:rPr lang="en-US" dirty="0" smtClean="0"/>
              <a:t>arrayed</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Will the magical spirit of Christmas continue? What will happen next? On what </a:t>
            </a:r>
            <a:r>
              <a:rPr lang="en-US" dirty="0" smtClean="0"/>
              <a:t>evidence do </a:t>
            </a:r>
            <a:r>
              <a:rPr lang="en-US" dirty="0" smtClean="0"/>
              <a:t>your base your prediction?</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31 pp112-114</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filigreed</a:t>
            </a:r>
          </a:p>
          <a:p>
            <a:r>
              <a:rPr lang="en-US" dirty="0" smtClean="0"/>
              <a:t>meandering</a:t>
            </a:r>
          </a:p>
          <a:p>
            <a:r>
              <a:rPr lang="en-US" dirty="0" smtClean="0"/>
              <a:t>shrine</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For a second time in his life, Jeffrey has lost a loved one. What will he do now? Why do you feel this way?</a:t>
            </a:r>
          </a:p>
          <a:p>
            <a:r>
              <a:rPr lang="en-US" dirty="0" smtClean="0"/>
              <a:t>Do you think Grayson knew he was going to die? Explain using evidence from the story.</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2 Chapter 32 pp115-118</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stoic</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Who do you think was supposed to show up at the funeral?</a:t>
            </a:r>
          </a:p>
          <a:p>
            <a:r>
              <a:rPr lang="en-US" dirty="0" smtClean="0"/>
              <a:t>Why did Jeffrey run?</a:t>
            </a: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End Part 2</a:t>
            </a:r>
            <a:endParaRPr lang="en-US" dirty="0"/>
          </a:p>
        </p:txBody>
      </p:sp>
      <p:sp>
        <p:nvSpPr>
          <p:cNvPr id="6" name="Content Placeholder 5"/>
          <p:cNvSpPr>
            <a:spLocks noGrp="1"/>
          </p:cNvSpPr>
          <p:nvPr>
            <p:ph sz="quarter" idx="1"/>
          </p:nvPr>
        </p:nvSpPr>
        <p:spPr/>
        <p:txBody>
          <a:bodyPr/>
          <a:lstStyle/>
          <a:p>
            <a:r>
              <a:rPr lang="en-US" dirty="0" smtClean="0"/>
              <a:t>Summarize this section of the novel. Make connections.</a:t>
            </a:r>
          </a:p>
          <a:p>
            <a:r>
              <a:rPr lang="en-US" dirty="0" smtClean="0"/>
              <a:t>Make a Venn Diagram comparing and contrasting the Beale family, the </a:t>
            </a:r>
            <a:r>
              <a:rPr lang="en-US" dirty="0" err="1" smtClean="0"/>
              <a:t>Pickwell</a:t>
            </a:r>
            <a:r>
              <a:rPr lang="en-US" dirty="0" smtClean="0"/>
              <a:t> family, and the </a:t>
            </a:r>
            <a:r>
              <a:rPr lang="en-US" dirty="0" err="1" smtClean="0"/>
              <a:t>McNab</a:t>
            </a:r>
            <a:r>
              <a:rPr lang="en-US" dirty="0" smtClean="0"/>
              <a:t> family.</a:t>
            </a:r>
          </a:p>
          <a:p>
            <a:r>
              <a:rPr lang="en-US" dirty="0" smtClean="0"/>
              <a:t>If you had to give Part 2 a title, what would it be? Explain your choice.</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33 pp121-123</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careening</a:t>
            </a:r>
          </a:p>
          <a:p>
            <a:r>
              <a:rPr lang="en-US" dirty="0" smtClean="0"/>
              <a:t>desolation</a:t>
            </a:r>
          </a:p>
          <a:p>
            <a:r>
              <a:rPr lang="en-US" dirty="0" smtClean="0"/>
              <a:t>gaunt</a:t>
            </a:r>
          </a:p>
          <a:p>
            <a:r>
              <a:rPr lang="en-US" dirty="0" smtClean="0"/>
              <a:t>beseeching</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has Jeffrey given up? Explain using details from the story.</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34 pp124-128</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retaliated</a:t>
            </a:r>
          </a:p>
          <a:p>
            <a:r>
              <a:rPr lang="en-US" dirty="0" smtClean="0"/>
              <a:t>embedded</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Jeffrey helped the two young boys and then he finds out they are John </a:t>
            </a:r>
            <a:r>
              <a:rPr lang="en-US" dirty="0" err="1" smtClean="0"/>
              <a:t>McNab’s</a:t>
            </a:r>
            <a:r>
              <a:rPr lang="en-US" dirty="0" smtClean="0"/>
              <a:t> little brothers. Will this change their relationship?</a:t>
            </a:r>
          </a:p>
          <a:p>
            <a:r>
              <a:rPr lang="en-US" dirty="0" smtClean="0"/>
              <a:t>What do you think will happen next? On what </a:t>
            </a:r>
            <a:r>
              <a:rPr lang="en-US" dirty="0" smtClean="0"/>
              <a:t>evidence do </a:t>
            </a:r>
            <a:r>
              <a:rPr lang="en-US" dirty="0" smtClean="0"/>
              <a:t>you base your prediction?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1 Chapter 1 pp5-7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err="1" smtClean="0"/>
              <a:t>kaboodle</a:t>
            </a:r>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did Jeffrey decide to run away?</a:t>
            </a: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35 pp129-135</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lambasting</a:t>
            </a:r>
          </a:p>
          <a:p>
            <a:r>
              <a:rPr lang="en-US" dirty="0" smtClean="0"/>
              <a:t>carrion</a:t>
            </a:r>
          </a:p>
          <a:p>
            <a:r>
              <a:rPr lang="en-US" dirty="0" smtClean="0"/>
              <a:t>ambled</a:t>
            </a:r>
          </a:p>
          <a:p>
            <a:r>
              <a:rPr lang="en-US" dirty="0" smtClean="0"/>
              <a:t>nonchalantly</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Did Maniac make up the story for his benefit or for John’s? Explain.</a:t>
            </a:r>
          </a:p>
          <a:p>
            <a:r>
              <a:rPr lang="en-US" dirty="0" smtClean="0"/>
              <a:t>Why did Jeffrey stay at </a:t>
            </a:r>
            <a:r>
              <a:rPr lang="en-US" dirty="0" err="1" smtClean="0"/>
              <a:t>McNab’s</a:t>
            </a:r>
            <a:r>
              <a:rPr lang="en-US" dirty="0" smtClean="0"/>
              <a:t> house?</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36 pp136-40</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is Jeffrey so insistent that Piper and Russell go to school when he doesn’t?</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37 pp141-142</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scoffing</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In whose eyes is going to East End perilous, Piper’s and Russell’s or Maniac’s? (Point of View/Perspective)</a:t>
            </a:r>
          </a:p>
          <a:p>
            <a:r>
              <a:rPr lang="en-US" dirty="0" smtClean="0"/>
              <a:t>What do you think will happen next? On what </a:t>
            </a:r>
            <a:r>
              <a:rPr lang="en-US" dirty="0" smtClean="0"/>
              <a:t>evidence do </a:t>
            </a:r>
            <a:r>
              <a:rPr lang="en-US" dirty="0" smtClean="0"/>
              <a:t>you base your prediction?</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38 pp143-148</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forlorn</a:t>
            </a:r>
          </a:p>
          <a:p>
            <a:r>
              <a:rPr lang="en-US" dirty="0" smtClean="0"/>
              <a:t>marooned</a:t>
            </a:r>
          </a:p>
          <a:p>
            <a:r>
              <a:rPr lang="en-US" dirty="0" smtClean="0"/>
              <a:t>reprisals</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did Maniac turn and run backwards in the race? Did he mean to embarrass Mars Bar? What will the consequences be?</a:t>
            </a:r>
          </a:p>
          <a:p>
            <a:r>
              <a:rPr lang="en-US" dirty="0" smtClean="0"/>
              <a:t>What will the </a:t>
            </a:r>
            <a:r>
              <a:rPr lang="en-US" dirty="0" err="1" smtClean="0"/>
              <a:t>Beales</a:t>
            </a:r>
            <a:r>
              <a:rPr lang="en-US" dirty="0" smtClean="0"/>
              <a:t> family do?</a:t>
            </a: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39 pp149-152</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ecstatic</a:t>
            </a:r>
          </a:p>
          <a:p>
            <a:r>
              <a:rPr lang="en-US" dirty="0" smtClean="0"/>
              <a:t>ludicrous</a:t>
            </a:r>
          </a:p>
          <a:p>
            <a:r>
              <a:rPr lang="en-US" dirty="0" smtClean="0"/>
              <a:t>marauding</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What is Jeffrey alluding to when he says something ‘smelled worse than garbage and </a:t>
            </a:r>
            <a:r>
              <a:rPr lang="en-US" dirty="0" err="1" smtClean="0"/>
              <a:t>turds</a:t>
            </a:r>
            <a:r>
              <a:rPr lang="en-US" dirty="0" smtClean="0"/>
              <a:t>’?</a:t>
            </a:r>
          </a:p>
          <a:p>
            <a:r>
              <a:rPr lang="en-US" dirty="0" smtClean="0"/>
              <a:t>Where do you think the story is headed? Explain.</a:t>
            </a:r>
            <a:endParaRPr lang="en-US"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40 pp153-157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extort</a:t>
            </a:r>
          </a:p>
          <a:p>
            <a:r>
              <a:rPr lang="en-US" dirty="0" smtClean="0"/>
              <a:t>goaded</a:t>
            </a:r>
          </a:p>
          <a:p>
            <a:r>
              <a:rPr lang="en-US" dirty="0" smtClean="0"/>
              <a:t>shenanigans</a:t>
            </a:r>
          </a:p>
          <a:p>
            <a:endParaRPr lang="en-US" dirty="0"/>
          </a:p>
        </p:txBody>
      </p:sp>
      <p:sp>
        <p:nvSpPr>
          <p:cNvPr id="4" name="Content Placeholder 3"/>
          <p:cNvSpPr>
            <a:spLocks noGrp="1"/>
          </p:cNvSpPr>
          <p:nvPr>
            <p:ph sz="quarter" idx="1"/>
          </p:nvPr>
        </p:nvSpPr>
        <p:spPr/>
        <p:txBody>
          <a:bodyPr>
            <a:normAutofit fontScale="92500" lnSpcReduction="10000"/>
          </a:bodyPr>
          <a:lstStyle/>
          <a:p>
            <a:r>
              <a:rPr lang="en-US" dirty="0" smtClean="0"/>
              <a:t>Character Development</a:t>
            </a:r>
          </a:p>
          <a:p>
            <a:r>
              <a:rPr lang="en-US" dirty="0" smtClean="0"/>
              <a:t>Plotting Events</a:t>
            </a:r>
          </a:p>
          <a:p>
            <a:r>
              <a:rPr lang="en-US" dirty="0" smtClean="0"/>
              <a:t>Why did Maniac return to the </a:t>
            </a:r>
            <a:r>
              <a:rPr lang="en-US" dirty="0" err="1" smtClean="0"/>
              <a:t>McNab’s</a:t>
            </a:r>
            <a:r>
              <a:rPr lang="en-US" dirty="0" smtClean="0"/>
              <a:t> house instead of staying with the </a:t>
            </a:r>
            <a:r>
              <a:rPr lang="en-US" dirty="0" err="1" smtClean="0"/>
              <a:t>Beales</a:t>
            </a:r>
            <a:r>
              <a:rPr lang="en-US" dirty="0" smtClean="0"/>
              <a:t>, or even the </a:t>
            </a:r>
            <a:r>
              <a:rPr lang="en-US" dirty="0" err="1" smtClean="0"/>
              <a:t>Pickwells</a:t>
            </a:r>
            <a:r>
              <a:rPr lang="en-US" dirty="0" smtClean="0"/>
              <a:t>? Explain his motivation.</a:t>
            </a:r>
          </a:p>
          <a:p>
            <a:r>
              <a:rPr lang="en-US" dirty="0" smtClean="0"/>
              <a:t>Who does Jeffrey want to bring to the party? Why? Explain using details from the story.</a:t>
            </a:r>
          </a:p>
          <a:p>
            <a:r>
              <a:rPr lang="en-US" dirty="0" smtClean="0"/>
              <a:t>Why did the librarian edge closer to the phone?</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41 pp158-161</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normAutofit fontScale="92500" lnSpcReduction="20000"/>
          </a:bodyPr>
          <a:lstStyle/>
          <a:p>
            <a:r>
              <a:rPr lang="en-US" dirty="0" smtClean="0"/>
              <a:t>Character Development</a:t>
            </a:r>
          </a:p>
          <a:p>
            <a:r>
              <a:rPr lang="en-US" dirty="0" smtClean="0"/>
              <a:t>Plotting Events</a:t>
            </a:r>
          </a:p>
          <a:p>
            <a:r>
              <a:rPr lang="en-US" dirty="0" smtClean="0"/>
              <a:t>Do you think that it is true that the less people know about each other, the more they invent? Use examples to support your thinking. Make connections if possible.</a:t>
            </a:r>
          </a:p>
          <a:p>
            <a:r>
              <a:rPr lang="en-US" dirty="0" smtClean="0"/>
              <a:t>Why did Maniac choose Mars Bar to take to the party? Who would you have taken? Why?</a:t>
            </a:r>
          </a:p>
          <a:p>
            <a:r>
              <a:rPr lang="en-US" dirty="0" smtClean="0"/>
              <a:t>What will happen next? On what </a:t>
            </a:r>
            <a:r>
              <a:rPr lang="en-US" dirty="0" smtClean="0"/>
              <a:t>evidence do </a:t>
            </a:r>
            <a:r>
              <a:rPr lang="en-US" dirty="0" smtClean="0"/>
              <a:t>you base your prediction?</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42 pp162-166</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sauntered</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Maniac said a miracle happened. What was the miracle?</a:t>
            </a:r>
          </a:p>
          <a:p>
            <a:r>
              <a:rPr lang="en-US" dirty="0" smtClean="0"/>
              <a:t>Where will Maniac go now? </a:t>
            </a:r>
            <a:r>
              <a:rPr lang="en-US" dirty="0" smtClean="0"/>
              <a:t>On </a:t>
            </a:r>
            <a:r>
              <a:rPr lang="en-US" dirty="0" smtClean="0"/>
              <a:t>what </a:t>
            </a:r>
            <a:r>
              <a:rPr lang="en-US" dirty="0" smtClean="0"/>
              <a:t>evidence do </a:t>
            </a:r>
            <a:r>
              <a:rPr lang="en-US" dirty="0" smtClean="0"/>
              <a:t>you base your response?</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43 pp167-169</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is Jeffrey choosing to stay in a different backyard each night? Why not go home to the </a:t>
            </a:r>
            <a:r>
              <a:rPr lang="en-US" dirty="0" err="1" smtClean="0"/>
              <a:t>Beales</a:t>
            </a:r>
            <a:r>
              <a:rPr lang="en-US" dirty="0" smtClean="0"/>
              <a:t> or </a:t>
            </a:r>
            <a:r>
              <a:rPr lang="en-US" dirty="0" err="1" smtClean="0"/>
              <a:t>Pickwells</a:t>
            </a:r>
            <a:r>
              <a:rPr lang="en-US" dirty="0" smtClean="0"/>
              <a:t>?</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44 pp170-173</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dovetailed</a:t>
            </a:r>
          </a:p>
          <a:p>
            <a:r>
              <a:rPr lang="en-US" dirty="0" smtClean="0"/>
              <a:t>diverged</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did Maniac walk away? Why didn’t he save Russell?</a:t>
            </a:r>
          </a:p>
          <a:p>
            <a:r>
              <a:rPr lang="en-US" dirty="0" smtClean="0"/>
              <a:t>What will happen next? On </a:t>
            </a:r>
            <a:r>
              <a:rPr lang="en-US" smtClean="0"/>
              <a:t>what </a:t>
            </a:r>
            <a:r>
              <a:rPr lang="en-US" smtClean="0"/>
              <a:t>evidence do </a:t>
            </a:r>
            <a:r>
              <a:rPr lang="en-US" dirty="0" smtClean="0"/>
              <a:t>you base your prediction?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2 pp8-9</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Why do people think Jeffrey-Maniac Magee decided to stay in Two Mills? What was his motivation?</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45 pp174-180</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Did you expect Mars Bar to ask Maniac to come stay at his house? Explain. Why did Maniac go back to the lean-to in the zoo instead of going home with him?</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3 Chapter 46 pp181-184</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normAutofit lnSpcReduction="10000"/>
          </a:bodyPr>
          <a:lstStyle/>
          <a:p>
            <a:r>
              <a:rPr lang="en-US" dirty="0" smtClean="0"/>
              <a:t>Character Development</a:t>
            </a:r>
          </a:p>
          <a:p>
            <a:r>
              <a:rPr lang="en-US" dirty="0" smtClean="0"/>
              <a:t>Plotting Events</a:t>
            </a:r>
          </a:p>
          <a:p>
            <a:r>
              <a:rPr lang="en-US" dirty="0" smtClean="0"/>
              <a:t>How did Jeffrey end up in East End?</a:t>
            </a:r>
          </a:p>
          <a:p>
            <a:r>
              <a:rPr lang="en-US" dirty="0" smtClean="0"/>
              <a:t>Does family have to be a blood relation? Explain your position.</a:t>
            </a:r>
          </a:p>
          <a:p>
            <a:r>
              <a:rPr lang="en-US" dirty="0" smtClean="0"/>
              <a:t>How has Jeffrey changed the people he has encountered during his journey? How have the people changed him?</a:t>
            </a:r>
          </a:p>
          <a:p>
            <a:r>
              <a:rPr lang="en-US" dirty="0" smtClean="0"/>
              <a:t>What will his future be like?</a:t>
            </a:r>
          </a:p>
          <a:p>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Novel Projects</a:t>
            </a:r>
            <a:endParaRPr lang="en-US" dirty="0"/>
          </a:p>
        </p:txBody>
      </p:sp>
      <p:sp>
        <p:nvSpPr>
          <p:cNvPr id="6" name="Content Placeholder 5"/>
          <p:cNvSpPr>
            <a:spLocks noGrp="1"/>
          </p:cNvSpPr>
          <p:nvPr>
            <p:ph sz="quarter" idx="1"/>
          </p:nvPr>
        </p:nvSpPr>
        <p:spPr/>
        <p:txBody>
          <a:bodyPr/>
          <a:lstStyle/>
          <a:p>
            <a:r>
              <a:rPr lang="en-US" dirty="0" smtClean="0"/>
              <a:t>Response to Literature</a:t>
            </a:r>
          </a:p>
          <a:p>
            <a:pPr lvl="1"/>
            <a:r>
              <a:rPr lang="en-US" dirty="0" smtClean="0"/>
              <a:t>Write a response to one of the themes of the story including your personal views.</a:t>
            </a:r>
          </a:p>
          <a:p>
            <a:r>
              <a:rPr lang="en-US" dirty="0" smtClean="0"/>
              <a:t>Narrative</a:t>
            </a:r>
          </a:p>
          <a:p>
            <a:pPr lvl="1"/>
            <a:r>
              <a:rPr lang="en-US" dirty="0" smtClean="0"/>
              <a:t>Write an adventure that would add to the legend of Maniac Magee.</a:t>
            </a:r>
          </a:p>
          <a:p>
            <a:r>
              <a:rPr lang="en-US" dirty="0" smtClean="0"/>
              <a:t>Persuasive</a:t>
            </a:r>
          </a:p>
          <a:p>
            <a:pPr lvl="1"/>
            <a:r>
              <a:rPr lang="en-US" dirty="0" smtClean="0"/>
              <a:t>Write a letter to Maniac persuading him to stop running from the problems in his life.</a:t>
            </a:r>
            <a:endParaRPr lang="en-US" dirty="0"/>
          </a:p>
        </p:txBody>
      </p:sp>
      <p:pic>
        <p:nvPicPr>
          <p:cNvPr id="7" name="Picture 2" descr="http://www.aquadale.stanlycountyschools.org/UserFiles/Servers/Server_286499/Image/S%20Smith/0316809063.01.LZZZZZZZ.jpg"/>
          <p:cNvPicPr>
            <a:picLocks noChangeAspect="1" noChangeArrowheads="1"/>
          </p:cNvPicPr>
          <p:nvPr/>
        </p:nvPicPr>
        <p:blipFill>
          <a:blip r:embed="rId2" cstate="print"/>
          <a:srcRect/>
          <a:stretch>
            <a:fillRect/>
          </a:stretch>
        </p:blipFill>
        <p:spPr bwMode="auto">
          <a:xfrm>
            <a:off x="228600" y="152400"/>
            <a:ext cx="685800" cy="1011504"/>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3 pp10-13</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Allusion: The Children’s Crusade</a:t>
            </a:r>
          </a:p>
          <a:p>
            <a:r>
              <a:rPr lang="en-US" dirty="0" smtClean="0"/>
              <a:t>Why was Amanda suspicious of Jeffrey? Use evidence to support your thinking. </a:t>
            </a:r>
          </a:p>
          <a:p>
            <a:r>
              <a:rPr lang="en-US" dirty="0" smtClean="0"/>
              <a:t>Why did Jeffrey want a book so badly?</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4 pp14-15</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Using evidence from the story, describe the impression Jeffrey is making on Two Mills.</a:t>
            </a:r>
          </a:p>
          <a:p>
            <a:r>
              <a:rPr lang="en-US" dirty="0" smtClean="0"/>
              <a:t>If Jeffrey is a runaway orphan, why show up at a school? What would you do if you were in his shoes? Explain your position.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5 pp16-19</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suffice</a:t>
            </a:r>
          </a:p>
          <a:p>
            <a:r>
              <a:rPr lang="en-US" dirty="0" smtClean="0"/>
              <a:t>maw</a:t>
            </a:r>
          </a:p>
          <a:p>
            <a:r>
              <a:rPr lang="en-US" dirty="0" smtClean="0"/>
              <a:t>clamoring</a:t>
            </a:r>
          </a:p>
          <a:p>
            <a:r>
              <a:rPr lang="en-US" dirty="0" smtClean="0"/>
              <a:t>emanation</a:t>
            </a:r>
          </a:p>
          <a:p>
            <a:r>
              <a:rPr lang="en-US" dirty="0" smtClean="0"/>
              <a:t>Samaritan</a:t>
            </a:r>
          </a:p>
          <a:p>
            <a:r>
              <a:rPr lang="en-US" dirty="0" smtClean="0"/>
              <a:t>stupefied</a:t>
            </a:r>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Describe how the legend of Maniac Magee grows throughout the story. Create a separate chart to track his legendary actions.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1 Chapter 6 pp20-21</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Character Development</a:t>
            </a:r>
          </a:p>
          <a:p>
            <a:r>
              <a:rPr lang="en-US" dirty="0" smtClean="0"/>
              <a:t>Plotting Events</a:t>
            </a:r>
          </a:p>
          <a:p>
            <a:r>
              <a:rPr lang="en-US" dirty="0" smtClean="0"/>
              <a:t>Create your own question for this chapter and answer it using evidence from the story.</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221</TotalTime>
  <Words>2000</Words>
  <Application>Microsoft Macintosh PowerPoint</Application>
  <PresentationFormat>On-screen Show (4:3)</PresentationFormat>
  <Paragraphs>343</Paragraphs>
  <Slides>52</Slides>
  <Notes>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Median</vt:lpstr>
      <vt:lpstr>Maniac Magee</vt:lpstr>
      <vt:lpstr>  Jerry Spinelli</vt:lpstr>
      <vt:lpstr>Before the Story</vt:lpstr>
      <vt:lpstr>Part 1 Chapter 1 pp5-7</vt:lpstr>
      <vt:lpstr>Part 1 Chapter 2 pp8-9</vt:lpstr>
      <vt:lpstr>Part 1 Chapter 3 pp10-13</vt:lpstr>
      <vt:lpstr>Part 1 Chapter 4 pp14-15</vt:lpstr>
      <vt:lpstr>Part 1 Chapter 5 pp16-19</vt:lpstr>
      <vt:lpstr>Part 1 Chapter 6 pp20-21</vt:lpstr>
      <vt:lpstr>Part 1 Chapter 7 pp22-27</vt:lpstr>
      <vt:lpstr>Part 1 Chapter 8 pp28-29</vt:lpstr>
      <vt:lpstr>Part 1 Chapter 9 pp30-32</vt:lpstr>
      <vt:lpstr>Part 1 Chapter 10 pp33-37</vt:lpstr>
      <vt:lpstr>Part 1 Chapter 11 pp38-40</vt:lpstr>
      <vt:lpstr>Part 1 Chapter 12 pp41-44</vt:lpstr>
      <vt:lpstr>Part 1 Chapter 13 pp45-49</vt:lpstr>
      <vt:lpstr>Part 1 Chapter 14 pp50-53</vt:lpstr>
      <vt:lpstr>Part 1 Chapter 15 pp54-56</vt:lpstr>
      <vt:lpstr>Part 1 Chapter 16 pp57-58</vt:lpstr>
      <vt:lpstr>Part 1 Chapter 17 pp59-63</vt:lpstr>
      <vt:lpstr>Part 1 Chapter 18 pp64-67</vt:lpstr>
      <vt:lpstr>Part 1 Chapter 19 pp68-69</vt:lpstr>
      <vt:lpstr>Part 1 Chapter 20 pp70-73</vt:lpstr>
      <vt:lpstr>Part 1 Chapter 21 pp74-76</vt:lpstr>
      <vt:lpstr>End Part 1</vt:lpstr>
      <vt:lpstr>Part 2 Chapter 22 pp79-83</vt:lpstr>
      <vt:lpstr>Part 2 Chapter 23 pp84-86</vt:lpstr>
      <vt:lpstr>Part 2 Chapter 24 pp87-90</vt:lpstr>
      <vt:lpstr>Part 2 Chapter 25 pp91-95</vt:lpstr>
      <vt:lpstr>Part 2 Chapter 26 pp96-99</vt:lpstr>
      <vt:lpstr>Part 2 Chapter 27 pp100-102</vt:lpstr>
      <vt:lpstr>Part 2 Chapter 28 pp103-105</vt:lpstr>
      <vt:lpstr>Part 2 Chapter 29 pp106-109</vt:lpstr>
      <vt:lpstr>Part 2 Chapter 30 pp110-111</vt:lpstr>
      <vt:lpstr>Part 2 Chapter 31 pp112-114</vt:lpstr>
      <vt:lpstr>Part 2 Chapter 32 pp115-118</vt:lpstr>
      <vt:lpstr>End Part 2</vt:lpstr>
      <vt:lpstr>Part 3 Chapter 33 pp121-123</vt:lpstr>
      <vt:lpstr>Part 3 Chapter 34 pp124-128</vt:lpstr>
      <vt:lpstr>Part 3 Chapter 35 pp129-135</vt:lpstr>
      <vt:lpstr>Part 3 Chapter 36 pp136-40</vt:lpstr>
      <vt:lpstr>Part 3 Chapter 37 pp141-142</vt:lpstr>
      <vt:lpstr>Part 3 Chapter 38 pp143-148</vt:lpstr>
      <vt:lpstr>Part 3 Chapter 39 pp149-152</vt:lpstr>
      <vt:lpstr>Part 3 Chapter 40 pp153-157</vt:lpstr>
      <vt:lpstr>Part 3 Chapter 41 pp158-161</vt:lpstr>
      <vt:lpstr>Part 3 Chapter 42 pp162-166</vt:lpstr>
      <vt:lpstr>Part 3 Chapter 43 pp167-169</vt:lpstr>
      <vt:lpstr>Part 3 Chapter 44 pp170-173</vt:lpstr>
      <vt:lpstr>Part 3 Chapter 45 pp174-180</vt:lpstr>
      <vt:lpstr>Part 3 Chapter 46 pp181-184</vt:lpstr>
      <vt:lpstr>  Novel Projects</vt:lpstr>
    </vt:vector>
  </TitlesOfParts>
  <Company>Temecula Valley USD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Maniac Magee</dc:title>
  <dc:creator>sconstantino</dc:creator>
  <cp:lastModifiedBy>sharon constantino</cp:lastModifiedBy>
  <cp:revision>163</cp:revision>
  <dcterms:created xsi:type="dcterms:W3CDTF">2012-07-07T16:26:12Z</dcterms:created>
  <dcterms:modified xsi:type="dcterms:W3CDTF">2014-01-02T00:32:41Z</dcterms:modified>
</cp:coreProperties>
</file>