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A86EB12-0BF9-4648-9B12-188A35D87F34}" type="datetimeFigureOut">
              <a:rPr lang="en-US" smtClean="0"/>
              <a:pPr/>
              <a:t>8/3/2012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5B2C21D-D515-435E-92C1-766CA4068C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86EB12-0BF9-4648-9B12-188A35D87F34}" type="datetimeFigureOut">
              <a:rPr lang="en-US" smtClean="0"/>
              <a:pPr/>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2C21D-D515-435E-92C1-766CA4068C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A86EB12-0BF9-4648-9B12-188A35D87F34}" type="datetimeFigureOut">
              <a:rPr lang="en-US" smtClean="0"/>
              <a:pPr/>
              <a:t>8/3/2012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5B2C21D-D515-435E-92C1-766CA4068C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86EB12-0BF9-4648-9B12-188A35D87F34}" type="datetimeFigureOut">
              <a:rPr lang="en-US" smtClean="0"/>
              <a:pPr/>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5B2C21D-D515-435E-92C1-766CA4068C2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86EB12-0BF9-4648-9B12-188A35D87F34}" type="datetimeFigureOut">
              <a:rPr lang="en-US" smtClean="0"/>
              <a:pPr/>
              <a:t>8/3/2012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5B2C21D-D515-435E-92C1-766CA4068C2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A86EB12-0BF9-4648-9B12-188A35D87F34}" type="datetimeFigureOut">
              <a:rPr lang="en-US" smtClean="0"/>
              <a:pPr/>
              <a:t>8/3/2012</a:t>
            </a:fld>
            <a:endParaRPr lang="en-US"/>
          </a:p>
        </p:txBody>
      </p:sp>
      <p:sp>
        <p:nvSpPr>
          <p:cNvPr id="10" name="Slide Number Placeholder 9"/>
          <p:cNvSpPr>
            <a:spLocks noGrp="1"/>
          </p:cNvSpPr>
          <p:nvPr>
            <p:ph type="sldNum" sz="quarter" idx="16"/>
          </p:nvPr>
        </p:nvSpPr>
        <p:spPr/>
        <p:txBody>
          <a:bodyPr rtlCol="0"/>
          <a:lstStyle/>
          <a:p>
            <a:fld id="{F5B2C21D-D515-435E-92C1-766CA4068C2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A86EB12-0BF9-4648-9B12-188A35D87F34}" type="datetimeFigureOut">
              <a:rPr lang="en-US" smtClean="0"/>
              <a:pPr/>
              <a:t>8/3/2012</a:t>
            </a:fld>
            <a:endParaRPr lang="en-US"/>
          </a:p>
        </p:txBody>
      </p:sp>
      <p:sp>
        <p:nvSpPr>
          <p:cNvPr id="12" name="Slide Number Placeholder 11"/>
          <p:cNvSpPr>
            <a:spLocks noGrp="1"/>
          </p:cNvSpPr>
          <p:nvPr>
            <p:ph type="sldNum" sz="quarter" idx="16"/>
          </p:nvPr>
        </p:nvSpPr>
        <p:spPr/>
        <p:txBody>
          <a:bodyPr rtlCol="0"/>
          <a:lstStyle/>
          <a:p>
            <a:fld id="{F5B2C21D-D515-435E-92C1-766CA4068C2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86EB12-0BF9-4648-9B12-188A35D87F34}" type="datetimeFigureOut">
              <a:rPr lang="en-US" smtClean="0"/>
              <a:pPr/>
              <a:t>8/3/2012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5B2C21D-D515-435E-92C1-766CA4068C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6EB12-0BF9-4648-9B12-188A35D87F34}" type="datetimeFigureOut">
              <a:rPr lang="en-US" smtClean="0"/>
              <a:pPr/>
              <a:t>8/3/2012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5B2C21D-D515-435E-92C1-766CA4068C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86EB12-0BF9-4648-9B12-188A35D87F34}" type="datetimeFigureOut">
              <a:rPr lang="en-US" smtClean="0"/>
              <a:pPr/>
              <a:t>8/3/2012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5B2C21D-D515-435E-92C1-766CA4068C2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A86EB12-0BF9-4648-9B12-188A35D87F34}" type="datetimeFigureOut">
              <a:rPr lang="en-US" smtClean="0"/>
              <a:pPr/>
              <a:t>8/3/2012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5B2C21D-D515-435E-92C1-766CA4068C2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A86EB12-0BF9-4648-9B12-188A35D87F34}" type="datetimeFigureOut">
              <a:rPr lang="en-US" smtClean="0"/>
              <a:pPr/>
              <a:t>8/3/2012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5B2C21D-D515-435E-92C1-766CA4068C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kira-kira.us/about/about01.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533400"/>
            <a:ext cx="3581400" cy="990600"/>
          </a:xfrm>
        </p:spPr>
        <p:txBody>
          <a:bodyPr/>
          <a:lstStyle/>
          <a:p>
            <a:pPr algn="ctr"/>
            <a:r>
              <a:rPr lang="en-US" dirty="0" err="1" smtClean="0">
                <a:latin typeface="Bradley Hand ITC" pitchFamily="66" charset="0"/>
              </a:rPr>
              <a:t>Kira-kira</a:t>
            </a:r>
            <a:endParaRPr lang="en-US" dirty="0">
              <a:latin typeface="Bradley Hand ITC" pitchFamily="66" charset="0"/>
            </a:endParaRPr>
          </a:p>
        </p:txBody>
      </p:sp>
      <p:sp>
        <p:nvSpPr>
          <p:cNvPr id="3" name="Subtitle 2"/>
          <p:cNvSpPr>
            <a:spLocks noGrp="1"/>
          </p:cNvSpPr>
          <p:nvPr>
            <p:ph type="subTitle" idx="1"/>
          </p:nvPr>
        </p:nvSpPr>
        <p:spPr/>
        <p:txBody>
          <a:bodyPr/>
          <a:lstStyle/>
          <a:p>
            <a:r>
              <a:rPr lang="en-US" dirty="0" smtClean="0"/>
              <a:t>Cynthia </a:t>
            </a:r>
            <a:r>
              <a:rPr lang="en-US" dirty="0" err="1" smtClean="0"/>
              <a:t>Kadohata</a:t>
            </a:r>
            <a:endParaRPr lang="en-US" dirty="0"/>
          </a:p>
        </p:txBody>
      </p:sp>
      <p:pic>
        <p:nvPicPr>
          <p:cNvPr id="111620" name="Picture 4" descr="http://www.simonandschuster.com/images/authors/19010675.jpg"/>
          <p:cNvPicPr>
            <a:picLocks noChangeAspect="1" noChangeArrowheads="1"/>
          </p:cNvPicPr>
          <p:nvPr/>
        </p:nvPicPr>
        <p:blipFill>
          <a:blip r:embed="rId2" cstate="print"/>
          <a:srcRect/>
          <a:stretch>
            <a:fillRect/>
          </a:stretch>
        </p:blipFill>
        <p:spPr bwMode="auto">
          <a:xfrm>
            <a:off x="4953000" y="2057400"/>
            <a:ext cx="3195828" cy="3429000"/>
          </a:xfrm>
          <a:prstGeom prst="rect">
            <a:avLst/>
          </a:prstGeom>
          <a:noFill/>
        </p:spPr>
      </p:pic>
      <p:pic>
        <p:nvPicPr>
          <p:cNvPr id="111626" name="Picture 10" descr="http://tweenthelines.files.wordpress.com/2011/04/kira-kira.jpg?w=590"/>
          <p:cNvPicPr>
            <a:picLocks noChangeAspect="1" noChangeArrowheads="1"/>
          </p:cNvPicPr>
          <p:nvPr/>
        </p:nvPicPr>
        <p:blipFill>
          <a:blip r:embed="rId3" cstate="print"/>
          <a:srcRect/>
          <a:stretch>
            <a:fillRect/>
          </a:stretch>
        </p:blipFill>
        <p:spPr bwMode="auto">
          <a:xfrm>
            <a:off x="685800" y="533400"/>
            <a:ext cx="3352800" cy="50342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8 pp98-112</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anemia</a:t>
            </a:r>
            <a:endParaRPr lang="en-US" dirty="0" smtClean="0"/>
          </a:p>
          <a:p>
            <a:r>
              <a:rPr lang="en-US" dirty="0" smtClean="0"/>
              <a:t>hygiene</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Character </a:t>
            </a:r>
            <a:r>
              <a:rPr lang="en-US" dirty="0" smtClean="0"/>
              <a:t>Development</a:t>
            </a:r>
          </a:p>
          <a:p>
            <a:pPr lvl="1"/>
            <a:r>
              <a:rPr lang="en-US" dirty="0" smtClean="0"/>
              <a:t>Why did Katie lie? Explain her motivation.</a:t>
            </a:r>
          </a:p>
          <a:p>
            <a:r>
              <a:rPr lang="en-US" dirty="0" smtClean="0"/>
              <a:t>Katie is always saying she is bad or that she is lazy. Do you think either or both of these are true? How would you describe Katie’s character?</a:t>
            </a:r>
          </a:p>
          <a:p>
            <a:r>
              <a:rPr lang="en-US" dirty="0" smtClean="0"/>
              <a:t>Why does Katie talk to Silly have her mother told her not to?</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9 pp113-128</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boisterous</a:t>
            </a:r>
            <a:endParaRPr lang="en-US" dirty="0" smtClean="0"/>
          </a:p>
          <a:p>
            <a:r>
              <a:rPr lang="en-US" dirty="0" smtClean="0"/>
              <a:t>melodramatic</a:t>
            </a:r>
            <a:endParaRPr lang="en-US" dirty="0"/>
          </a:p>
        </p:txBody>
      </p:sp>
      <p:sp>
        <p:nvSpPr>
          <p:cNvPr id="4" name="Content Placeholder 3"/>
          <p:cNvSpPr>
            <a:spLocks noGrp="1"/>
          </p:cNvSpPr>
          <p:nvPr>
            <p:ph sz="quarter" idx="1"/>
          </p:nvPr>
        </p:nvSpPr>
        <p:spPr/>
        <p:txBody>
          <a:bodyPr/>
          <a:lstStyle/>
          <a:p>
            <a:r>
              <a:rPr lang="en-US" dirty="0" smtClean="0"/>
              <a:t>Character </a:t>
            </a:r>
            <a:r>
              <a:rPr lang="en-US" dirty="0" smtClean="0"/>
              <a:t>Development</a:t>
            </a:r>
          </a:p>
          <a:p>
            <a:r>
              <a:rPr lang="en-US" dirty="0" smtClean="0"/>
              <a:t>Why did Auntie run out of the room crying after the phone call from the hospital? Do you think everything is fine? Explain.</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10 pp129-150</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obstinate</a:t>
            </a:r>
            <a:endParaRPr lang="en-US" dirty="0" smtClean="0"/>
          </a:p>
          <a:p>
            <a:r>
              <a:rPr lang="en-US" dirty="0" smtClean="0"/>
              <a:t>heathen</a:t>
            </a:r>
          </a:p>
          <a:p>
            <a:r>
              <a:rPr lang="en-US" dirty="0" smtClean="0"/>
              <a:t>fatigue</a:t>
            </a:r>
          </a:p>
          <a:p>
            <a:r>
              <a:rPr lang="en-US" dirty="0" smtClean="0"/>
              <a:t>furtively</a:t>
            </a:r>
          </a:p>
          <a:p>
            <a:r>
              <a:rPr lang="en-US" dirty="0" smtClean="0"/>
              <a:t>apprehensive</a:t>
            </a:r>
          </a:p>
          <a:p>
            <a:r>
              <a:rPr lang="en-US" dirty="0" smtClean="0"/>
              <a:t>unabashedly</a:t>
            </a:r>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smtClean="0"/>
              <a:t>Character </a:t>
            </a:r>
            <a:r>
              <a:rPr lang="en-US" dirty="0" smtClean="0"/>
              <a:t>Development</a:t>
            </a:r>
          </a:p>
          <a:p>
            <a:pPr lvl="1"/>
            <a:r>
              <a:rPr lang="en-US" dirty="0" smtClean="0"/>
              <a:t>Why did Katie hit the girl? Explain her motivation.</a:t>
            </a:r>
          </a:p>
          <a:p>
            <a:r>
              <a:rPr lang="en-US" dirty="0" smtClean="0"/>
              <a:t>Why did the mom only kiss Lynn and tell her she loved her when the children handed their parents the envelope with the money? How would you have felt in this situation if you were Katie?</a:t>
            </a:r>
          </a:p>
          <a:p>
            <a:r>
              <a:rPr lang="en-US" dirty="0" smtClean="0"/>
              <a:t>Why did the parents decide to take out a loan to purchase a house?</a:t>
            </a:r>
          </a:p>
          <a:p>
            <a:r>
              <a:rPr lang="en-US" dirty="0" smtClean="0"/>
              <a:t>Summarize what happened at the picnic. Do you think Sam will be fine? What about Lynn?</a:t>
            </a:r>
          </a:p>
          <a:p>
            <a:r>
              <a:rPr lang="en-US" dirty="0" smtClean="0"/>
              <a:t>What title would you give this chapter? Explain your choice.</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11 pp151-157</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profusely</a:t>
            </a:r>
            <a:endParaRPr lang="en-US" dirty="0" smtClean="0"/>
          </a:p>
          <a:p>
            <a:r>
              <a:rPr lang="en-US" dirty="0" smtClean="0"/>
              <a:t>emanating</a:t>
            </a:r>
            <a:endParaRPr lang="en-US" dirty="0"/>
          </a:p>
        </p:txBody>
      </p:sp>
      <p:sp>
        <p:nvSpPr>
          <p:cNvPr id="4" name="Content Placeholder 3"/>
          <p:cNvSpPr>
            <a:spLocks noGrp="1"/>
          </p:cNvSpPr>
          <p:nvPr>
            <p:ph sz="quarter" idx="1"/>
          </p:nvPr>
        </p:nvSpPr>
        <p:spPr/>
        <p:txBody>
          <a:bodyPr/>
          <a:lstStyle/>
          <a:p>
            <a:r>
              <a:rPr lang="en-US" dirty="0" smtClean="0"/>
              <a:t>Character </a:t>
            </a:r>
            <a:r>
              <a:rPr lang="en-US" dirty="0" smtClean="0"/>
              <a:t>Development</a:t>
            </a:r>
          </a:p>
          <a:p>
            <a:r>
              <a:rPr lang="en-US" dirty="0" smtClean="0"/>
              <a:t>How do you think Katie’s parents are feeling about what happened at the picnic and afterward with Hank Garvin?</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12 pp158-179</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pallor</a:t>
            </a:r>
            <a:endParaRPr lang="en-US" dirty="0" smtClean="0"/>
          </a:p>
          <a:p>
            <a:r>
              <a:rPr lang="en-US" dirty="0" smtClean="0"/>
              <a:t>burly</a:t>
            </a:r>
          </a:p>
          <a:p>
            <a:r>
              <a:rPr lang="en-US" dirty="0" smtClean="0"/>
              <a:t>steel</a:t>
            </a:r>
          </a:p>
          <a:p>
            <a:r>
              <a:rPr lang="en-US" dirty="0" smtClean="0"/>
              <a:t>lymphoma</a:t>
            </a:r>
          </a:p>
          <a:p>
            <a:r>
              <a:rPr lang="en-US" dirty="0" smtClean="0"/>
              <a:t>malignant</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Character </a:t>
            </a:r>
            <a:r>
              <a:rPr lang="en-US" dirty="0" smtClean="0"/>
              <a:t>Development</a:t>
            </a:r>
          </a:p>
          <a:p>
            <a:r>
              <a:rPr lang="en-US" dirty="0" smtClean="0"/>
              <a:t>Why did Katie steal nail polish? Would you have stolen it if you were her?</a:t>
            </a:r>
          </a:p>
          <a:p>
            <a:r>
              <a:rPr lang="en-US" dirty="0" smtClean="0"/>
              <a:t>Do you think Katie is the black sheep of the family?</a:t>
            </a:r>
          </a:p>
          <a:p>
            <a:r>
              <a:rPr lang="en-US" dirty="0" smtClean="0"/>
              <a:t>How did Katie react to the news about her sister’s illness?</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13 pp180-200</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wistful</a:t>
            </a:r>
            <a:endParaRPr lang="en-US" dirty="0" smtClean="0"/>
          </a:p>
          <a:p>
            <a:r>
              <a:rPr lang="en-US" dirty="0" smtClean="0"/>
              <a:t>barren</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Character </a:t>
            </a:r>
            <a:r>
              <a:rPr lang="en-US" dirty="0" smtClean="0"/>
              <a:t>Development</a:t>
            </a:r>
          </a:p>
          <a:p>
            <a:r>
              <a:rPr lang="en-US" dirty="0" smtClean="0"/>
              <a:t>Do you think Katie’s feelings about her sister are normal? Do you think she really hates Lynn?</a:t>
            </a:r>
          </a:p>
          <a:p>
            <a:r>
              <a:rPr lang="en-US" dirty="0" smtClean="0"/>
              <a:t>What did the camping trip do for Katie?</a:t>
            </a:r>
          </a:p>
          <a:p>
            <a:r>
              <a:rPr lang="en-US" dirty="0" smtClean="0"/>
              <a:t>Think about how the author described the sunrise. Try to connect this description with Lynn.</a:t>
            </a:r>
          </a:p>
          <a:p>
            <a:r>
              <a:rPr lang="en-US" dirty="0" smtClean="0"/>
              <a:t>What title would you give this chapter? Explain your choice.</a:t>
            </a:r>
          </a:p>
          <a:p>
            <a:endParaRPr lang="en-US" b="1"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14 pp201-215</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surreal</a:t>
            </a:r>
            <a:endParaRPr lang="en-US" dirty="0" smtClean="0"/>
          </a:p>
          <a:p>
            <a:r>
              <a:rPr lang="en-US" dirty="0" smtClean="0"/>
              <a:t>fervor</a:t>
            </a:r>
          </a:p>
          <a:p>
            <a:r>
              <a:rPr lang="en-US" dirty="0" smtClean="0"/>
              <a:t>feeble</a:t>
            </a:r>
          </a:p>
          <a:p>
            <a:r>
              <a:rPr lang="en-US" dirty="0" smtClean="0"/>
              <a:t>doggedly</a:t>
            </a:r>
          </a:p>
          <a:p>
            <a:r>
              <a:rPr lang="en-US" dirty="0" smtClean="0"/>
              <a:t>perpetrator</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Character </a:t>
            </a:r>
            <a:r>
              <a:rPr lang="en-US" dirty="0" smtClean="0"/>
              <a:t>Development</a:t>
            </a:r>
          </a:p>
          <a:p>
            <a:r>
              <a:rPr lang="en-US" dirty="0" smtClean="0"/>
              <a:t>Why did Katie’s dad go to the field where the children had had the picnic? Why did he smash up Mr. Lyndon’s windshield?</a:t>
            </a:r>
          </a:p>
          <a:p>
            <a:r>
              <a:rPr lang="en-US" dirty="0" smtClean="0"/>
              <a:t>Do you think it was unusual for Katie to go to a Mexican restaurant and eat five tacos the day her sister died? Explain.</a:t>
            </a:r>
            <a:endParaRPr lang="en-US" dirty="0" smtClean="0"/>
          </a:p>
          <a:p>
            <a:r>
              <a:rPr lang="en-US" dirty="0" smtClean="0"/>
              <a:t>What title would you give this chapter? Explain your choice.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15 pp216-224</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endParaRPr lang="en-US" dirty="0"/>
          </a:p>
        </p:txBody>
      </p:sp>
      <p:sp>
        <p:nvSpPr>
          <p:cNvPr id="4" name="Content Placeholder 3"/>
          <p:cNvSpPr>
            <a:spLocks noGrp="1"/>
          </p:cNvSpPr>
          <p:nvPr>
            <p:ph sz="quarter" idx="1"/>
          </p:nvPr>
        </p:nvSpPr>
        <p:spPr/>
        <p:txBody>
          <a:bodyPr>
            <a:normAutofit lnSpcReduction="10000"/>
          </a:bodyPr>
          <a:lstStyle/>
          <a:p>
            <a:r>
              <a:rPr lang="en-US" dirty="0" smtClean="0"/>
              <a:t>Character </a:t>
            </a:r>
            <a:r>
              <a:rPr lang="en-US" dirty="0" smtClean="0"/>
              <a:t>Development</a:t>
            </a:r>
          </a:p>
          <a:p>
            <a:r>
              <a:rPr lang="en-US" dirty="0" smtClean="0"/>
              <a:t>How did Katie cope with the funeral?</a:t>
            </a:r>
          </a:p>
          <a:p>
            <a:r>
              <a:rPr lang="en-US" dirty="0" smtClean="0"/>
              <a:t>Why did Katie ask her uncle if he was happy?</a:t>
            </a:r>
          </a:p>
          <a:p>
            <a:r>
              <a:rPr lang="en-US" dirty="0" smtClean="0"/>
              <a:t>Do you think Katie captured the theme of Lynn’s life in her school essay? Explain.</a:t>
            </a:r>
            <a:endParaRPr lang="en-US" dirty="0" smtClean="0"/>
          </a:p>
          <a:p>
            <a:r>
              <a:rPr lang="en-US" dirty="0" smtClean="0"/>
              <a:t>What title would you give this chapter? Explain your choice.</a:t>
            </a:r>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16 pp225-244</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Character </a:t>
            </a:r>
            <a:r>
              <a:rPr lang="en-US" dirty="0" smtClean="0"/>
              <a:t>Development</a:t>
            </a:r>
          </a:p>
          <a:p>
            <a:r>
              <a:rPr lang="en-US" dirty="0" smtClean="0"/>
              <a:t>What is the author trying to say in the scene where Mr. </a:t>
            </a:r>
            <a:r>
              <a:rPr lang="en-US" dirty="0" err="1" smtClean="0"/>
              <a:t>Takeshima</a:t>
            </a:r>
            <a:r>
              <a:rPr lang="en-US" smtClean="0"/>
              <a:t> confesses </a:t>
            </a:r>
            <a:r>
              <a:rPr lang="en-US" dirty="0" smtClean="0"/>
              <a:t>to Mr. Lyndon that he bashed his car?</a:t>
            </a:r>
          </a:p>
          <a:p>
            <a:r>
              <a:rPr lang="en-US" dirty="0" smtClean="0"/>
              <a:t>How do you feel about the ending of the story?</a:t>
            </a:r>
          </a:p>
          <a:p>
            <a:r>
              <a:rPr lang="en-US" dirty="0" smtClean="0"/>
              <a:t>How does the trip to California help Katie come to terms with Lynn’s death? How does she help her parents deal with their grief?</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Novel </a:t>
            </a:r>
            <a:r>
              <a:rPr lang="en-US" dirty="0" smtClean="0"/>
              <a:t>Projects &amp; Responses</a:t>
            </a:r>
            <a:endParaRPr lang="en-US" dirty="0"/>
          </a:p>
        </p:txBody>
      </p:sp>
      <p:sp>
        <p:nvSpPr>
          <p:cNvPr id="6" name="Content Placeholder 5"/>
          <p:cNvSpPr>
            <a:spLocks noGrp="1"/>
          </p:cNvSpPr>
          <p:nvPr>
            <p:ph sz="quarter" idx="1"/>
          </p:nvPr>
        </p:nvSpPr>
        <p:spPr/>
        <p:txBody>
          <a:bodyPr>
            <a:normAutofit fontScale="77500" lnSpcReduction="20000"/>
          </a:bodyPr>
          <a:lstStyle/>
          <a:p>
            <a:r>
              <a:rPr lang="en-US" dirty="0" smtClean="0"/>
              <a:t>Explain why the title of the novel is </a:t>
            </a:r>
            <a:r>
              <a:rPr lang="en-US" i="1" dirty="0" err="1" smtClean="0"/>
              <a:t>Kira-Kira</a:t>
            </a:r>
            <a:r>
              <a:rPr lang="en-US" i="1" dirty="0" smtClean="0"/>
              <a:t>.</a:t>
            </a:r>
          </a:p>
          <a:p>
            <a:r>
              <a:rPr lang="en-US" dirty="0" smtClean="0"/>
              <a:t>What is Uncle </a:t>
            </a:r>
            <a:r>
              <a:rPr lang="en-US" dirty="0" err="1" smtClean="0"/>
              <a:t>Katsuhisa’s</a:t>
            </a:r>
            <a:r>
              <a:rPr lang="en-US" dirty="0" smtClean="0"/>
              <a:t> role in the family? </a:t>
            </a:r>
            <a:r>
              <a:rPr lang="en-US" i="1" dirty="0" err="1" smtClean="0"/>
              <a:t>Katsu</a:t>
            </a:r>
            <a:r>
              <a:rPr lang="en-US" dirty="0" smtClean="0"/>
              <a:t> means “triumph” in Japanese. How does Uncle </a:t>
            </a:r>
            <a:r>
              <a:rPr lang="en-US" dirty="0" err="1" smtClean="0"/>
              <a:t>Katsuhisa</a:t>
            </a:r>
            <a:r>
              <a:rPr lang="en-US" dirty="0" smtClean="0"/>
              <a:t> live up to his name? Katie finds it difficult to see that her father and uncle are brothers. Contrast their personalities. </a:t>
            </a:r>
            <a:endParaRPr lang="en-US" dirty="0"/>
          </a:p>
          <a:p>
            <a:r>
              <a:rPr lang="en-US" dirty="0" smtClean="0"/>
              <a:t>Narrative</a:t>
            </a:r>
          </a:p>
          <a:p>
            <a:pPr lvl="1"/>
            <a:r>
              <a:rPr lang="en-US" dirty="0" smtClean="0"/>
              <a:t>Brenda Swamp, named for a ten-year-old girl  who died there, is near Chesterfield, Georgia, and is the subject of a local ghost story. Write and illustrate a story titled “Brenda” that Katie might one day read to Sammy.</a:t>
            </a:r>
          </a:p>
          <a:p>
            <a:r>
              <a:rPr lang="en-US" dirty="0" smtClean="0"/>
              <a:t>Persuasive</a:t>
            </a:r>
          </a:p>
          <a:p>
            <a:pPr lvl="1"/>
            <a:r>
              <a:rPr lang="en-US" dirty="0" smtClean="0"/>
              <a:t>Pretend you are one of the workers at the hatchery who is fighting for unionization. Write a persuasive speech to convince Mr. Lyndon and other hatchery owners why they should allow their employees to form a union.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Cynthia </a:t>
            </a:r>
            <a:r>
              <a:rPr lang="en-US" dirty="0" err="1" smtClean="0">
                <a:latin typeface="Bradley Hand ITC" pitchFamily="66" charset="0"/>
              </a:rPr>
              <a:t>Kadohata</a:t>
            </a:r>
            <a:endParaRPr lang="en-US" dirty="0">
              <a:latin typeface="Bradley Hand ITC" pitchFamily="66" charset="0"/>
            </a:endParaRPr>
          </a:p>
        </p:txBody>
      </p:sp>
      <p:pic>
        <p:nvPicPr>
          <p:cNvPr id="4" name="Picture 6" descr="http://www.notablebiographies.com/news/images/unmk_0000_0005_0_img0063.jpg">
            <a:hlinkClick r:id="rId2"/>
          </p:cNvPr>
          <p:cNvPicPr>
            <a:picLocks noGrp="1" noChangeAspect="1" noChangeArrowheads="1"/>
          </p:cNvPicPr>
          <p:nvPr>
            <p:ph sz="quarter" idx="1"/>
          </p:nvPr>
        </p:nvPicPr>
        <p:blipFill>
          <a:blip r:embed="rId3" cstate="print"/>
          <a:srcRect/>
          <a:stretch>
            <a:fillRect/>
          </a:stretch>
        </p:blipFill>
        <p:spPr bwMode="auto">
          <a:xfrm>
            <a:off x="2895600" y="2286000"/>
            <a:ext cx="3013075" cy="30130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Novel Projects &amp; Responses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Lynne wakes up crying one night and says that in her dream she was swimming in the ocean. How does this dream foreshadow her death? Discuss the symbolism of the brown moth in Lynn’s bedroom on the night she dies.</a:t>
            </a:r>
          </a:p>
          <a:p>
            <a:r>
              <a:rPr lang="en-US" dirty="0" smtClean="0"/>
              <a:t>Write a eulogy about Lynn for Katie. Include at least one special memory Katie has of Lynn.</a:t>
            </a:r>
          </a:p>
          <a:p>
            <a:r>
              <a:rPr lang="en-US" dirty="0" smtClean="0"/>
              <a:t>Write a haiku titled “</a:t>
            </a:r>
            <a:r>
              <a:rPr lang="en-US" dirty="0" err="1" smtClean="0"/>
              <a:t>Kira-Kira</a:t>
            </a:r>
            <a:r>
              <a:rPr lang="en-US" dirty="0" smtClean="0"/>
              <a:t>” that Katie might create and dedicate to Lynn.</a:t>
            </a:r>
          </a:p>
          <a:p>
            <a:r>
              <a:rPr lang="en-US" dirty="0" smtClean="0"/>
              <a:t>Theme</a:t>
            </a:r>
          </a:p>
          <a:p>
            <a:pPr lvl="1"/>
            <a:r>
              <a:rPr lang="en-US" dirty="0" smtClean="0"/>
              <a:t>Prejudice is an underlying theme of this novel. Explain how the </a:t>
            </a:r>
            <a:r>
              <a:rPr lang="en-US" dirty="0" err="1" smtClean="0"/>
              <a:t>Takeshima</a:t>
            </a:r>
            <a:r>
              <a:rPr lang="en-US" dirty="0" smtClean="0"/>
              <a:t> family deals with prejudice throughout the story. Make connections to your life and the prejudices you have experienced or witnessed.</a:t>
            </a:r>
          </a:p>
          <a:p>
            <a:pPr lvl="1"/>
            <a:r>
              <a:rPr lang="en-US" dirty="0" smtClean="0"/>
              <a:t>What are the elements of hope in the novel?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Bradley Hand ITC" pitchFamily="66" charset="0"/>
              </a:rPr>
              <a:t>Chapter 1 pp1-13</a:t>
            </a:r>
            <a:endParaRPr lang="en-US" dirty="0">
              <a:latin typeface="Bradley Hand ITC" pitchFamily="66" charset="0"/>
            </a:endParaRPr>
          </a:p>
        </p:txBody>
      </p:sp>
      <p:sp>
        <p:nvSpPr>
          <p:cNvPr id="9" name="Text Placeholder 8"/>
          <p:cNvSpPr>
            <a:spLocks noGrp="1"/>
          </p:cNvSpPr>
          <p:nvPr>
            <p:ph type="body" idx="2"/>
          </p:nvPr>
        </p:nvSpPr>
        <p:spPr/>
        <p:txBody>
          <a:bodyPr/>
          <a:lstStyle/>
          <a:p>
            <a:pPr algn="ctr"/>
            <a:r>
              <a:rPr lang="en-US" b="1" dirty="0" smtClean="0"/>
              <a:t>Vocabulary</a:t>
            </a:r>
          </a:p>
          <a:p>
            <a:r>
              <a:rPr lang="en-US" dirty="0" smtClean="0"/>
              <a:t>sweltering</a:t>
            </a:r>
          </a:p>
          <a:p>
            <a:r>
              <a:rPr lang="en-US" dirty="0" smtClean="0"/>
              <a:t>frankly</a:t>
            </a:r>
            <a:endParaRPr lang="en-US" dirty="0"/>
          </a:p>
        </p:txBody>
      </p:sp>
      <p:sp>
        <p:nvSpPr>
          <p:cNvPr id="8" name="Content Placeholder 7"/>
          <p:cNvSpPr>
            <a:spLocks noGrp="1"/>
          </p:cNvSpPr>
          <p:nvPr>
            <p:ph sz="quarter" idx="1"/>
          </p:nvPr>
        </p:nvSpPr>
        <p:spPr/>
        <p:txBody>
          <a:bodyPr>
            <a:normAutofit fontScale="92500" lnSpcReduction="10000"/>
          </a:bodyPr>
          <a:lstStyle/>
          <a:p>
            <a:r>
              <a:rPr lang="en-US" dirty="0" smtClean="0"/>
              <a:t>Character Development</a:t>
            </a:r>
          </a:p>
          <a:p>
            <a:pPr lvl="1"/>
            <a:r>
              <a:rPr lang="en-US" dirty="0" smtClean="0"/>
              <a:t>Family dynamics</a:t>
            </a:r>
          </a:p>
          <a:p>
            <a:pPr lvl="1"/>
            <a:r>
              <a:rPr lang="en-US" dirty="0" smtClean="0"/>
              <a:t>Describe the sisters’ relationship.</a:t>
            </a:r>
          </a:p>
          <a:p>
            <a:r>
              <a:rPr lang="en-US" dirty="0" smtClean="0"/>
              <a:t>Map Skills</a:t>
            </a:r>
          </a:p>
          <a:p>
            <a:pPr lvl="1"/>
            <a:r>
              <a:rPr lang="en-US" dirty="0" smtClean="0"/>
              <a:t>Iowa</a:t>
            </a:r>
          </a:p>
          <a:p>
            <a:pPr lvl="1"/>
            <a:r>
              <a:rPr lang="en-US" dirty="0" smtClean="0"/>
              <a:t>Japan</a:t>
            </a:r>
          </a:p>
          <a:p>
            <a:r>
              <a:rPr lang="en-US" dirty="0" smtClean="0"/>
              <a:t>What do you think will happen that will cause Katie to hit, steal, and lie?</a:t>
            </a:r>
          </a:p>
          <a:p>
            <a:r>
              <a:rPr lang="en-US" dirty="0" smtClean="0"/>
              <a:t>What title would you give this chapter? Explain your choice.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2 pp14-23</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peril</a:t>
            </a:r>
          </a:p>
          <a:p>
            <a:r>
              <a:rPr lang="en-US" dirty="0" smtClean="0"/>
              <a:t>hysterics</a:t>
            </a:r>
          </a:p>
          <a:p>
            <a:r>
              <a:rPr lang="en-US" dirty="0" smtClean="0"/>
              <a:t>deprive</a:t>
            </a:r>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Map Skills</a:t>
            </a:r>
          </a:p>
          <a:p>
            <a:pPr lvl="1"/>
            <a:r>
              <a:rPr lang="en-US" dirty="0" smtClean="0"/>
              <a:t>Georgia</a:t>
            </a:r>
          </a:p>
          <a:p>
            <a:r>
              <a:rPr lang="en-US" dirty="0" smtClean="0"/>
              <a:t>How did Katie and Lynn react to moving away from Iowa to Georgia?</a:t>
            </a:r>
          </a:p>
          <a:p>
            <a:r>
              <a:rPr lang="en-US" dirty="0" smtClean="0"/>
              <a:t>What title would you give this chapter? Explain your choice.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3 pp24-41</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placid</a:t>
            </a:r>
          </a:p>
          <a:p>
            <a:r>
              <a:rPr lang="en-US" dirty="0" smtClean="0"/>
              <a:t>antebellum</a:t>
            </a:r>
          </a:p>
          <a:p>
            <a:r>
              <a:rPr lang="en-US" dirty="0" smtClean="0"/>
              <a:t>humiliating</a:t>
            </a:r>
            <a:endParaRPr lang="en-US" dirty="0" smtClean="0"/>
          </a:p>
          <a:p>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Character </a:t>
            </a:r>
            <a:r>
              <a:rPr lang="en-US" dirty="0" smtClean="0"/>
              <a:t>Development</a:t>
            </a:r>
          </a:p>
          <a:p>
            <a:r>
              <a:rPr lang="en-US" dirty="0" smtClean="0"/>
              <a:t>Map Skills</a:t>
            </a:r>
          </a:p>
          <a:p>
            <a:pPr lvl="1"/>
            <a:r>
              <a:rPr lang="en-US" dirty="0" smtClean="0"/>
              <a:t>St. Louis, Missouri</a:t>
            </a:r>
          </a:p>
          <a:p>
            <a:pPr lvl="1"/>
            <a:r>
              <a:rPr lang="en-US" dirty="0" smtClean="0"/>
              <a:t>Nashville, Tennessee</a:t>
            </a:r>
          </a:p>
          <a:p>
            <a:pPr lvl="1"/>
            <a:r>
              <a:rPr lang="en-US" dirty="0" smtClean="0"/>
              <a:t>Chicago, Illinois</a:t>
            </a:r>
          </a:p>
          <a:p>
            <a:pPr lvl="1"/>
            <a:r>
              <a:rPr lang="en-US" dirty="0" smtClean="0"/>
              <a:t>Yellowstone</a:t>
            </a:r>
          </a:p>
          <a:p>
            <a:pPr lvl="1"/>
            <a:r>
              <a:rPr lang="en-US" dirty="0" smtClean="0"/>
              <a:t>Tokyo, Japan</a:t>
            </a:r>
          </a:p>
          <a:p>
            <a:r>
              <a:rPr lang="en-US" dirty="0" smtClean="0"/>
              <a:t>In what ways do you think Katie’s life in Georgia will be different from her life in Iowa?</a:t>
            </a:r>
          </a:p>
          <a:p>
            <a:r>
              <a:rPr lang="en-US" dirty="0" smtClean="0"/>
              <a:t>What title would you give this chapter? Explain your choice.</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4 pp42-58</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sultry</a:t>
            </a:r>
          </a:p>
          <a:p>
            <a:r>
              <a:rPr lang="en-US" dirty="0" smtClean="0"/>
              <a:t>capitalistic</a:t>
            </a:r>
          </a:p>
          <a:p>
            <a:r>
              <a:rPr lang="en-US" dirty="0" smtClean="0"/>
              <a:t>enterprise</a:t>
            </a:r>
          </a:p>
          <a:p>
            <a:r>
              <a:rPr lang="en-US" dirty="0" smtClean="0"/>
              <a:t>solemnly</a:t>
            </a:r>
          </a:p>
          <a:p>
            <a:r>
              <a:rPr lang="en-US" dirty="0" smtClean="0"/>
              <a:t>ravishing</a:t>
            </a:r>
            <a:endParaRPr lang="en-US" dirty="0" smtClean="0"/>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Character </a:t>
            </a:r>
            <a:r>
              <a:rPr lang="en-US" dirty="0" smtClean="0"/>
              <a:t>Development</a:t>
            </a:r>
          </a:p>
          <a:p>
            <a:r>
              <a:rPr lang="en-US" dirty="0" smtClean="0"/>
              <a:t>Map Skills</a:t>
            </a:r>
          </a:p>
          <a:p>
            <a:pPr lvl="1"/>
            <a:r>
              <a:rPr lang="en-US" dirty="0" smtClean="0"/>
              <a:t>California</a:t>
            </a:r>
          </a:p>
          <a:p>
            <a:r>
              <a:rPr lang="en-US" dirty="0" smtClean="0"/>
              <a:t>How do you think Katie feels to be alone at school and to be judged because she is Japanese?</a:t>
            </a:r>
          </a:p>
          <a:p>
            <a:r>
              <a:rPr lang="en-US" dirty="0" smtClean="0"/>
              <a:t>Why doesn’t Katie notice she lost </a:t>
            </a:r>
            <a:r>
              <a:rPr lang="en-US" dirty="0" err="1" smtClean="0"/>
              <a:t>Bera-Bera</a:t>
            </a:r>
            <a:r>
              <a:rPr lang="en-US" dirty="0" smtClean="0"/>
              <a:t>?</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5 pp59-73</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preening</a:t>
            </a:r>
          </a:p>
          <a:p>
            <a:r>
              <a:rPr lang="en-US" dirty="0" smtClean="0"/>
              <a:t>shunned</a:t>
            </a:r>
          </a:p>
          <a:p>
            <a:r>
              <a:rPr lang="en-US" dirty="0" smtClean="0"/>
              <a:t>disdain</a:t>
            </a:r>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a:t>
            </a:r>
            <a:r>
              <a:rPr lang="en-US" dirty="0" smtClean="0"/>
              <a:t>Development</a:t>
            </a:r>
          </a:p>
          <a:p>
            <a:r>
              <a:rPr lang="en-US" dirty="0" smtClean="0"/>
              <a:t>How has life changed for Katie over the past two years? </a:t>
            </a:r>
          </a:p>
          <a:p>
            <a:r>
              <a:rPr lang="en-US" dirty="0" smtClean="0"/>
              <a:t>Have you ever been camping? If so, describe one of your trips. If not, create a camping trip from your imagination. Be sure to use sensory details.</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6 pp74-83</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irate</a:t>
            </a:r>
          </a:p>
          <a:p>
            <a:r>
              <a:rPr lang="en-US" dirty="0" smtClean="0"/>
              <a:t>relented</a:t>
            </a:r>
          </a:p>
          <a:p>
            <a:r>
              <a:rPr lang="en-US" dirty="0" smtClean="0"/>
              <a:t>chasm</a:t>
            </a:r>
          </a:p>
          <a:p>
            <a:r>
              <a:rPr lang="en-US" dirty="0" smtClean="0"/>
              <a:t>gist</a:t>
            </a:r>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a:t>
            </a:r>
            <a:r>
              <a:rPr lang="en-US" dirty="0" smtClean="0"/>
              <a:t>Development</a:t>
            </a:r>
          </a:p>
          <a:p>
            <a:r>
              <a:rPr lang="en-US" dirty="0" smtClean="0"/>
              <a:t>Map Skills:</a:t>
            </a:r>
          </a:p>
          <a:p>
            <a:pPr lvl="1"/>
            <a:r>
              <a:rPr lang="en-US" dirty="0" smtClean="0"/>
              <a:t>Grand Canyon</a:t>
            </a:r>
          </a:p>
          <a:p>
            <a:r>
              <a:rPr lang="en-US" dirty="0" smtClean="0"/>
              <a:t>How has </a:t>
            </a:r>
            <a:r>
              <a:rPr lang="en-US" dirty="0" smtClean="0"/>
              <a:t>Katie’s relationship </a:t>
            </a:r>
            <a:r>
              <a:rPr lang="en-US" dirty="0" smtClean="0"/>
              <a:t>with Lynn changed</a:t>
            </a:r>
            <a:r>
              <a:rPr lang="en-US" dirty="0" smtClean="0"/>
              <a:t>?</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adley Hand ITC" pitchFamily="66" charset="0"/>
              </a:rPr>
              <a:t>Chapter 7 pp84-97</a:t>
            </a:r>
            <a:endParaRPr lang="en-US" dirty="0">
              <a:latin typeface="Bradley Hand ITC" pitchFamily="66" charset="0"/>
            </a:endParaRPr>
          </a:p>
        </p:txBody>
      </p:sp>
      <p:sp>
        <p:nvSpPr>
          <p:cNvPr id="3" name="Text Placeholder 2"/>
          <p:cNvSpPr>
            <a:spLocks noGrp="1"/>
          </p:cNvSpPr>
          <p:nvPr>
            <p:ph type="body" idx="2"/>
          </p:nvPr>
        </p:nvSpPr>
        <p:spPr/>
        <p:txBody>
          <a:bodyPr/>
          <a:lstStyle/>
          <a:p>
            <a:pPr algn="ctr"/>
            <a:r>
              <a:rPr lang="en-US" b="1" dirty="0" smtClean="0"/>
              <a:t>Vocabulary</a:t>
            </a:r>
          </a:p>
          <a:p>
            <a:r>
              <a:rPr lang="en-US" dirty="0" smtClean="0"/>
              <a:t>marred</a:t>
            </a:r>
            <a:endParaRPr lang="en-US" dirty="0" smtClean="0"/>
          </a:p>
          <a:p>
            <a:endParaRPr lang="en-US" dirty="0"/>
          </a:p>
        </p:txBody>
      </p:sp>
      <p:sp>
        <p:nvSpPr>
          <p:cNvPr id="4" name="Content Placeholder 3"/>
          <p:cNvSpPr>
            <a:spLocks noGrp="1"/>
          </p:cNvSpPr>
          <p:nvPr>
            <p:ph sz="quarter" idx="1"/>
          </p:nvPr>
        </p:nvSpPr>
        <p:spPr/>
        <p:txBody>
          <a:bodyPr>
            <a:normAutofit lnSpcReduction="10000"/>
          </a:bodyPr>
          <a:lstStyle/>
          <a:p>
            <a:r>
              <a:rPr lang="en-US" dirty="0" smtClean="0"/>
              <a:t>Character </a:t>
            </a:r>
            <a:r>
              <a:rPr lang="en-US" dirty="0" smtClean="0"/>
              <a:t>Development</a:t>
            </a:r>
          </a:p>
          <a:p>
            <a:r>
              <a:rPr lang="en-US" dirty="0" smtClean="0"/>
              <a:t>Map Skills</a:t>
            </a:r>
          </a:p>
          <a:p>
            <a:pPr lvl="1"/>
            <a:r>
              <a:rPr lang="en-US" dirty="0" smtClean="0"/>
              <a:t>Okefenokee Swamp</a:t>
            </a:r>
          </a:p>
          <a:p>
            <a:r>
              <a:rPr lang="en-US" dirty="0" smtClean="0"/>
              <a:t>Do you think it is worth having money to buy a house if you never get to see your parents or do anything with them? Do you think Katie thinks it is worth it? Explain.</a:t>
            </a:r>
          </a:p>
          <a:p>
            <a:r>
              <a:rPr lang="en-US" dirty="0" smtClean="0"/>
              <a:t>What title would you give this chapter? Explain your choice.</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149</TotalTime>
  <Words>1246</Words>
  <Application>Microsoft Office PowerPoint</Application>
  <PresentationFormat>On-screen Show (4:3)</PresentationFormat>
  <Paragraphs>178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Kira-kira</vt:lpstr>
      <vt:lpstr>Cynthia Kadohata</vt:lpstr>
      <vt:lpstr>Chapter 1 pp1-13</vt:lpstr>
      <vt:lpstr>Chapter 2 pp14-23</vt:lpstr>
      <vt:lpstr>Chapter 3 pp24-41</vt:lpstr>
      <vt:lpstr>Chapter 4 pp42-58</vt:lpstr>
      <vt:lpstr>Chapter 5 pp59-73</vt:lpstr>
      <vt:lpstr>Chapter 6 pp74-83</vt:lpstr>
      <vt:lpstr>Chapter 7 pp84-97</vt:lpstr>
      <vt:lpstr>Chapter 8 pp98-112</vt:lpstr>
      <vt:lpstr>Chapter 9 pp113-128</vt:lpstr>
      <vt:lpstr>Chapter 10 pp129-150</vt:lpstr>
      <vt:lpstr>Chapter 11 pp151-157</vt:lpstr>
      <vt:lpstr>Chapter 12 pp158-179</vt:lpstr>
      <vt:lpstr>Chapter 13 pp180-200</vt:lpstr>
      <vt:lpstr>Chapter 14 pp201-215</vt:lpstr>
      <vt:lpstr>Chapter 15 pp216-224</vt:lpstr>
      <vt:lpstr>Chapter 16 pp225-244</vt:lpstr>
      <vt:lpstr>Novel Projects &amp; Responses</vt:lpstr>
      <vt:lpstr>Novel Projects &amp; Responses</vt:lpstr>
    </vt:vector>
  </TitlesOfParts>
  <Company>Temecula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Kira-kira</dc:title>
  <dc:creator>sconstantino</dc:creator>
  <cp:lastModifiedBy>sconstantino</cp:lastModifiedBy>
  <cp:revision>48</cp:revision>
  <dcterms:created xsi:type="dcterms:W3CDTF">2012-07-22T19:06:12Z</dcterms:created>
  <dcterms:modified xsi:type="dcterms:W3CDTF">2012-08-03T16:46:48Z</dcterms:modified>
</cp:coreProperties>
</file>