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4" r:id="rId5"/>
    <p:sldId id="259" r:id="rId6"/>
    <p:sldId id="275" r:id="rId7"/>
    <p:sldId id="260" r:id="rId8"/>
    <p:sldId id="276" r:id="rId9"/>
    <p:sldId id="261" r:id="rId10"/>
    <p:sldId id="277" r:id="rId11"/>
    <p:sldId id="262" r:id="rId12"/>
    <p:sldId id="263" r:id="rId13"/>
    <p:sldId id="264" r:id="rId14"/>
    <p:sldId id="265" r:id="rId15"/>
    <p:sldId id="266" r:id="rId16"/>
    <p:sldId id="278" r:id="rId17"/>
    <p:sldId id="267" r:id="rId18"/>
    <p:sldId id="268" r:id="rId19"/>
    <p:sldId id="269" r:id="rId20"/>
    <p:sldId id="270" r:id="rId21"/>
    <p:sldId id="271" r:id="rId22"/>
    <p:sldId id="272"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6" autoAdjust="0"/>
    <p:restoredTop sz="94660"/>
  </p:normalViewPr>
  <p:slideViewPr>
    <p:cSldViewPr snapToGrid="0" snapToObjects="1">
      <p:cViewPr varScale="1">
        <p:scale>
          <a:sx n="101" d="100"/>
          <a:sy n="101" d="100"/>
        </p:scale>
        <p:origin x="-14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10/7/12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10/7/12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10/7/12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10/7/12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10/7/12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10/7/12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10/7/12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eancraigheadgeorge.com/bio.html" TargetMode="Externa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Julie of the wolves</a:t>
            </a:r>
            <a:endParaRPr lang="en-US" dirty="0"/>
          </a:p>
        </p:txBody>
      </p:sp>
      <p:sp>
        <p:nvSpPr>
          <p:cNvPr id="3" name="Subtitle 2"/>
          <p:cNvSpPr>
            <a:spLocks noGrp="1"/>
          </p:cNvSpPr>
          <p:nvPr>
            <p:ph type="subTitle" idx="1"/>
          </p:nvPr>
        </p:nvSpPr>
        <p:spPr/>
        <p:txBody>
          <a:bodyPr/>
          <a:lstStyle/>
          <a:p>
            <a:r>
              <a:rPr lang="en-US" dirty="0" smtClean="0"/>
              <a:t>Jean Craighead George</a:t>
            </a:r>
            <a:endParaRPr lang="en-US" dirty="0"/>
          </a:p>
        </p:txBody>
      </p:sp>
      <p:pic>
        <p:nvPicPr>
          <p:cNvPr id="4" name="Picture 3"/>
          <p:cNvPicPr>
            <a:picLocks noChangeAspect="1"/>
          </p:cNvPicPr>
          <p:nvPr/>
        </p:nvPicPr>
        <p:blipFill>
          <a:blip r:embed="rId2"/>
          <a:stretch>
            <a:fillRect/>
          </a:stretch>
        </p:blipFill>
        <p:spPr>
          <a:xfrm>
            <a:off x="2781300" y="218962"/>
            <a:ext cx="3259890" cy="4762676"/>
          </a:xfrm>
          <a:prstGeom prst="rect">
            <a:avLst/>
          </a:prstGeom>
        </p:spPr>
      </p:pic>
    </p:spTree>
    <p:extLst>
      <p:ext uri="{BB962C8B-B14F-4D97-AF65-F5344CB8AC3E}">
        <p14:creationId xmlns:p14="http://schemas.microsoft.com/office/powerpoint/2010/main" val="97252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a:t>
            </a:r>
            <a:r>
              <a:rPr lang="en-US" dirty="0" err="1"/>
              <a:t>Amaroq</a:t>
            </a:r>
            <a:r>
              <a:rPr lang="en-US" dirty="0"/>
              <a:t>, the wolf pp49-61</a:t>
            </a:r>
          </a:p>
        </p:txBody>
      </p:sp>
      <p:sp>
        <p:nvSpPr>
          <p:cNvPr id="3" name="Text Placeholder 2"/>
          <p:cNvSpPr>
            <a:spLocks noGrp="1"/>
          </p:cNvSpPr>
          <p:nvPr>
            <p:ph type="body" idx="2"/>
          </p:nvPr>
        </p:nvSpPr>
        <p:spPr/>
        <p:txBody>
          <a:bodyPr/>
          <a:lstStyle/>
          <a:p>
            <a:r>
              <a:rPr lang="en-US" dirty="0" smtClean="0"/>
              <a:t>Daniel</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Development</a:t>
            </a:r>
          </a:p>
          <a:p>
            <a:r>
              <a:rPr lang="en-US" dirty="0" smtClean="0"/>
              <a:t>As a reader, you are learning more about Eskimo customs. Describe a few that you have learned.</a:t>
            </a:r>
          </a:p>
          <a:p>
            <a:r>
              <a:rPr lang="en-US" dirty="0" smtClean="0"/>
              <a:t>Do you think that </a:t>
            </a:r>
            <a:r>
              <a:rPr lang="en-US" dirty="0" err="1" smtClean="0"/>
              <a:t>Miyax</a:t>
            </a:r>
            <a:r>
              <a:rPr lang="en-US" dirty="0" smtClean="0"/>
              <a:t> will follow the wolves when they leave, or will she head for Point Hope? Explain your thinking.</a:t>
            </a:r>
          </a:p>
          <a:p>
            <a:r>
              <a:rPr lang="en-US" dirty="0" smtClean="0"/>
              <a:t>Why do you think </a:t>
            </a:r>
            <a:r>
              <a:rPr lang="en-US" dirty="0" err="1" smtClean="0"/>
              <a:t>Miyax</a:t>
            </a:r>
            <a:r>
              <a:rPr lang="en-US" dirty="0" smtClean="0"/>
              <a:t> left her husband, Daniel?</a:t>
            </a:r>
            <a:endParaRPr lang="en-US" dirty="0"/>
          </a:p>
        </p:txBody>
      </p:sp>
    </p:spTree>
    <p:extLst>
      <p:ext uri="{BB962C8B-B14F-4D97-AF65-F5344CB8AC3E}">
        <p14:creationId xmlns:p14="http://schemas.microsoft.com/office/powerpoint/2010/main" val="273175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a:t>
            </a:r>
            <a:r>
              <a:rPr lang="en-US" dirty="0" err="1"/>
              <a:t>Amaroq</a:t>
            </a:r>
            <a:r>
              <a:rPr lang="en-US" dirty="0"/>
              <a:t>, the wolf </a:t>
            </a:r>
            <a:r>
              <a:rPr lang="en-US" dirty="0" smtClean="0"/>
              <a:t>pp61-70</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menacingly</a:t>
            </a:r>
          </a:p>
          <a:p>
            <a:r>
              <a:rPr lang="en-US" dirty="0" smtClean="0"/>
              <a:t>lone</a:t>
            </a:r>
          </a:p>
          <a:p>
            <a:r>
              <a:rPr lang="en-US" dirty="0" smtClean="0"/>
              <a:t>indigo</a:t>
            </a:r>
          </a:p>
          <a:p>
            <a:r>
              <a:rPr lang="en-US" dirty="0" smtClean="0"/>
              <a:t>morsel</a:t>
            </a:r>
          </a:p>
          <a:p>
            <a:endParaRPr lang="en-US" dirty="0"/>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Development</a:t>
            </a:r>
          </a:p>
          <a:p>
            <a:r>
              <a:rPr lang="en-US" dirty="0" smtClean="0"/>
              <a:t>Why is </a:t>
            </a:r>
            <a:r>
              <a:rPr lang="en-US" dirty="0" err="1" smtClean="0"/>
              <a:t>Miyax</a:t>
            </a:r>
            <a:r>
              <a:rPr lang="en-US" dirty="0" smtClean="0"/>
              <a:t> worried about </a:t>
            </a:r>
            <a:r>
              <a:rPr lang="en-US" dirty="0" err="1" smtClean="0"/>
              <a:t>Jello</a:t>
            </a:r>
            <a:r>
              <a:rPr lang="en-US" dirty="0" smtClean="0"/>
              <a:t> being a lone wolf?</a:t>
            </a:r>
          </a:p>
          <a:p>
            <a:r>
              <a:rPr lang="en-US" dirty="0" smtClean="0"/>
              <a:t>Do you think the wolves will return for </a:t>
            </a:r>
            <a:r>
              <a:rPr lang="en-US" dirty="0" err="1" smtClean="0"/>
              <a:t>Miyax</a:t>
            </a:r>
            <a:r>
              <a:rPr lang="en-US" dirty="0" smtClean="0"/>
              <a:t>, or have they left her for good?</a:t>
            </a:r>
          </a:p>
          <a:p>
            <a:r>
              <a:rPr lang="en-US" dirty="0" smtClean="0"/>
              <a:t>Will </a:t>
            </a:r>
            <a:r>
              <a:rPr lang="en-US" dirty="0" err="1" smtClean="0"/>
              <a:t>Miyax</a:t>
            </a:r>
            <a:r>
              <a:rPr lang="en-US" dirty="0" smtClean="0"/>
              <a:t> be able to survive and make it to San Francisco to meet her pen pal, Amy? Use evidence to support your thinking.</a:t>
            </a:r>
            <a:endParaRPr lang="en-US" dirty="0"/>
          </a:p>
        </p:txBody>
      </p:sp>
    </p:spTree>
    <p:extLst>
      <p:ext uri="{BB962C8B-B14F-4D97-AF65-F5344CB8AC3E}">
        <p14:creationId xmlns:p14="http://schemas.microsoft.com/office/powerpoint/2010/main" val="4762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a:t>
            </a:r>
            <a:r>
              <a:rPr lang="en-US" dirty="0" err="1" smtClean="0"/>
              <a:t>Miyax</a:t>
            </a:r>
            <a:r>
              <a:rPr lang="en-US" dirty="0" smtClean="0"/>
              <a:t>, the girl pp75-84</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bleakness</a:t>
            </a:r>
          </a:p>
          <a:p>
            <a:r>
              <a:rPr lang="en-US" dirty="0" smtClean="0"/>
              <a:t>divinely</a:t>
            </a:r>
          </a:p>
          <a:p>
            <a:r>
              <a:rPr lang="en-US" dirty="0" smtClean="0"/>
              <a:t>taut</a:t>
            </a:r>
          </a:p>
          <a:p>
            <a:r>
              <a:rPr lang="en-US" dirty="0" smtClean="0"/>
              <a:t>weirs</a:t>
            </a:r>
          </a:p>
          <a:p>
            <a:endParaRPr lang="en-US" dirty="0"/>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Character Development</a:t>
            </a:r>
          </a:p>
          <a:p>
            <a:r>
              <a:rPr lang="en-US" dirty="0" smtClean="0"/>
              <a:t>In this section, you first learn that </a:t>
            </a:r>
            <a:r>
              <a:rPr lang="en-US" dirty="0" err="1" smtClean="0"/>
              <a:t>Miyax’s</a:t>
            </a:r>
            <a:r>
              <a:rPr lang="en-US" dirty="0" smtClean="0"/>
              <a:t> mother has died. </a:t>
            </a:r>
            <a:r>
              <a:rPr lang="en-US" dirty="0" err="1" smtClean="0"/>
              <a:t>Miyax’s</a:t>
            </a:r>
            <a:r>
              <a:rPr lang="en-US" dirty="0" smtClean="0"/>
              <a:t> father, </a:t>
            </a:r>
            <a:r>
              <a:rPr lang="en-US" dirty="0" err="1" smtClean="0"/>
              <a:t>Kapugen</a:t>
            </a:r>
            <a:r>
              <a:rPr lang="en-US" dirty="0" smtClean="0"/>
              <a:t>, cares for her on his own. So why does </a:t>
            </a:r>
            <a:r>
              <a:rPr lang="en-US" dirty="0" err="1" smtClean="0"/>
              <a:t>Miyax’s</a:t>
            </a:r>
            <a:r>
              <a:rPr lang="en-US" dirty="0" smtClean="0"/>
              <a:t> Aunt Martha say that </a:t>
            </a:r>
            <a:r>
              <a:rPr lang="en-US" dirty="0" err="1" smtClean="0"/>
              <a:t>Kapugen</a:t>
            </a:r>
            <a:r>
              <a:rPr lang="en-US" dirty="0" smtClean="0"/>
              <a:t> never did anything good after his wife passed away?</a:t>
            </a:r>
          </a:p>
          <a:p>
            <a:r>
              <a:rPr lang="en-US" dirty="0" smtClean="0"/>
              <a:t>Why does </a:t>
            </a:r>
            <a:r>
              <a:rPr lang="en-US" dirty="0" err="1" smtClean="0"/>
              <a:t>Miyax</a:t>
            </a:r>
            <a:r>
              <a:rPr lang="en-US" dirty="0" smtClean="0"/>
              <a:t> describe her memories of this period of her life in colors? Do you describe any of your memories in color? Explain and share one.</a:t>
            </a:r>
          </a:p>
          <a:p>
            <a:r>
              <a:rPr lang="en-US" dirty="0" smtClean="0"/>
              <a:t>Why did Aunt Martha take </a:t>
            </a:r>
            <a:r>
              <a:rPr lang="en-US" dirty="0" err="1" smtClean="0"/>
              <a:t>Miyax</a:t>
            </a:r>
            <a:r>
              <a:rPr lang="en-US" dirty="0" smtClean="0"/>
              <a:t> away from her father?</a:t>
            </a:r>
            <a:endParaRPr lang="en-US" dirty="0"/>
          </a:p>
        </p:txBody>
      </p:sp>
    </p:spTree>
    <p:extLst>
      <p:ext uri="{BB962C8B-B14F-4D97-AF65-F5344CB8AC3E}">
        <p14:creationId xmlns:p14="http://schemas.microsoft.com/office/powerpoint/2010/main" val="204593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a:t>
            </a:r>
            <a:r>
              <a:rPr lang="en-US" dirty="0" err="1"/>
              <a:t>Miyax</a:t>
            </a:r>
            <a:r>
              <a:rPr lang="en-US" dirty="0"/>
              <a:t>, the girl </a:t>
            </a:r>
            <a:r>
              <a:rPr lang="en-US" dirty="0" smtClean="0"/>
              <a:t>pp84--98</a:t>
            </a:r>
            <a:endParaRPr lang="en-US" dirty="0"/>
          </a:p>
        </p:txBody>
      </p:sp>
      <p:sp>
        <p:nvSpPr>
          <p:cNvPr id="3" name="Text Placeholder 2"/>
          <p:cNvSpPr>
            <a:spLocks noGrp="1"/>
          </p:cNvSpPr>
          <p:nvPr>
            <p:ph type="body" idx="2"/>
          </p:nvPr>
        </p:nvSpPr>
        <p:spPr>
          <a:xfrm>
            <a:off x="301761" y="1752600"/>
            <a:ext cx="3118202" cy="4761164"/>
          </a:xfrm>
        </p:spPr>
        <p:txBody>
          <a:bodyPr numCol="2">
            <a:normAutofit/>
          </a:bodyPr>
          <a:lstStyle/>
          <a:p>
            <a:pPr algn="ctr"/>
            <a:r>
              <a:rPr lang="en-US" b="1" dirty="0" smtClean="0"/>
              <a:t>Vocabulary</a:t>
            </a:r>
            <a:endParaRPr lang="en-US" b="1" dirty="0"/>
          </a:p>
          <a:p>
            <a:r>
              <a:rPr lang="en-US" dirty="0" smtClean="0"/>
              <a:t>snickered</a:t>
            </a:r>
          </a:p>
          <a:p>
            <a:r>
              <a:rPr lang="en-US" dirty="0" smtClean="0"/>
              <a:t>beheld</a:t>
            </a:r>
          </a:p>
          <a:p>
            <a:r>
              <a:rPr lang="en-US" dirty="0" smtClean="0"/>
              <a:t>derisively</a:t>
            </a:r>
          </a:p>
          <a:p>
            <a:r>
              <a:rPr lang="en-US" dirty="0" smtClean="0"/>
              <a:t>enchanted</a:t>
            </a:r>
          </a:p>
          <a:p>
            <a:r>
              <a:rPr lang="en-US" dirty="0" smtClean="0"/>
              <a:t>prosperous</a:t>
            </a:r>
          </a:p>
          <a:p>
            <a:r>
              <a:rPr lang="en-US" dirty="0" smtClean="0"/>
              <a:t>pinnacles</a:t>
            </a:r>
          </a:p>
          <a:p>
            <a:r>
              <a:rPr lang="en-US" dirty="0" smtClean="0"/>
              <a:t>scarce</a:t>
            </a:r>
          </a:p>
          <a:p>
            <a:endParaRPr lang="en-US" dirty="0" smtClean="0"/>
          </a:p>
          <a:p>
            <a:endParaRPr lang="en-US" dirty="0" smtClean="0"/>
          </a:p>
          <a:p>
            <a:r>
              <a:rPr lang="en-US" dirty="0" smtClean="0"/>
              <a:t>terminal</a:t>
            </a:r>
          </a:p>
          <a:p>
            <a:r>
              <a:rPr lang="en-US" dirty="0" smtClean="0"/>
              <a:t>macadam</a:t>
            </a:r>
          </a:p>
          <a:p>
            <a:r>
              <a:rPr lang="en-US" dirty="0" smtClean="0"/>
              <a:t>clammy</a:t>
            </a:r>
          </a:p>
          <a:p>
            <a:endParaRPr lang="en-US" dirty="0" smtClean="0"/>
          </a:p>
          <a:p>
            <a:endParaRPr lang="en-US" dirty="0"/>
          </a:p>
          <a:p>
            <a:endParaRPr lang="en-US" dirty="0"/>
          </a:p>
        </p:txBody>
      </p:sp>
      <p:sp>
        <p:nvSpPr>
          <p:cNvPr id="4" name="Content Placeholder 3"/>
          <p:cNvSpPr>
            <a:spLocks noGrp="1"/>
          </p:cNvSpPr>
          <p:nvPr>
            <p:ph sz="quarter" idx="1"/>
          </p:nvPr>
        </p:nvSpPr>
        <p:spPr>
          <a:xfrm>
            <a:off x="3621137" y="1752600"/>
            <a:ext cx="5141862" cy="4419600"/>
          </a:xfrm>
        </p:spPr>
        <p:txBody>
          <a:bodyPr>
            <a:normAutofit fontScale="85000" lnSpcReduction="20000"/>
          </a:bodyPr>
          <a:lstStyle/>
          <a:p>
            <a:r>
              <a:rPr lang="en-US" dirty="0" smtClean="0"/>
              <a:t>Character Development</a:t>
            </a:r>
          </a:p>
          <a:p>
            <a:r>
              <a:rPr lang="en-US" dirty="0" smtClean="0"/>
              <a:t>How has </a:t>
            </a:r>
            <a:r>
              <a:rPr lang="en-US" dirty="0" err="1" smtClean="0"/>
              <a:t>Miyax</a:t>
            </a:r>
            <a:r>
              <a:rPr lang="en-US" dirty="0" smtClean="0"/>
              <a:t> (Julie) changed since arriving in </a:t>
            </a:r>
            <a:r>
              <a:rPr lang="en-US" dirty="0" err="1" smtClean="0"/>
              <a:t>Mekoryuk</a:t>
            </a:r>
            <a:r>
              <a:rPr lang="en-US" dirty="0" smtClean="0"/>
              <a:t>? Explain using specific example from the text.</a:t>
            </a:r>
          </a:p>
          <a:p>
            <a:r>
              <a:rPr lang="en-US" dirty="0" smtClean="0"/>
              <a:t>Why does Julie say daylight is spelled A-M-Y?</a:t>
            </a:r>
          </a:p>
          <a:p>
            <a:r>
              <a:rPr lang="en-US" dirty="0" smtClean="0"/>
              <a:t>How did Julie’s life change again once she moved to Barrow?</a:t>
            </a:r>
          </a:p>
          <a:p>
            <a:r>
              <a:rPr lang="en-US" dirty="0" smtClean="0"/>
              <a:t>Do you think that Amy truly intended for Julie to come and live with her? Explain.</a:t>
            </a:r>
            <a:endParaRPr lang="en-US" dirty="0"/>
          </a:p>
        </p:txBody>
      </p:sp>
    </p:spTree>
    <p:extLst>
      <p:ext uri="{BB962C8B-B14F-4D97-AF65-F5344CB8AC3E}">
        <p14:creationId xmlns:p14="http://schemas.microsoft.com/office/powerpoint/2010/main" val="235127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a:t>
            </a:r>
            <a:r>
              <a:rPr lang="en-US" dirty="0" err="1"/>
              <a:t>Miyax</a:t>
            </a:r>
            <a:r>
              <a:rPr lang="en-US" dirty="0"/>
              <a:t>, the girl </a:t>
            </a:r>
            <a:r>
              <a:rPr lang="en-US" dirty="0" smtClean="0"/>
              <a:t>pp98-104</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vibrant</a:t>
            </a:r>
          </a:p>
          <a:p>
            <a:r>
              <a:rPr lang="en-US" dirty="0" smtClean="0"/>
              <a:t>bleated</a:t>
            </a:r>
          </a:p>
          <a:p>
            <a:r>
              <a:rPr lang="en-US" dirty="0" smtClean="0"/>
              <a:t>piteously</a:t>
            </a:r>
          </a:p>
          <a:p>
            <a:endParaRPr lang="en-US" dirty="0"/>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Why did Julie run away from her life in Barrow?</a:t>
            </a:r>
          </a:p>
          <a:p>
            <a:r>
              <a:rPr lang="en-US" dirty="0" smtClean="0"/>
              <a:t>Why does she think going to San Francisco will be better, especially if she says the old ways are the best?</a:t>
            </a:r>
          </a:p>
          <a:p>
            <a:r>
              <a:rPr lang="en-US" dirty="0" smtClean="0"/>
              <a:t>Now you know how </a:t>
            </a:r>
            <a:r>
              <a:rPr lang="en-US" dirty="0" err="1" smtClean="0"/>
              <a:t>Miyax</a:t>
            </a:r>
            <a:r>
              <a:rPr lang="en-US" dirty="0" smtClean="0"/>
              <a:t> ended up with the wolves in the first place. Do you think she will try to find them and live with them once more, or will she really go to San Francisco? Explain.</a:t>
            </a:r>
            <a:endParaRPr lang="en-US" dirty="0"/>
          </a:p>
        </p:txBody>
      </p:sp>
    </p:spTree>
    <p:extLst>
      <p:ext uri="{BB962C8B-B14F-4D97-AF65-F5344CB8AC3E}">
        <p14:creationId xmlns:p14="http://schemas.microsoft.com/office/powerpoint/2010/main" val="364422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a:t>
            </a:r>
            <a:r>
              <a:rPr lang="en-US" dirty="0" smtClean="0"/>
              <a:t>III: </a:t>
            </a:r>
            <a:r>
              <a:rPr lang="en-US" dirty="0" err="1" smtClean="0"/>
              <a:t>Kapugen</a:t>
            </a:r>
            <a:r>
              <a:rPr lang="en-US" dirty="0" smtClean="0"/>
              <a:t>, </a:t>
            </a:r>
            <a:r>
              <a:rPr lang="en-US" dirty="0"/>
              <a:t>the </a:t>
            </a:r>
            <a:r>
              <a:rPr lang="en-US" dirty="0" smtClean="0"/>
              <a:t>hunter pp109-122</a:t>
            </a:r>
            <a:br>
              <a:rPr lang="en-US" dirty="0" smtClean="0"/>
            </a:br>
            <a:r>
              <a:rPr lang="en-US" dirty="0" smtClean="0"/>
              <a:t>Vocabulary</a:t>
            </a:r>
            <a:endParaRPr lang="en-US" dirty="0"/>
          </a:p>
        </p:txBody>
      </p:sp>
      <p:sp>
        <p:nvSpPr>
          <p:cNvPr id="3" name="Text Placeholder 2"/>
          <p:cNvSpPr>
            <a:spLocks noGrp="1"/>
          </p:cNvSpPr>
          <p:nvPr>
            <p:ph type="body" idx="2"/>
          </p:nvPr>
        </p:nvSpPr>
        <p:spPr>
          <a:xfrm>
            <a:off x="609600" y="1752600"/>
            <a:ext cx="8077200" cy="4343400"/>
          </a:xfrm>
        </p:spPr>
        <p:txBody>
          <a:bodyPr numCol="3">
            <a:noAutofit/>
          </a:bodyPr>
          <a:lstStyle/>
          <a:p>
            <a:r>
              <a:rPr lang="en-US" sz="2400" dirty="0"/>
              <a:t>b</a:t>
            </a:r>
            <a:r>
              <a:rPr lang="en-US" sz="2400" dirty="0" smtClean="0"/>
              <a:t>randishing</a:t>
            </a:r>
          </a:p>
          <a:p>
            <a:r>
              <a:rPr lang="en-US" sz="2400" dirty="0" smtClean="0"/>
              <a:t>abeyance</a:t>
            </a:r>
          </a:p>
          <a:p>
            <a:r>
              <a:rPr lang="en-US" sz="2400" dirty="0" smtClean="0"/>
              <a:t>sauntered</a:t>
            </a:r>
          </a:p>
          <a:p>
            <a:r>
              <a:rPr lang="en-US" sz="2400" dirty="0" smtClean="0"/>
              <a:t>gingerly</a:t>
            </a:r>
          </a:p>
          <a:p>
            <a:r>
              <a:rPr lang="en-US" sz="2400" dirty="0" smtClean="0"/>
              <a:t>niche</a:t>
            </a:r>
          </a:p>
          <a:p>
            <a:r>
              <a:rPr lang="en-US" sz="2400" dirty="0" smtClean="0"/>
              <a:t>lair</a:t>
            </a:r>
          </a:p>
          <a:p>
            <a:r>
              <a:rPr lang="en-US" sz="2400" dirty="0" smtClean="0"/>
              <a:t>deviating</a:t>
            </a:r>
          </a:p>
          <a:p>
            <a:r>
              <a:rPr lang="en-US" sz="2400" dirty="0" smtClean="0"/>
              <a:t>bravado</a:t>
            </a:r>
          </a:p>
          <a:p>
            <a:r>
              <a:rPr lang="en-US" sz="2400" dirty="0"/>
              <a:t>c</a:t>
            </a:r>
            <a:r>
              <a:rPr lang="en-US" sz="2400" dirty="0" smtClean="0"/>
              <a:t>umbersome</a:t>
            </a:r>
          </a:p>
          <a:p>
            <a:r>
              <a:rPr lang="en-US" sz="2400" dirty="0" smtClean="0"/>
              <a:t>desolate</a:t>
            </a:r>
          </a:p>
          <a:p>
            <a:r>
              <a:rPr lang="en-US" sz="2400" dirty="0" smtClean="0"/>
              <a:t>sparsely</a:t>
            </a:r>
          </a:p>
          <a:p>
            <a:r>
              <a:rPr lang="en-US" sz="2400" dirty="0" smtClean="0"/>
              <a:t>dousing</a:t>
            </a:r>
            <a:endParaRPr lang="en-US" sz="2400" dirty="0"/>
          </a:p>
          <a:p>
            <a:r>
              <a:rPr lang="en-US" sz="2400" dirty="0" smtClean="0"/>
              <a:t>hostile</a:t>
            </a:r>
          </a:p>
          <a:p>
            <a:r>
              <a:rPr lang="en-US" sz="2400" dirty="0" smtClean="0"/>
              <a:t>larder</a:t>
            </a:r>
          </a:p>
          <a:p>
            <a:r>
              <a:rPr lang="en-US" sz="2400" dirty="0" smtClean="0"/>
              <a:t>feat</a:t>
            </a:r>
          </a:p>
          <a:p>
            <a:r>
              <a:rPr lang="en-US" sz="2400" dirty="0" smtClean="0"/>
              <a:t>contorted</a:t>
            </a:r>
          </a:p>
          <a:p>
            <a:r>
              <a:rPr lang="en-US" sz="2400" dirty="0" smtClean="0"/>
              <a:t>cowed</a:t>
            </a:r>
          </a:p>
          <a:p>
            <a:endParaRPr lang="en-US" sz="2400" dirty="0"/>
          </a:p>
        </p:txBody>
      </p:sp>
    </p:spTree>
    <p:extLst>
      <p:ext uri="{BB962C8B-B14F-4D97-AF65-F5344CB8AC3E}">
        <p14:creationId xmlns:p14="http://schemas.microsoft.com/office/powerpoint/2010/main" val="4057595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pp109-122</a:t>
            </a:r>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Character Development</a:t>
            </a:r>
          </a:p>
          <a:p>
            <a:r>
              <a:rPr lang="en-US" dirty="0" smtClean="0"/>
              <a:t>How has </a:t>
            </a:r>
            <a:r>
              <a:rPr lang="en-US" dirty="0" err="1" smtClean="0"/>
              <a:t>Miyax’s</a:t>
            </a:r>
            <a:r>
              <a:rPr lang="en-US" dirty="0" smtClean="0"/>
              <a:t> attitude changed regarding making it to Point Hope? Cite examples from the text.</a:t>
            </a:r>
          </a:p>
          <a:p>
            <a:r>
              <a:rPr lang="en-US" dirty="0" err="1" smtClean="0"/>
              <a:t>Miyax</a:t>
            </a:r>
            <a:r>
              <a:rPr lang="en-US" dirty="0" smtClean="0"/>
              <a:t> sings songs about </a:t>
            </a:r>
            <a:r>
              <a:rPr lang="en-US" dirty="0" err="1" smtClean="0"/>
              <a:t>Amaroq</a:t>
            </a:r>
            <a:r>
              <a:rPr lang="en-US" dirty="0" smtClean="0"/>
              <a:t> being her adopted father. Compare and contrast ways in which the wolf is like a father to her. Cite examples from the text. </a:t>
            </a:r>
            <a:endParaRPr lang="en-US" dirty="0"/>
          </a:p>
        </p:txBody>
      </p:sp>
    </p:spTree>
    <p:extLst>
      <p:ext uri="{BB962C8B-B14F-4D97-AF65-F5344CB8AC3E}">
        <p14:creationId xmlns:p14="http://schemas.microsoft.com/office/powerpoint/2010/main" val="156163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pp122-129</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cauldron</a:t>
            </a:r>
          </a:p>
          <a:p>
            <a:r>
              <a:rPr lang="en-US" dirty="0" smtClean="0"/>
              <a:t>erected</a:t>
            </a:r>
          </a:p>
          <a:p>
            <a:r>
              <a:rPr lang="en-US" dirty="0" smtClean="0"/>
              <a:t>concave</a:t>
            </a:r>
          </a:p>
          <a:p>
            <a:r>
              <a:rPr lang="en-US" dirty="0" smtClean="0"/>
              <a:t>wrested</a:t>
            </a:r>
          </a:p>
          <a:p>
            <a:r>
              <a:rPr lang="en-US" dirty="0" smtClean="0"/>
              <a:t>shank</a:t>
            </a:r>
          </a:p>
          <a:p>
            <a:r>
              <a:rPr lang="en-US" dirty="0" smtClean="0"/>
              <a:t>caper</a:t>
            </a:r>
          </a:p>
          <a:p>
            <a:endParaRPr lang="en-US" dirty="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Describe how the wolves continue to care for </a:t>
            </a:r>
            <a:r>
              <a:rPr lang="en-US" dirty="0" err="1" smtClean="0"/>
              <a:t>Miyax</a:t>
            </a:r>
            <a:r>
              <a:rPr lang="en-US" dirty="0" smtClean="0"/>
              <a:t>.</a:t>
            </a:r>
          </a:p>
          <a:p>
            <a:r>
              <a:rPr lang="en-US" dirty="0" smtClean="0"/>
              <a:t>Can a person live in complete solitude? Explain your thinking.</a:t>
            </a:r>
            <a:endParaRPr lang="en-US" dirty="0"/>
          </a:p>
        </p:txBody>
      </p:sp>
    </p:spTree>
    <p:extLst>
      <p:ext uri="{BB962C8B-B14F-4D97-AF65-F5344CB8AC3E}">
        <p14:creationId xmlns:p14="http://schemas.microsoft.com/office/powerpoint/2010/main" val="149056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pp129-138</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bay</a:t>
            </a:r>
          </a:p>
          <a:p>
            <a:r>
              <a:rPr lang="en-US" dirty="0" smtClean="0"/>
              <a:t>perspiration</a:t>
            </a:r>
          </a:p>
          <a:p>
            <a:r>
              <a:rPr lang="en-US" dirty="0" smtClean="0"/>
              <a:t>warden</a:t>
            </a:r>
          </a:p>
          <a:p>
            <a:r>
              <a:rPr lang="en-US" dirty="0" smtClean="0"/>
              <a:t>bounty</a:t>
            </a:r>
          </a:p>
          <a:p>
            <a:r>
              <a:rPr lang="en-US" dirty="0" smtClean="0"/>
              <a:t>plumage</a:t>
            </a:r>
          </a:p>
          <a:p>
            <a:r>
              <a:rPr lang="en-US" dirty="0" smtClean="0"/>
              <a:t>juvenile</a:t>
            </a:r>
          </a:p>
          <a:p>
            <a:endParaRPr lang="en-US" dirty="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Once again the wolves save </a:t>
            </a:r>
            <a:r>
              <a:rPr lang="en-US" dirty="0" err="1" smtClean="0"/>
              <a:t>Miyax</a:t>
            </a:r>
            <a:r>
              <a:rPr lang="en-US" dirty="0" smtClean="0"/>
              <a:t>. What happened this time?</a:t>
            </a:r>
          </a:p>
          <a:p>
            <a:r>
              <a:rPr lang="en-US" dirty="0" smtClean="0"/>
              <a:t>Now that </a:t>
            </a:r>
            <a:r>
              <a:rPr lang="en-US" dirty="0" err="1" smtClean="0"/>
              <a:t>Kapu</a:t>
            </a:r>
            <a:r>
              <a:rPr lang="en-US" dirty="0" smtClean="0"/>
              <a:t> is in school, what does </a:t>
            </a:r>
            <a:r>
              <a:rPr lang="en-US" dirty="0" err="1" smtClean="0"/>
              <a:t>Miyax</a:t>
            </a:r>
            <a:r>
              <a:rPr lang="en-US" dirty="0" smtClean="0"/>
              <a:t> plan to do?</a:t>
            </a:r>
            <a:endParaRPr lang="en-US" dirty="0"/>
          </a:p>
        </p:txBody>
      </p:sp>
    </p:spTree>
    <p:extLst>
      <p:ext uri="{BB962C8B-B14F-4D97-AF65-F5344CB8AC3E}">
        <p14:creationId xmlns:p14="http://schemas.microsoft.com/office/powerpoint/2010/main" val="1529629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pp138-147</a:t>
            </a:r>
            <a:endParaRPr lang="en-US" dirty="0"/>
          </a:p>
        </p:txBody>
      </p:sp>
      <p:sp>
        <p:nvSpPr>
          <p:cNvPr id="3" name="Text Placeholder 2"/>
          <p:cNvSpPr>
            <a:spLocks noGrp="1"/>
          </p:cNvSpPr>
          <p:nvPr>
            <p:ph type="body" idx="2"/>
          </p:nvPr>
        </p:nvSpPr>
        <p:spPr/>
        <p:txBody>
          <a:bodyPr>
            <a:normAutofit/>
          </a:bodyPr>
          <a:lstStyle/>
          <a:p>
            <a:pPr algn="ctr"/>
            <a:r>
              <a:rPr lang="en-US" sz="1700" b="1" dirty="0"/>
              <a:t>Vocabulary</a:t>
            </a:r>
          </a:p>
          <a:p>
            <a:r>
              <a:rPr lang="en-US" sz="1700" dirty="0" smtClean="0"/>
              <a:t>meandering</a:t>
            </a:r>
          </a:p>
          <a:p>
            <a:r>
              <a:rPr lang="en-US" sz="1700" dirty="0" smtClean="0"/>
              <a:t>constricted</a:t>
            </a:r>
          </a:p>
          <a:p>
            <a:r>
              <a:rPr lang="en-US" sz="1700" dirty="0" smtClean="0"/>
              <a:t>vise</a:t>
            </a:r>
          </a:p>
          <a:p>
            <a:r>
              <a:rPr lang="en-US" sz="1700" dirty="0" smtClean="0"/>
              <a:t>monotonously</a:t>
            </a:r>
            <a:endParaRPr lang="en-US" sz="1700" dirty="0"/>
          </a:p>
          <a:p>
            <a:r>
              <a:rPr lang="en-US" sz="1700" dirty="0" smtClean="0"/>
              <a:t>aurora</a:t>
            </a:r>
            <a:endParaRPr lang="en-US" sz="1700"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Are the ways of civilization always the best? Explain using evidence from the text.</a:t>
            </a:r>
          </a:p>
          <a:p>
            <a:r>
              <a:rPr lang="en-US" dirty="0" smtClean="0"/>
              <a:t>What will </a:t>
            </a:r>
            <a:r>
              <a:rPr lang="en-US" dirty="0" err="1" smtClean="0"/>
              <a:t>Miyax</a:t>
            </a:r>
            <a:r>
              <a:rPr lang="en-US" dirty="0" smtClean="0"/>
              <a:t> do now that </a:t>
            </a:r>
            <a:r>
              <a:rPr lang="en-US" dirty="0" err="1" smtClean="0"/>
              <a:t>Amaroq</a:t>
            </a:r>
            <a:r>
              <a:rPr lang="en-US" dirty="0" smtClean="0"/>
              <a:t> has been killed?</a:t>
            </a:r>
            <a:endParaRPr lang="en-US" dirty="0"/>
          </a:p>
        </p:txBody>
      </p:sp>
    </p:spTree>
    <p:extLst>
      <p:ext uri="{BB962C8B-B14F-4D97-AF65-F5344CB8AC3E}">
        <p14:creationId xmlns:p14="http://schemas.microsoft.com/office/powerpoint/2010/main" val="45845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Craighead George</a:t>
            </a:r>
            <a:endParaRPr lang="en-US" dirty="0"/>
          </a:p>
        </p:txBody>
      </p:sp>
      <p:sp>
        <p:nvSpPr>
          <p:cNvPr id="3" name="Content Placeholder 2"/>
          <p:cNvSpPr>
            <a:spLocks noGrp="1"/>
          </p:cNvSpPr>
          <p:nvPr>
            <p:ph sz="quarter" idx="1"/>
          </p:nvPr>
        </p:nvSpPr>
        <p:spPr/>
        <p:txBody>
          <a:bodyPr/>
          <a:lstStyle/>
          <a:p>
            <a:r>
              <a:rPr lang="en-US" dirty="0" smtClean="0"/>
              <a:t>Biography</a:t>
            </a:r>
            <a:endParaRPr lang="en-US" dirty="0"/>
          </a:p>
        </p:txBody>
      </p:sp>
      <p:pic>
        <p:nvPicPr>
          <p:cNvPr id="4" name="Picture 3">
            <a:hlinkClick r:id="rId2"/>
          </p:cNvPr>
          <p:cNvPicPr>
            <a:picLocks noChangeAspect="1"/>
          </p:cNvPicPr>
          <p:nvPr/>
        </p:nvPicPr>
        <p:blipFill>
          <a:blip r:embed="rId3"/>
          <a:stretch>
            <a:fillRect/>
          </a:stretch>
        </p:blipFill>
        <p:spPr>
          <a:xfrm>
            <a:off x="3289614" y="1939450"/>
            <a:ext cx="2780269" cy="3825202"/>
          </a:xfrm>
          <a:prstGeom prst="rect">
            <a:avLst/>
          </a:prstGeom>
        </p:spPr>
      </p:pic>
    </p:spTree>
    <p:extLst>
      <p:ext uri="{BB962C8B-B14F-4D97-AF65-F5344CB8AC3E}">
        <p14:creationId xmlns:p14="http://schemas.microsoft.com/office/powerpoint/2010/main" val="52871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pp147-151</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sustain</a:t>
            </a:r>
          </a:p>
          <a:p>
            <a:r>
              <a:rPr lang="en-US" dirty="0" smtClean="0"/>
              <a:t>grandeur</a:t>
            </a:r>
          </a:p>
          <a:p>
            <a:endParaRPr lang="en-US" dirty="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Will </a:t>
            </a:r>
            <a:r>
              <a:rPr lang="en-US" dirty="0" err="1" smtClean="0"/>
              <a:t>Miyax</a:t>
            </a:r>
            <a:r>
              <a:rPr lang="en-US" dirty="0" smtClean="0"/>
              <a:t> still go to San Francisco? Explain using evidence from the text.</a:t>
            </a:r>
          </a:p>
          <a:p>
            <a:r>
              <a:rPr lang="en-US" dirty="0" smtClean="0"/>
              <a:t>Will </a:t>
            </a:r>
            <a:r>
              <a:rPr lang="en-US" dirty="0" err="1" smtClean="0"/>
              <a:t>Kapu</a:t>
            </a:r>
            <a:r>
              <a:rPr lang="en-US" dirty="0" smtClean="0"/>
              <a:t> recover well enough to lead the pack? Explain.</a:t>
            </a:r>
            <a:endParaRPr lang="en-US" dirty="0"/>
          </a:p>
        </p:txBody>
      </p:sp>
    </p:spTree>
    <p:extLst>
      <p:ext uri="{BB962C8B-B14F-4D97-AF65-F5344CB8AC3E}">
        <p14:creationId xmlns:p14="http://schemas.microsoft.com/office/powerpoint/2010/main" val="3200186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pp151-162</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advent</a:t>
            </a:r>
          </a:p>
          <a:p>
            <a:r>
              <a:rPr lang="en-US" dirty="0" smtClean="0"/>
              <a:t>enamored</a:t>
            </a:r>
          </a:p>
          <a:p>
            <a:endParaRPr lang="en-US" dirty="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Will </a:t>
            </a:r>
            <a:r>
              <a:rPr lang="en-US" dirty="0" err="1" smtClean="0"/>
              <a:t>Miyax</a:t>
            </a:r>
            <a:r>
              <a:rPr lang="en-US" dirty="0" smtClean="0"/>
              <a:t> make it to her father? Will seeing him be all she is hoping for? Explain.</a:t>
            </a:r>
          </a:p>
          <a:p>
            <a:r>
              <a:rPr lang="en-US" dirty="0" smtClean="0"/>
              <a:t>How do you think </a:t>
            </a:r>
            <a:r>
              <a:rPr lang="en-US" dirty="0" err="1" smtClean="0"/>
              <a:t>Miyax</a:t>
            </a:r>
            <a:r>
              <a:rPr lang="en-US" dirty="0" smtClean="0"/>
              <a:t> felt having to tell </a:t>
            </a:r>
            <a:r>
              <a:rPr lang="en-US" dirty="0" err="1" smtClean="0"/>
              <a:t>Kapu</a:t>
            </a:r>
            <a:r>
              <a:rPr lang="en-US" dirty="0" smtClean="0"/>
              <a:t> and the other wolves to stay? Will it be the last time she sees them?</a:t>
            </a:r>
          </a:p>
          <a:p>
            <a:endParaRPr lang="en-US" dirty="0"/>
          </a:p>
        </p:txBody>
      </p:sp>
    </p:spTree>
    <p:extLst>
      <p:ext uri="{BB962C8B-B14F-4D97-AF65-F5344CB8AC3E}">
        <p14:creationId xmlns:p14="http://schemas.microsoft.com/office/powerpoint/2010/main" val="125622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a:t>
            </a:r>
            <a:r>
              <a:rPr lang="en-US" dirty="0" err="1"/>
              <a:t>Kapugen</a:t>
            </a:r>
            <a:r>
              <a:rPr lang="en-US" dirty="0"/>
              <a:t>, the hunter </a:t>
            </a:r>
            <a:r>
              <a:rPr lang="en-US" dirty="0" smtClean="0"/>
              <a:t>pp162-170</a:t>
            </a:r>
            <a:endParaRPr lang="en-US" dirty="0"/>
          </a:p>
        </p:txBody>
      </p:sp>
      <p:sp>
        <p:nvSpPr>
          <p:cNvPr id="3" name="Text Placeholder 2"/>
          <p:cNvSpPr>
            <a:spLocks noGrp="1"/>
          </p:cNvSpPr>
          <p:nvPr>
            <p:ph type="body" idx="2"/>
          </p:nvPr>
        </p:nvSpPr>
        <p:spPr/>
        <p:txBody>
          <a:bodyPr/>
          <a:lstStyle/>
          <a:p>
            <a:pPr algn="ctr"/>
            <a:r>
              <a:rPr lang="en-US" b="1" dirty="0"/>
              <a:t>Vocabulary</a:t>
            </a:r>
          </a:p>
          <a:p>
            <a:r>
              <a:rPr lang="en-US" dirty="0" smtClean="0"/>
              <a:t>engulfed</a:t>
            </a:r>
          </a:p>
          <a:p>
            <a:r>
              <a:rPr lang="en-US" dirty="0" smtClean="0"/>
              <a:t>resonant</a:t>
            </a:r>
          </a:p>
          <a:p>
            <a:endParaRPr lang="en-US" dirty="0"/>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Development</a:t>
            </a:r>
          </a:p>
          <a:p>
            <a:r>
              <a:rPr lang="en-US" dirty="0" smtClean="0"/>
              <a:t>At first, </a:t>
            </a:r>
            <a:r>
              <a:rPr lang="en-US" dirty="0" err="1" smtClean="0"/>
              <a:t>Miyax</a:t>
            </a:r>
            <a:r>
              <a:rPr lang="en-US" dirty="0" smtClean="0"/>
              <a:t> decides to leave </a:t>
            </a:r>
            <a:r>
              <a:rPr lang="en-US" dirty="0" err="1" smtClean="0"/>
              <a:t>Kapugen</a:t>
            </a:r>
            <a:r>
              <a:rPr lang="en-US" dirty="0" smtClean="0"/>
              <a:t>. Why? Explain.</a:t>
            </a:r>
          </a:p>
          <a:p>
            <a:r>
              <a:rPr lang="en-US" dirty="0" smtClean="0"/>
              <a:t>After </a:t>
            </a:r>
            <a:r>
              <a:rPr lang="en-US" dirty="0" err="1" smtClean="0"/>
              <a:t>Tornait</a:t>
            </a:r>
            <a:r>
              <a:rPr lang="en-US" dirty="0" smtClean="0"/>
              <a:t> dies, </a:t>
            </a:r>
            <a:r>
              <a:rPr lang="en-US" dirty="0" err="1" smtClean="0"/>
              <a:t>Miyax</a:t>
            </a:r>
            <a:r>
              <a:rPr lang="en-US" dirty="0" smtClean="0"/>
              <a:t> buries the bird and sings to it in English. Then she decides to return to </a:t>
            </a:r>
            <a:r>
              <a:rPr lang="en-US" dirty="0" err="1" smtClean="0"/>
              <a:t>Kapugen</a:t>
            </a:r>
            <a:r>
              <a:rPr lang="en-US" dirty="0" smtClean="0"/>
              <a:t>. Why? Explain.</a:t>
            </a:r>
          </a:p>
          <a:p>
            <a:r>
              <a:rPr lang="en-US" dirty="0" smtClean="0"/>
              <a:t>What has </a:t>
            </a:r>
            <a:r>
              <a:rPr lang="en-US" dirty="0" err="1" smtClean="0"/>
              <a:t>Miyax</a:t>
            </a:r>
            <a:r>
              <a:rPr lang="en-US" dirty="0" smtClean="0"/>
              <a:t> learned about the ways of her ancestors throughout the course of the story?</a:t>
            </a:r>
          </a:p>
          <a:p>
            <a:r>
              <a:rPr lang="en-US" dirty="0" smtClean="0"/>
              <a:t>What has </a:t>
            </a:r>
            <a:r>
              <a:rPr lang="en-US" dirty="0" err="1" smtClean="0"/>
              <a:t>Miyax</a:t>
            </a:r>
            <a:r>
              <a:rPr lang="en-US" dirty="0" smtClean="0"/>
              <a:t> learned about herself? How has she changed, grown, matured?</a:t>
            </a:r>
            <a:endParaRPr lang="en-US" dirty="0"/>
          </a:p>
        </p:txBody>
      </p:sp>
    </p:spTree>
    <p:extLst>
      <p:ext uri="{BB962C8B-B14F-4D97-AF65-F5344CB8AC3E}">
        <p14:creationId xmlns:p14="http://schemas.microsoft.com/office/powerpoint/2010/main" val="1930310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Novel Projects</a:t>
            </a:r>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Narrative: </a:t>
            </a:r>
          </a:p>
          <a:p>
            <a:pPr lvl="1"/>
            <a:r>
              <a:rPr lang="en-US" dirty="0" smtClean="0"/>
              <a:t>Write a short story about Julie’s first few weeks being with her father again in </a:t>
            </a:r>
            <a:r>
              <a:rPr lang="en-US" dirty="0" err="1" smtClean="0"/>
              <a:t>Kangik</a:t>
            </a:r>
            <a:r>
              <a:rPr lang="en-US" dirty="0" smtClean="0"/>
              <a:t>.</a:t>
            </a:r>
          </a:p>
          <a:p>
            <a:pPr lvl="1"/>
            <a:r>
              <a:rPr lang="en-US" dirty="0" smtClean="0"/>
              <a:t>Write a short story about an adventure </a:t>
            </a:r>
            <a:r>
              <a:rPr lang="en-US" dirty="0" err="1" smtClean="0"/>
              <a:t>Kapu</a:t>
            </a:r>
            <a:r>
              <a:rPr lang="en-US" dirty="0" smtClean="0"/>
              <a:t> and the wolf pack have once </a:t>
            </a:r>
            <a:r>
              <a:rPr lang="en-US" dirty="0" err="1" smtClean="0"/>
              <a:t>Miyax</a:t>
            </a:r>
            <a:r>
              <a:rPr lang="en-US" dirty="0" smtClean="0"/>
              <a:t> leaves them beside the frozen river.</a:t>
            </a:r>
          </a:p>
          <a:p>
            <a:r>
              <a:rPr lang="en-US" dirty="0" smtClean="0"/>
              <a:t>Persuasion: </a:t>
            </a:r>
          </a:p>
          <a:p>
            <a:pPr lvl="1"/>
            <a:r>
              <a:rPr lang="en-US" dirty="0" smtClean="0"/>
              <a:t>Write a persuasive letter to </a:t>
            </a:r>
            <a:r>
              <a:rPr lang="en-US" dirty="0" err="1" smtClean="0"/>
              <a:t>Miyax</a:t>
            </a:r>
            <a:r>
              <a:rPr lang="en-US" dirty="0" smtClean="0"/>
              <a:t> explaining why the ways of the Eskimo should change and become more civilized.</a:t>
            </a:r>
          </a:p>
          <a:p>
            <a:pPr lvl="1"/>
            <a:r>
              <a:rPr lang="en-US"/>
              <a:t>W</a:t>
            </a:r>
            <a:r>
              <a:rPr lang="en-US" smtClean="0"/>
              <a:t>rite Julie a </a:t>
            </a:r>
            <a:r>
              <a:rPr lang="en-US" dirty="0" smtClean="0"/>
              <a:t>letter persuading her to hold onto her traditional Eskimo ways.</a:t>
            </a:r>
            <a:endParaRPr lang="en-US" dirty="0"/>
          </a:p>
        </p:txBody>
      </p:sp>
    </p:spTree>
    <p:extLst>
      <p:ext uri="{BB962C8B-B14F-4D97-AF65-F5344CB8AC3E}">
        <p14:creationId xmlns:p14="http://schemas.microsoft.com/office/powerpoint/2010/main" val="270695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Part I: </a:t>
            </a:r>
            <a:r>
              <a:rPr lang="en-US" dirty="0" err="1" smtClean="0"/>
              <a:t>Amaroq</a:t>
            </a:r>
            <a:r>
              <a:rPr lang="en-US" dirty="0" smtClean="0"/>
              <a:t>, the wolf pp5-24</a:t>
            </a:r>
            <a:br>
              <a:rPr lang="en-US" dirty="0" smtClean="0"/>
            </a:br>
            <a:r>
              <a:rPr lang="en-US" dirty="0" smtClean="0"/>
              <a:t>Vocabulary</a:t>
            </a:r>
            <a:endParaRPr lang="en-US" dirty="0"/>
          </a:p>
        </p:txBody>
      </p:sp>
      <p:sp>
        <p:nvSpPr>
          <p:cNvPr id="6" name="Text Placeholder 5"/>
          <p:cNvSpPr>
            <a:spLocks noGrp="1"/>
          </p:cNvSpPr>
          <p:nvPr>
            <p:ph type="body" idx="2"/>
          </p:nvPr>
        </p:nvSpPr>
        <p:spPr>
          <a:xfrm>
            <a:off x="609600" y="1752600"/>
            <a:ext cx="8077200" cy="4730128"/>
          </a:xfrm>
        </p:spPr>
        <p:txBody>
          <a:bodyPr numCol="4">
            <a:noAutofit/>
          </a:bodyPr>
          <a:lstStyle/>
          <a:p>
            <a:r>
              <a:rPr lang="en-US" dirty="0" smtClean="0"/>
              <a:t>predicament</a:t>
            </a:r>
          </a:p>
          <a:p>
            <a:r>
              <a:rPr lang="en-US" dirty="0" smtClean="0"/>
              <a:t>barren</a:t>
            </a:r>
          </a:p>
          <a:p>
            <a:r>
              <a:rPr lang="en-US" dirty="0" smtClean="0"/>
              <a:t>immensity</a:t>
            </a:r>
          </a:p>
          <a:p>
            <a:r>
              <a:rPr lang="en-US" dirty="0" smtClean="0"/>
              <a:t>discern</a:t>
            </a:r>
          </a:p>
          <a:p>
            <a:r>
              <a:rPr lang="en-US" dirty="0" smtClean="0"/>
              <a:t>hostile</a:t>
            </a:r>
          </a:p>
          <a:p>
            <a:r>
              <a:rPr lang="en-US" dirty="0" smtClean="0"/>
              <a:t>frigid</a:t>
            </a:r>
          </a:p>
          <a:p>
            <a:r>
              <a:rPr lang="en-US" dirty="0" smtClean="0"/>
              <a:t>dispensing</a:t>
            </a:r>
          </a:p>
          <a:p>
            <a:r>
              <a:rPr lang="en-US" dirty="0"/>
              <a:t>l</a:t>
            </a:r>
            <a:r>
              <a:rPr lang="en-US" dirty="0" smtClean="0"/>
              <a:t>ichen</a:t>
            </a:r>
          </a:p>
          <a:p>
            <a:endParaRPr lang="en-US" dirty="0" smtClean="0"/>
          </a:p>
          <a:p>
            <a:r>
              <a:rPr lang="en-US" dirty="0" smtClean="0"/>
              <a:t>bleak</a:t>
            </a:r>
          </a:p>
          <a:p>
            <a:r>
              <a:rPr lang="en-US" dirty="0" smtClean="0"/>
              <a:t>evoke</a:t>
            </a:r>
          </a:p>
          <a:p>
            <a:r>
              <a:rPr lang="en-US" dirty="0" smtClean="0"/>
              <a:t>tundra</a:t>
            </a:r>
          </a:p>
          <a:p>
            <a:r>
              <a:rPr lang="en-US" dirty="0" smtClean="0"/>
              <a:t>monotony</a:t>
            </a:r>
          </a:p>
          <a:p>
            <a:r>
              <a:rPr lang="en-US" dirty="0" smtClean="0"/>
              <a:t>rigorous</a:t>
            </a:r>
          </a:p>
          <a:p>
            <a:r>
              <a:rPr lang="en-US" dirty="0" smtClean="0"/>
              <a:t>bountiful</a:t>
            </a:r>
          </a:p>
          <a:p>
            <a:r>
              <a:rPr lang="en-US" dirty="0" smtClean="0"/>
              <a:t>versatile</a:t>
            </a:r>
          </a:p>
          <a:p>
            <a:r>
              <a:rPr lang="en-US" dirty="0"/>
              <a:t>a</a:t>
            </a:r>
            <a:r>
              <a:rPr lang="en-US" dirty="0" smtClean="0"/>
              <a:t>bundance</a:t>
            </a:r>
          </a:p>
          <a:p>
            <a:endParaRPr lang="en-US" dirty="0" smtClean="0"/>
          </a:p>
          <a:p>
            <a:r>
              <a:rPr lang="en-US" dirty="0" smtClean="0"/>
              <a:t>commended</a:t>
            </a:r>
          </a:p>
          <a:p>
            <a:r>
              <a:rPr lang="en-US" dirty="0" smtClean="0"/>
              <a:t>sternly</a:t>
            </a:r>
          </a:p>
          <a:p>
            <a:r>
              <a:rPr lang="en-US" dirty="0" smtClean="0"/>
              <a:t>reprimanded</a:t>
            </a:r>
          </a:p>
          <a:p>
            <a:r>
              <a:rPr lang="en-US" dirty="0" smtClean="0"/>
              <a:t>vitality</a:t>
            </a:r>
          </a:p>
          <a:p>
            <a:r>
              <a:rPr lang="en-US" dirty="0" smtClean="0"/>
              <a:t>dispelled</a:t>
            </a:r>
          </a:p>
          <a:p>
            <a:r>
              <a:rPr lang="en-US" dirty="0" smtClean="0"/>
              <a:t>adoration</a:t>
            </a:r>
          </a:p>
          <a:p>
            <a:r>
              <a:rPr lang="en-US" dirty="0" smtClean="0"/>
              <a:t>dominance</a:t>
            </a:r>
          </a:p>
          <a:p>
            <a:r>
              <a:rPr lang="en-US" dirty="0"/>
              <a:t>s</a:t>
            </a:r>
            <a:r>
              <a:rPr lang="en-US" dirty="0" smtClean="0"/>
              <a:t>emaphore</a:t>
            </a:r>
          </a:p>
          <a:p>
            <a:endParaRPr lang="en-US" dirty="0" smtClean="0"/>
          </a:p>
          <a:p>
            <a:r>
              <a:rPr lang="en-US" dirty="0" smtClean="0"/>
              <a:t>devotedly</a:t>
            </a:r>
          </a:p>
          <a:p>
            <a:r>
              <a:rPr lang="en-US" dirty="0" smtClean="0"/>
              <a:t>acutely</a:t>
            </a:r>
          </a:p>
          <a:p>
            <a:r>
              <a:rPr lang="en-US" dirty="0" smtClean="0"/>
              <a:t>undulating</a:t>
            </a:r>
          </a:p>
          <a:p>
            <a:r>
              <a:rPr lang="en-US" dirty="0" smtClean="0"/>
              <a:t>elated</a:t>
            </a:r>
          </a:p>
          <a:p>
            <a:r>
              <a:rPr lang="en-US" dirty="0" smtClean="0"/>
              <a:t>whimpered</a:t>
            </a:r>
          </a:p>
          <a:p>
            <a:r>
              <a:rPr lang="en-US" dirty="0" smtClean="0"/>
              <a:t>ambrosia</a:t>
            </a:r>
            <a:endParaRPr lang="en-US" dirty="0"/>
          </a:p>
        </p:txBody>
      </p:sp>
    </p:spTree>
    <p:extLst>
      <p:ext uri="{BB962C8B-B14F-4D97-AF65-F5344CB8AC3E}">
        <p14:creationId xmlns:p14="http://schemas.microsoft.com/office/powerpoint/2010/main" val="210019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a:t>
            </a:r>
            <a:r>
              <a:rPr lang="en-US" dirty="0" err="1"/>
              <a:t>Amaroq</a:t>
            </a:r>
            <a:r>
              <a:rPr lang="en-US" dirty="0"/>
              <a:t>, the wolf pp5-24</a:t>
            </a:r>
          </a:p>
        </p:txBody>
      </p:sp>
      <p:sp>
        <p:nvSpPr>
          <p:cNvPr id="3" name="Text Placeholder 2"/>
          <p:cNvSpPr>
            <a:spLocks noGrp="1"/>
          </p:cNvSpPr>
          <p:nvPr>
            <p:ph type="body" idx="2"/>
          </p:nvPr>
        </p:nvSpPr>
        <p:spPr/>
        <p:txBody>
          <a:bodyPr>
            <a:normAutofit fontScale="92500" lnSpcReduction="10000"/>
          </a:bodyPr>
          <a:lstStyle/>
          <a:p>
            <a:r>
              <a:rPr lang="en-US" b="1" dirty="0" smtClean="0"/>
              <a:t>Characters</a:t>
            </a:r>
          </a:p>
          <a:p>
            <a:r>
              <a:rPr lang="en-US" dirty="0" err="1" smtClean="0"/>
              <a:t>Miyax</a:t>
            </a:r>
            <a:endParaRPr lang="en-US" dirty="0" smtClean="0"/>
          </a:p>
          <a:p>
            <a:r>
              <a:rPr lang="en-US" dirty="0" err="1" smtClean="0"/>
              <a:t>Amaroq</a:t>
            </a:r>
            <a:endParaRPr lang="en-US" dirty="0" smtClean="0"/>
          </a:p>
          <a:p>
            <a:r>
              <a:rPr lang="en-US" dirty="0" err="1" smtClean="0"/>
              <a:t>Kapugen</a:t>
            </a:r>
            <a:endParaRPr lang="en-US" dirty="0" smtClean="0"/>
          </a:p>
          <a:p>
            <a:r>
              <a:rPr lang="en-US" dirty="0" err="1" smtClean="0"/>
              <a:t>Kapu</a:t>
            </a:r>
            <a:endParaRPr lang="en-US" dirty="0" smtClean="0"/>
          </a:p>
          <a:p>
            <a:r>
              <a:rPr lang="en-US" dirty="0" smtClean="0"/>
              <a:t>Silver</a:t>
            </a:r>
          </a:p>
          <a:p>
            <a:r>
              <a:rPr lang="en-US" dirty="0" err="1" smtClean="0"/>
              <a:t>Jello</a:t>
            </a:r>
            <a:endParaRPr lang="en-US" dirty="0" smtClean="0"/>
          </a:p>
          <a:p>
            <a:r>
              <a:rPr lang="en-US" dirty="0" smtClean="0"/>
              <a:t>Sister</a:t>
            </a:r>
          </a:p>
          <a:p>
            <a:r>
              <a:rPr lang="en-US" dirty="0" smtClean="0"/>
              <a:t>Nails</a:t>
            </a:r>
          </a:p>
          <a:p>
            <a:endParaRPr lang="en-US" dirty="0"/>
          </a:p>
        </p:txBody>
      </p:sp>
      <p:sp>
        <p:nvSpPr>
          <p:cNvPr id="4" name="Content Placeholder 3"/>
          <p:cNvSpPr>
            <a:spLocks noGrp="1"/>
          </p:cNvSpPr>
          <p:nvPr>
            <p:ph sz="quarter" idx="1"/>
          </p:nvPr>
        </p:nvSpPr>
        <p:spPr/>
        <p:txBody>
          <a:bodyPr/>
          <a:lstStyle/>
          <a:p>
            <a:r>
              <a:rPr lang="en-US" dirty="0" smtClean="0"/>
              <a:t>Character Development: How is </a:t>
            </a:r>
            <a:r>
              <a:rPr lang="en-US" dirty="0" err="1" smtClean="0"/>
              <a:t>Miyax</a:t>
            </a:r>
            <a:r>
              <a:rPr lang="en-US" dirty="0" smtClean="0"/>
              <a:t> similar to you? How is she different?</a:t>
            </a:r>
          </a:p>
          <a:p>
            <a:r>
              <a:rPr lang="en-US" dirty="0" smtClean="0"/>
              <a:t>Setting: Draw an illustration of the setting of the story. Compare the setting to where you live.</a:t>
            </a:r>
          </a:p>
          <a:p>
            <a:r>
              <a:rPr lang="en-US" dirty="0" smtClean="0"/>
              <a:t>What is the main conflict of the story?</a:t>
            </a:r>
          </a:p>
          <a:p>
            <a:r>
              <a:rPr lang="en-US" dirty="0" smtClean="0"/>
              <a:t>How is </a:t>
            </a:r>
            <a:r>
              <a:rPr lang="en-US" dirty="0" err="1" smtClean="0"/>
              <a:t>Miyax</a:t>
            </a:r>
            <a:r>
              <a:rPr lang="en-US" dirty="0" smtClean="0"/>
              <a:t> able to communicate with the wolves?</a:t>
            </a:r>
            <a:endParaRPr lang="en-US" dirty="0"/>
          </a:p>
        </p:txBody>
      </p:sp>
    </p:spTree>
    <p:extLst>
      <p:ext uri="{BB962C8B-B14F-4D97-AF65-F5344CB8AC3E}">
        <p14:creationId xmlns:p14="http://schemas.microsoft.com/office/powerpoint/2010/main" val="30953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I: </a:t>
            </a:r>
            <a:r>
              <a:rPr lang="en-US" dirty="0" err="1"/>
              <a:t>Amaroq</a:t>
            </a:r>
            <a:r>
              <a:rPr lang="en-US" dirty="0"/>
              <a:t>, the wolf </a:t>
            </a:r>
            <a:r>
              <a:rPr lang="en-US" dirty="0" smtClean="0"/>
              <a:t>pp25-37</a:t>
            </a:r>
            <a:br>
              <a:rPr lang="en-US" dirty="0" smtClean="0"/>
            </a:br>
            <a:r>
              <a:rPr lang="en-US" dirty="0" smtClean="0"/>
              <a:t>Vocabulary</a:t>
            </a:r>
            <a:endParaRPr lang="en-US" dirty="0"/>
          </a:p>
        </p:txBody>
      </p:sp>
      <p:sp>
        <p:nvSpPr>
          <p:cNvPr id="3" name="Text Placeholder 2"/>
          <p:cNvSpPr>
            <a:spLocks noGrp="1"/>
          </p:cNvSpPr>
          <p:nvPr>
            <p:ph type="body" idx="2"/>
          </p:nvPr>
        </p:nvSpPr>
        <p:spPr>
          <a:xfrm>
            <a:off x="609600" y="1752600"/>
            <a:ext cx="8077200" cy="4343400"/>
          </a:xfrm>
        </p:spPr>
        <p:txBody>
          <a:bodyPr numCol="2">
            <a:normAutofit fontScale="92500" lnSpcReduction="10000"/>
          </a:bodyPr>
          <a:lstStyle/>
          <a:p>
            <a:r>
              <a:rPr lang="en-US" dirty="0" smtClean="0"/>
              <a:t>radiant</a:t>
            </a:r>
          </a:p>
          <a:p>
            <a:r>
              <a:rPr lang="en-US" dirty="0" smtClean="0"/>
              <a:t>soliciting</a:t>
            </a:r>
          </a:p>
          <a:p>
            <a:r>
              <a:rPr lang="en-US" dirty="0" smtClean="0"/>
              <a:t>gaunt</a:t>
            </a:r>
          </a:p>
          <a:p>
            <a:r>
              <a:rPr lang="en-US" dirty="0" smtClean="0"/>
              <a:t>carrion</a:t>
            </a:r>
          </a:p>
          <a:p>
            <a:r>
              <a:rPr lang="en-US" dirty="0" smtClean="0"/>
              <a:t>laboriously</a:t>
            </a:r>
          </a:p>
          <a:p>
            <a:r>
              <a:rPr lang="en-US" dirty="0" smtClean="0"/>
              <a:t>striding</a:t>
            </a:r>
          </a:p>
          <a:p>
            <a:r>
              <a:rPr lang="en-US" dirty="0" smtClean="0"/>
              <a:t>ravenously</a:t>
            </a:r>
          </a:p>
          <a:p>
            <a:r>
              <a:rPr lang="en-US" dirty="0" smtClean="0"/>
              <a:t>regurgitated</a:t>
            </a:r>
          </a:p>
          <a:p>
            <a:r>
              <a:rPr lang="en-US" dirty="0" smtClean="0"/>
              <a:t>loped</a:t>
            </a:r>
          </a:p>
          <a:p>
            <a:r>
              <a:rPr lang="en-US" dirty="0" smtClean="0"/>
              <a:t>deference</a:t>
            </a:r>
          </a:p>
          <a:p>
            <a:r>
              <a:rPr lang="en-US" dirty="0" smtClean="0"/>
              <a:t>Jubilantly</a:t>
            </a:r>
          </a:p>
          <a:p>
            <a:r>
              <a:rPr lang="en-US" dirty="0" smtClean="0"/>
              <a:t>hobbled</a:t>
            </a:r>
          </a:p>
          <a:p>
            <a:r>
              <a:rPr lang="en-US" dirty="0" smtClean="0"/>
              <a:t>swath</a:t>
            </a:r>
          </a:p>
          <a:p>
            <a:r>
              <a:rPr lang="en-US" dirty="0" smtClean="0"/>
              <a:t>smoldered</a:t>
            </a:r>
          </a:p>
          <a:p>
            <a:r>
              <a:rPr lang="en-US" dirty="0" smtClean="0"/>
              <a:t>savory</a:t>
            </a:r>
          </a:p>
          <a:p>
            <a:endParaRPr lang="en-US" dirty="0"/>
          </a:p>
          <a:p>
            <a:endParaRPr lang="en-US" dirty="0"/>
          </a:p>
        </p:txBody>
      </p:sp>
    </p:spTree>
    <p:extLst>
      <p:ext uri="{BB962C8B-B14F-4D97-AF65-F5344CB8AC3E}">
        <p14:creationId xmlns:p14="http://schemas.microsoft.com/office/powerpoint/2010/main" val="57726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a:t>
            </a:r>
            <a:r>
              <a:rPr lang="en-US" dirty="0" err="1"/>
              <a:t>Amaroq</a:t>
            </a:r>
            <a:r>
              <a:rPr lang="en-US" dirty="0"/>
              <a:t>, the wolf pp25-37</a:t>
            </a:r>
          </a:p>
        </p:txBody>
      </p:sp>
      <p:sp>
        <p:nvSpPr>
          <p:cNvPr id="3" name="Text Placeholder 2"/>
          <p:cNvSpPr>
            <a:spLocks noGrp="1"/>
          </p:cNvSpPr>
          <p:nvPr>
            <p:ph type="body" idx="2"/>
          </p:nvPr>
        </p:nvSpPr>
        <p:spPr/>
        <p:txBody>
          <a:bodyPr/>
          <a:lstStyle/>
          <a:p>
            <a:pPr algn="ctr"/>
            <a:r>
              <a:rPr lang="en-US" b="1" dirty="0" smtClean="0"/>
              <a:t>Characters</a:t>
            </a:r>
          </a:p>
          <a:p>
            <a:r>
              <a:rPr lang="en-US" dirty="0" smtClean="0"/>
              <a:t>Zing</a:t>
            </a:r>
          </a:p>
          <a:p>
            <a:r>
              <a:rPr lang="en-US" dirty="0" err="1" smtClean="0"/>
              <a:t>Zat</a:t>
            </a:r>
            <a:endParaRPr lang="en-US" dirty="0" smtClean="0"/>
          </a:p>
          <a:p>
            <a:r>
              <a:rPr lang="en-US" dirty="0" smtClean="0"/>
              <a:t>Zit</a:t>
            </a:r>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How was </a:t>
            </a:r>
            <a:r>
              <a:rPr lang="en-US" dirty="0" err="1" smtClean="0"/>
              <a:t>Miyax</a:t>
            </a:r>
            <a:r>
              <a:rPr lang="en-US" dirty="0" smtClean="0"/>
              <a:t> able to get food in order to survive?</a:t>
            </a:r>
          </a:p>
          <a:p>
            <a:r>
              <a:rPr lang="en-US" dirty="0" smtClean="0"/>
              <a:t>Once </a:t>
            </a:r>
            <a:r>
              <a:rPr lang="en-US" dirty="0" err="1" smtClean="0"/>
              <a:t>Miyax</a:t>
            </a:r>
            <a:r>
              <a:rPr lang="en-US" dirty="0" smtClean="0"/>
              <a:t> has food, on what does she focus her attention?</a:t>
            </a:r>
          </a:p>
          <a:p>
            <a:r>
              <a:rPr lang="en-US" dirty="0" smtClean="0"/>
              <a:t>Do you think she will survive? Explain using evidence from the story.</a:t>
            </a:r>
            <a:endParaRPr lang="en-US" dirty="0"/>
          </a:p>
        </p:txBody>
      </p:sp>
    </p:spTree>
    <p:extLst>
      <p:ext uri="{BB962C8B-B14F-4D97-AF65-F5344CB8AC3E}">
        <p14:creationId xmlns:p14="http://schemas.microsoft.com/office/powerpoint/2010/main" val="427930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I: </a:t>
            </a:r>
            <a:r>
              <a:rPr lang="en-US" dirty="0" err="1"/>
              <a:t>Amaroq</a:t>
            </a:r>
            <a:r>
              <a:rPr lang="en-US" dirty="0"/>
              <a:t>, the wolf </a:t>
            </a:r>
            <a:r>
              <a:rPr lang="en-US" dirty="0" smtClean="0"/>
              <a:t>pp37-49</a:t>
            </a:r>
            <a:br>
              <a:rPr lang="en-US" dirty="0" smtClean="0"/>
            </a:br>
            <a:r>
              <a:rPr lang="en-US" dirty="0" smtClean="0"/>
              <a:t>Vocabulary</a:t>
            </a:r>
            <a:endParaRPr lang="en-US" dirty="0"/>
          </a:p>
        </p:txBody>
      </p:sp>
      <p:sp>
        <p:nvSpPr>
          <p:cNvPr id="3" name="Text Placeholder 2"/>
          <p:cNvSpPr>
            <a:spLocks noGrp="1"/>
          </p:cNvSpPr>
          <p:nvPr>
            <p:ph type="body" idx="2"/>
          </p:nvPr>
        </p:nvSpPr>
        <p:spPr>
          <a:xfrm>
            <a:off x="609600" y="1752600"/>
            <a:ext cx="8077200" cy="4343400"/>
          </a:xfrm>
        </p:spPr>
        <p:txBody>
          <a:bodyPr numCol="3"/>
          <a:lstStyle/>
          <a:p>
            <a:r>
              <a:rPr lang="en-US" dirty="0"/>
              <a:t>d</a:t>
            </a:r>
            <a:r>
              <a:rPr lang="en-US" dirty="0" smtClean="0"/>
              <a:t>rastically</a:t>
            </a:r>
          </a:p>
          <a:p>
            <a:r>
              <a:rPr lang="en-US" dirty="0" smtClean="0"/>
              <a:t>induce</a:t>
            </a:r>
          </a:p>
          <a:p>
            <a:r>
              <a:rPr lang="en-US" dirty="0" smtClean="0"/>
              <a:t>pondered</a:t>
            </a:r>
          </a:p>
          <a:p>
            <a:r>
              <a:rPr lang="en-US" dirty="0" smtClean="0"/>
              <a:t>hamper</a:t>
            </a:r>
          </a:p>
          <a:p>
            <a:r>
              <a:rPr lang="en-US" dirty="0" smtClean="0"/>
              <a:t>groveling</a:t>
            </a:r>
          </a:p>
          <a:p>
            <a:r>
              <a:rPr lang="en-US" dirty="0" smtClean="0"/>
              <a:t>veered</a:t>
            </a:r>
          </a:p>
          <a:p>
            <a:r>
              <a:rPr lang="en-US" dirty="0" smtClean="0"/>
              <a:t>bellowed</a:t>
            </a:r>
          </a:p>
          <a:p>
            <a:r>
              <a:rPr lang="en-US" dirty="0" smtClean="0"/>
              <a:t>astonishment</a:t>
            </a:r>
          </a:p>
          <a:p>
            <a:r>
              <a:rPr lang="en-US" dirty="0" smtClean="0"/>
              <a:t>knoll</a:t>
            </a:r>
          </a:p>
          <a:p>
            <a:r>
              <a:rPr lang="en-US" dirty="0" smtClean="0"/>
              <a:t>depart</a:t>
            </a:r>
          </a:p>
          <a:p>
            <a:r>
              <a:rPr lang="en-US" dirty="0" smtClean="0"/>
              <a:t>conspicuous</a:t>
            </a:r>
          </a:p>
          <a:p>
            <a:r>
              <a:rPr lang="en-US" dirty="0"/>
              <a:t>p</a:t>
            </a:r>
            <a:r>
              <a:rPr lang="en-US" dirty="0" smtClean="0"/>
              <a:t>reened</a:t>
            </a:r>
          </a:p>
          <a:p>
            <a:r>
              <a:rPr lang="en-US" dirty="0" smtClean="0"/>
              <a:t>plummeting</a:t>
            </a:r>
          </a:p>
          <a:p>
            <a:r>
              <a:rPr lang="en-US" dirty="0" smtClean="0"/>
              <a:t>belie</a:t>
            </a:r>
          </a:p>
          <a:p>
            <a:r>
              <a:rPr lang="en-US" dirty="0" smtClean="0"/>
              <a:t>acute</a:t>
            </a:r>
          </a:p>
          <a:p>
            <a:r>
              <a:rPr lang="en-US" dirty="0" smtClean="0"/>
              <a:t>viscera</a:t>
            </a:r>
          </a:p>
          <a:p>
            <a:r>
              <a:rPr lang="en-US" dirty="0" smtClean="0"/>
              <a:t>dispute</a:t>
            </a:r>
          </a:p>
          <a:p>
            <a:r>
              <a:rPr lang="en-US" dirty="0" smtClean="0"/>
              <a:t>reassurance</a:t>
            </a:r>
          </a:p>
          <a:p>
            <a:r>
              <a:rPr lang="en-US" dirty="0" smtClean="0"/>
              <a:t>apogee</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113572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a:t>
            </a:r>
            <a:r>
              <a:rPr lang="en-US" dirty="0" err="1"/>
              <a:t>Amaroq</a:t>
            </a:r>
            <a:r>
              <a:rPr lang="en-US" dirty="0"/>
              <a:t>, the wolf pp37-49</a:t>
            </a:r>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Development</a:t>
            </a:r>
          </a:p>
          <a:p>
            <a:r>
              <a:rPr lang="en-US" dirty="0" smtClean="0"/>
              <a:t>What new wolf traits has </a:t>
            </a:r>
            <a:r>
              <a:rPr lang="en-US" dirty="0" err="1" smtClean="0"/>
              <a:t>Miyax</a:t>
            </a:r>
            <a:r>
              <a:rPr lang="en-US" dirty="0" smtClean="0"/>
              <a:t> learned from observing the pack?</a:t>
            </a:r>
          </a:p>
          <a:p>
            <a:r>
              <a:rPr lang="en-US" dirty="0" smtClean="0"/>
              <a:t>Realizing that the wolves would abandon the summer den soon, what did </a:t>
            </a:r>
            <a:r>
              <a:rPr lang="en-US" dirty="0" err="1" smtClean="0"/>
              <a:t>Miyax</a:t>
            </a:r>
            <a:r>
              <a:rPr lang="en-US" dirty="0" smtClean="0"/>
              <a:t> decide she must do?</a:t>
            </a:r>
          </a:p>
          <a:p>
            <a:r>
              <a:rPr lang="en-US" dirty="0" smtClean="0"/>
              <a:t>Why do you think </a:t>
            </a:r>
            <a:r>
              <a:rPr lang="en-US" dirty="0" err="1" smtClean="0"/>
              <a:t>Amaroq</a:t>
            </a:r>
            <a:r>
              <a:rPr lang="en-US" dirty="0" smtClean="0"/>
              <a:t> called </a:t>
            </a:r>
            <a:r>
              <a:rPr lang="en-US" dirty="0" err="1" smtClean="0"/>
              <a:t>Miyax</a:t>
            </a:r>
            <a:r>
              <a:rPr lang="en-US" dirty="0" smtClean="0"/>
              <a:t> to join his den?</a:t>
            </a:r>
          </a:p>
          <a:p>
            <a:r>
              <a:rPr lang="en-US" dirty="0" smtClean="0"/>
              <a:t>Do you think </a:t>
            </a:r>
            <a:r>
              <a:rPr lang="en-US" dirty="0" err="1" smtClean="0"/>
              <a:t>Jello</a:t>
            </a:r>
            <a:r>
              <a:rPr lang="en-US" dirty="0" smtClean="0"/>
              <a:t> did not want her to join? Explain.</a:t>
            </a:r>
            <a:endParaRPr lang="en-US" dirty="0"/>
          </a:p>
        </p:txBody>
      </p:sp>
    </p:spTree>
    <p:extLst>
      <p:ext uri="{BB962C8B-B14F-4D97-AF65-F5344CB8AC3E}">
        <p14:creationId xmlns:p14="http://schemas.microsoft.com/office/powerpoint/2010/main" val="95842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I: </a:t>
            </a:r>
            <a:r>
              <a:rPr lang="en-US" dirty="0" err="1"/>
              <a:t>Amaroq</a:t>
            </a:r>
            <a:r>
              <a:rPr lang="en-US" dirty="0"/>
              <a:t>, the wolf </a:t>
            </a:r>
            <a:r>
              <a:rPr lang="en-US" dirty="0" smtClean="0"/>
              <a:t>pp49-61</a:t>
            </a:r>
            <a:br>
              <a:rPr lang="en-US" dirty="0" smtClean="0"/>
            </a:br>
            <a:r>
              <a:rPr lang="en-US" dirty="0" smtClean="0"/>
              <a:t>Vocabulary</a:t>
            </a:r>
            <a:endParaRPr lang="en-US" dirty="0"/>
          </a:p>
        </p:txBody>
      </p:sp>
      <p:sp>
        <p:nvSpPr>
          <p:cNvPr id="3" name="Text Placeholder 2"/>
          <p:cNvSpPr>
            <a:spLocks noGrp="1"/>
          </p:cNvSpPr>
          <p:nvPr>
            <p:ph type="body" idx="2"/>
          </p:nvPr>
        </p:nvSpPr>
        <p:spPr>
          <a:xfrm>
            <a:off x="609600" y="1752600"/>
            <a:ext cx="8077200" cy="4343400"/>
          </a:xfrm>
        </p:spPr>
        <p:txBody>
          <a:bodyPr numCol="2"/>
          <a:lstStyle/>
          <a:p>
            <a:r>
              <a:rPr lang="en-US" dirty="0" smtClean="0"/>
              <a:t>quell</a:t>
            </a:r>
          </a:p>
          <a:p>
            <a:r>
              <a:rPr lang="en-US" dirty="0" smtClean="0"/>
              <a:t>enveloped</a:t>
            </a:r>
          </a:p>
          <a:p>
            <a:r>
              <a:rPr lang="en-US" dirty="0"/>
              <a:t>i</a:t>
            </a:r>
            <a:r>
              <a:rPr lang="en-US" dirty="0" smtClean="0"/>
              <a:t>ncorrigible</a:t>
            </a:r>
          </a:p>
          <a:p>
            <a:r>
              <a:rPr lang="en-US" dirty="0" smtClean="0"/>
              <a:t>discern</a:t>
            </a:r>
          </a:p>
          <a:p>
            <a:r>
              <a:rPr lang="en-US" dirty="0" smtClean="0"/>
              <a:t>content</a:t>
            </a:r>
          </a:p>
          <a:p>
            <a:r>
              <a:rPr lang="en-US" dirty="0" smtClean="0"/>
              <a:t>foraging</a:t>
            </a:r>
          </a:p>
          <a:p>
            <a:r>
              <a:rPr lang="en-US" dirty="0" smtClean="0"/>
              <a:t>improvisation</a:t>
            </a:r>
          </a:p>
          <a:p>
            <a:r>
              <a:rPr lang="en-US" dirty="0" smtClean="0"/>
              <a:t>crescendo</a:t>
            </a:r>
          </a:p>
          <a:p>
            <a:r>
              <a:rPr lang="en-US" dirty="0" smtClean="0"/>
              <a:t>undulated</a:t>
            </a:r>
          </a:p>
          <a:p>
            <a:r>
              <a:rPr lang="en-US" dirty="0" smtClean="0"/>
              <a:t>writhed</a:t>
            </a:r>
          </a:p>
          <a:p>
            <a:r>
              <a:rPr lang="en-US" dirty="0" smtClean="0"/>
              <a:t>scoffing</a:t>
            </a:r>
          </a:p>
          <a:p>
            <a:r>
              <a:rPr lang="en-US" dirty="0" smtClean="0"/>
              <a:t>diligently</a:t>
            </a:r>
          </a:p>
          <a:p>
            <a:r>
              <a:rPr lang="en-US" dirty="0" smtClean="0"/>
              <a:t>deft</a:t>
            </a:r>
          </a:p>
          <a:p>
            <a:endParaRPr lang="en-US" dirty="0"/>
          </a:p>
          <a:p>
            <a:endParaRPr lang="en-US" dirty="0"/>
          </a:p>
        </p:txBody>
      </p:sp>
    </p:spTree>
    <p:extLst>
      <p:ext uri="{BB962C8B-B14F-4D97-AF65-F5344CB8AC3E}">
        <p14:creationId xmlns:p14="http://schemas.microsoft.com/office/powerpoint/2010/main" val="3980710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348</TotalTime>
  <Words>1235</Words>
  <Application>Microsoft Macintosh PowerPoint</Application>
  <PresentationFormat>On-screen Show (4:3)</PresentationFormat>
  <Paragraphs>257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Julie of the wolves</vt:lpstr>
      <vt:lpstr>Jean Craighead George</vt:lpstr>
      <vt:lpstr>Part I: Amaroq, the wolf pp5-24 Vocabulary</vt:lpstr>
      <vt:lpstr>Part I: Amaroq, the wolf pp5-24</vt:lpstr>
      <vt:lpstr>Part I: Amaroq, the wolf pp25-37 Vocabulary</vt:lpstr>
      <vt:lpstr>Part I: Amaroq, the wolf pp25-37</vt:lpstr>
      <vt:lpstr>Part I: Amaroq, the wolf pp37-49 Vocabulary</vt:lpstr>
      <vt:lpstr>Part I: Amaroq, the wolf pp37-49</vt:lpstr>
      <vt:lpstr>Part I: Amaroq, the wolf pp49-61 Vocabulary</vt:lpstr>
      <vt:lpstr>Part I: Amaroq, the wolf pp49-61</vt:lpstr>
      <vt:lpstr>Part I: Amaroq, the wolf pp61-70</vt:lpstr>
      <vt:lpstr>Part II: Miyax, the girl pp75-84</vt:lpstr>
      <vt:lpstr>Part II: Miyax, the girl pp84--98</vt:lpstr>
      <vt:lpstr>Part II: Miyax, the girl pp98-104</vt:lpstr>
      <vt:lpstr>Part III: Kapugen, the hunter pp109-122 Vocabulary</vt:lpstr>
      <vt:lpstr>Part III: Kapugen, the hunter pp109-122</vt:lpstr>
      <vt:lpstr>Part III: Kapugen, the hunter pp122-129</vt:lpstr>
      <vt:lpstr>Part III: Kapugen, the hunter pp129-138</vt:lpstr>
      <vt:lpstr>Part III: Kapugen, the hunter pp138-147</vt:lpstr>
      <vt:lpstr>Part III: Kapugen, the hunter pp147-151</vt:lpstr>
      <vt:lpstr>Part III: Kapugen, the hunter pp151-162</vt:lpstr>
      <vt:lpstr>Part III: Kapugen, the hunter pp162-170</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Julie of the wolves</dc:title>
  <dc:creator>sharon constantino</dc:creator>
  <cp:lastModifiedBy>sharon constantino</cp:lastModifiedBy>
  <cp:revision>127</cp:revision>
  <dcterms:created xsi:type="dcterms:W3CDTF">2012-10-01T00:18:23Z</dcterms:created>
  <dcterms:modified xsi:type="dcterms:W3CDTF">2012-10-07T22:00:40Z</dcterms:modified>
</cp:coreProperties>
</file>