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E779F4-226B-4FD8-B2CC-377F3D646555}" type="datetimeFigureOut">
              <a:rPr lang="en-US" smtClean="0"/>
              <a:pPr/>
              <a:t>8/4/2012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AE04A2-720F-40D2-96C7-087C653E2F0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Get a wooden box and engrave it with the words The Meaning of Life.</a:t>
            </a:r>
            <a:endParaRPr lang="en-US" dirty="0"/>
          </a:p>
        </p:txBody>
      </p:sp>
      <p:sp>
        <p:nvSpPr>
          <p:cNvPr id="4" name="Slide Number Placeholder 3"/>
          <p:cNvSpPr>
            <a:spLocks noGrp="1"/>
          </p:cNvSpPr>
          <p:nvPr>
            <p:ph type="sldNum" sz="quarter" idx="10"/>
          </p:nvPr>
        </p:nvSpPr>
        <p:spPr/>
        <p:txBody>
          <a:bodyPr/>
          <a:lstStyle/>
          <a:p>
            <a:fld id="{E1AE04A2-720F-40D2-96C7-087C653E2F06}"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Get a bag of random flea market type items to use for story starters with the class.</a:t>
            </a:r>
            <a:endParaRPr lang="en-US" dirty="0"/>
          </a:p>
        </p:txBody>
      </p:sp>
      <p:sp>
        <p:nvSpPr>
          <p:cNvPr id="4" name="Slide Number Placeholder 3"/>
          <p:cNvSpPr>
            <a:spLocks noGrp="1"/>
          </p:cNvSpPr>
          <p:nvPr>
            <p:ph type="sldNum" sz="quarter" idx="10"/>
          </p:nvPr>
        </p:nvSpPr>
        <p:spPr/>
        <p:txBody>
          <a:bodyPr/>
          <a:lstStyle/>
          <a:p>
            <a:fld id="{E1AE04A2-720F-40D2-96C7-087C653E2F06}"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candy wrappers for math and to write poetry.</a:t>
            </a:r>
            <a:endParaRPr lang="en-US" dirty="0"/>
          </a:p>
        </p:txBody>
      </p:sp>
      <p:sp>
        <p:nvSpPr>
          <p:cNvPr id="4" name="Slide Number Placeholder 3"/>
          <p:cNvSpPr>
            <a:spLocks noGrp="1"/>
          </p:cNvSpPr>
          <p:nvPr>
            <p:ph type="sldNum" sz="quarter" idx="10"/>
          </p:nvPr>
        </p:nvSpPr>
        <p:spPr/>
        <p:txBody>
          <a:bodyPr/>
          <a:lstStyle/>
          <a:p>
            <a:fld id="{E1AE04A2-720F-40D2-96C7-087C653E2F06}"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String your events together to represent your life. </a:t>
            </a:r>
            <a:endParaRPr lang="en-US" dirty="0"/>
          </a:p>
        </p:txBody>
      </p:sp>
      <p:sp>
        <p:nvSpPr>
          <p:cNvPr id="4" name="Slide Number Placeholder 3"/>
          <p:cNvSpPr>
            <a:spLocks noGrp="1"/>
          </p:cNvSpPr>
          <p:nvPr>
            <p:ph type="sldNum" sz="quarter" idx="10"/>
          </p:nvPr>
        </p:nvSpPr>
        <p:spPr/>
        <p:txBody>
          <a:bodyPr/>
          <a:lstStyle/>
          <a:p>
            <a:fld id="{E1AE04A2-720F-40D2-96C7-087C653E2F06}" type="slidenum">
              <a:rPr lang="en-US" smtClean="0"/>
              <a:pPr/>
              <a:t>22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Can have students each write an event from</a:t>
            </a:r>
            <a:r>
              <a:rPr lang="en-US" baseline="0" dirty="0" smtClean="0"/>
              <a:t> their lives on a rock ad create a rock garden in our class.</a:t>
            </a:r>
            <a:endParaRPr lang="en-US" dirty="0"/>
          </a:p>
        </p:txBody>
      </p:sp>
      <p:sp>
        <p:nvSpPr>
          <p:cNvPr id="4" name="Slide Number Placeholder 3"/>
          <p:cNvSpPr>
            <a:spLocks noGrp="1"/>
          </p:cNvSpPr>
          <p:nvPr>
            <p:ph type="sldNum" sz="quarter" idx="10"/>
          </p:nvPr>
        </p:nvSpPr>
        <p:spPr/>
        <p:txBody>
          <a:bodyPr/>
          <a:lstStyle/>
          <a:p>
            <a:fld id="{E1AE04A2-720F-40D2-96C7-087C653E2F06}" type="slidenum">
              <a:rPr lang="en-US" smtClean="0"/>
              <a:pPr/>
              <a:t>23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students make boxes</a:t>
            </a:r>
            <a:r>
              <a:rPr lang="en-US" baseline="0" dirty="0" smtClean="0"/>
              <a:t> of their own. Candy poems and math, string/rocks </a:t>
            </a:r>
            <a:r>
              <a:rPr lang="en-US" baseline="0" smtClean="0"/>
              <a:t>of memorable events.</a:t>
            </a:r>
            <a:endParaRPr lang="en-US"/>
          </a:p>
        </p:txBody>
      </p:sp>
      <p:sp>
        <p:nvSpPr>
          <p:cNvPr id="4" name="Slide Number Placeholder 3"/>
          <p:cNvSpPr>
            <a:spLocks noGrp="1"/>
          </p:cNvSpPr>
          <p:nvPr>
            <p:ph type="sldNum" sz="quarter" idx="10"/>
          </p:nvPr>
        </p:nvSpPr>
        <p:spPr/>
        <p:txBody>
          <a:bodyPr/>
          <a:lstStyle/>
          <a:p>
            <a:fld id="{E1AE04A2-720F-40D2-96C7-087C653E2F06}"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0B06CC6-9E8A-4EB6-BC31-9305E984826F}" type="datetimeFigureOut">
              <a:rPr lang="en-US" smtClean="0"/>
              <a:pPr/>
              <a:t>8/4/2012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156AF9-8782-4CF2-B7A6-AEFE7BFEB2B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B06CC6-9E8A-4EB6-BC31-9305E984826F}" type="datetimeFigureOut">
              <a:rPr lang="en-US" smtClean="0"/>
              <a:pPr/>
              <a:t>8/4/2012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56AF9-8782-4CF2-B7A6-AEFE7BFEB2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B06CC6-9E8A-4EB6-BC31-9305E984826F}" type="datetimeFigureOut">
              <a:rPr lang="en-US" smtClean="0"/>
              <a:pPr/>
              <a:t>8/4/2012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56AF9-8782-4CF2-B7A6-AEFE7BFEB2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B06CC6-9E8A-4EB6-BC31-9305E984826F}" type="datetimeFigureOut">
              <a:rPr lang="en-US" smtClean="0"/>
              <a:pPr/>
              <a:t>8/4/2012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56AF9-8782-4CF2-B7A6-AEFE7BFEB2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0B06CC6-9E8A-4EB6-BC31-9305E984826F}" type="datetimeFigureOut">
              <a:rPr lang="en-US" smtClean="0"/>
              <a:pPr/>
              <a:t>8/4/2012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56AF9-8782-4CF2-B7A6-AEFE7BFEB2B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0B06CC6-9E8A-4EB6-BC31-9305E984826F}" type="datetimeFigureOut">
              <a:rPr lang="en-US" smtClean="0"/>
              <a:pPr/>
              <a:t>8/4/2012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56AF9-8782-4CF2-B7A6-AEFE7BFEB2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0B06CC6-9E8A-4EB6-BC31-9305E984826F}" type="datetimeFigureOut">
              <a:rPr lang="en-US" smtClean="0"/>
              <a:pPr/>
              <a:t>8/4/2012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156AF9-8782-4CF2-B7A6-AEFE7BFEB2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0B06CC6-9E8A-4EB6-BC31-9305E984826F}" type="datetimeFigureOut">
              <a:rPr lang="en-US" smtClean="0"/>
              <a:pPr/>
              <a:t>8/4/2012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156AF9-8782-4CF2-B7A6-AEFE7BFEB2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B06CC6-9E8A-4EB6-BC31-9305E984826F}" type="datetimeFigureOut">
              <a:rPr lang="en-US" smtClean="0"/>
              <a:pPr/>
              <a:t>8/4/2012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156AF9-8782-4CF2-B7A6-AEFE7BFEB2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0B06CC6-9E8A-4EB6-BC31-9305E984826F}" type="datetimeFigureOut">
              <a:rPr lang="en-US" smtClean="0"/>
              <a:pPr/>
              <a:t>8/4/2012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56AF9-8782-4CF2-B7A6-AEFE7BFEB2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0B06CC6-9E8A-4EB6-BC31-9305E984826F}" type="datetimeFigureOut">
              <a:rPr lang="en-US" smtClean="0"/>
              <a:pPr/>
              <a:t>8/4/2012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7156AF9-8782-4CF2-B7A6-AEFE7BFEB2B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0B06CC6-9E8A-4EB6-BC31-9305E984826F}" type="datetimeFigureOut">
              <a:rPr lang="en-US" smtClean="0"/>
              <a:pPr/>
              <a:t>8/4/2012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156AF9-8782-4CF2-B7A6-AEFE7BFEB2B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wendymass.com/mass-about.h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5200" y="1371600"/>
            <a:ext cx="4879848" cy="1828800"/>
          </a:xfrm>
        </p:spPr>
        <p:txBody>
          <a:bodyPr>
            <a:normAutofit fontScale="90000"/>
          </a:bodyPr>
          <a:lstStyle/>
          <a:p>
            <a:r>
              <a:rPr lang="en-US" dirty="0" smtClean="0">
                <a:latin typeface="Berlin Sans FB" pitchFamily="34" charset="0"/>
              </a:rPr>
              <a:t>Jeremy Fink and the Meaning of Life</a:t>
            </a:r>
            <a:endParaRPr lang="en-US" dirty="0">
              <a:latin typeface="Berlin Sans FB" pitchFamily="34" charset="0"/>
            </a:endParaRPr>
          </a:p>
        </p:txBody>
      </p:sp>
      <p:sp>
        <p:nvSpPr>
          <p:cNvPr id="3" name="Subtitle 2"/>
          <p:cNvSpPr>
            <a:spLocks noGrp="1"/>
          </p:cNvSpPr>
          <p:nvPr>
            <p:ph type="subTitle" idx="1"/>
          </p:nvPr>
        </p:nvSpPr>
        <p:spPr/>
        <p:txBody>
          <a:bodyPr/>
          <a:lstStyle/>
          <a:p>
            <a:r>
              <a:rPr lang="en-US" dirty="0" smtClean="0">
                <a:latin typeface="Cooper Black" pitchFamily="18" charset="0"/>
              </a:rPr>
              <a:t>Wendy Mass</a:t>
            </a:r>
            <a:endParaRPr lang="en-US" dirty="0">
              <a:latin typeface="Cooper Black" pitchFamily="18" charset="0"/>
            </a:endParaRPr>
          </a:p>
        </p:txBody>
      </p:sp>
      <p:pic>
        <p:nvPicPr>
          <p:cNvPr id="25602" name="Picture 2" descr="http://groveland.spps.org/uploads/jeremy-fink-and-the-meaning-of-life-wendy-mass.jpg"/>
          <p:cNvPicPr>
            <a:picLocks noChangeAspect="1" noChangeArrowheads="1"/>
          </p:cNvPicPr>
          <p:nvPr/>
        </p:nvPicPr>
        <p:blipFill>
          <a:blip r:embed="rId2" cstate="print"/>
          <a:srcRect/>
          <a:stretch>
            <a:fillRect/>
          </a:stretch>
        </p:blipFill>
        <p:spPr bwMode="auto">
          <a:xfrm>
            <a:off x="228600" y="1600200"/>
            <a:ext cx="3283757" cy="4953000"/>
          </a:xfrm>
          <a:prstGeom prst="rect">
            <a:avLst/>
          </a:prstGeom>
          <a:noFill/>
        </p:spPr>
      </p:pic>
      <p:pic>
        <p:nvPicPr>
          <p:cNvPr id="25606" name="Picture 6" descr="http://1.bp.blogspot.com/_pvsLyZPMApQ/SQZmO9eNZsI/AAAAAAAAAAU/i1k9ykL0vk0/S269/wendy+mass.jpg"/>
          <p:cNvPicPr>
            <a:picLocks noChangeAspect="1" noChangeArrowheads="1"/>
          </p:cNvPicPr>
          <p:nvPr/>
        </p:nvPicPr>
        <p:blipFill>
          <a:blip r:embed="rId3" cstate="print"/>
          <a:srcRect/>
          <a:stretch>
            <a:fillRect/>
          </a:stretch>
        </p:blipFill>
        <p:spPr bwMode="auto">
          <a:xfrm>
            <a:off x="6629400" y="4038600"/>
            <a:ext cx="1562100" cy="15144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sz="3600" dirty="0" smtClean="0">
                <a:latin typeface="Cooper Black" pitchFamily="18" charset="0"/>
              </a:rPr>
              <a:t>Chapter 7: The Job pp90-100</a:t>
            </a:r>
            <a:endParaRPr lang="en-US" sz="3600" dirty="0"/>
          </a:p>
        </p:txBody>
      </p:sp>
      <p:sp>
        <p:nvSpPr>
          <p:cNvPr id="3" name="Text Placeholder 2"/>
          <p:cNvSpPr>
            <a:spLocks noGrp="1"/>
          </p:cNvSpPr>
          <p:nvPr>
            <p:ph type="body" idx="2"/>
          </p:nvPr>
        </p:nvSpPr>
        <p:spPr/>
        <p:txBody>
          <a:bodyPr>
            <a:normAutofit/>
          </a:bodyPr>
          <a:lstStyle/>
          <a:p>
            <a:pPr algn="ctr"/>
            <a:r>
              <a:rPr lang="en-US" sz="1600" b="1" dirty="0" smtClean="0"/>
              <a:t>Vocabulary</a:t>
            </a:r>
          </a:p>
          <a:p>
            <a:endParaRPr lang="en-US" sz="1600" dirty="0" smtClean="0"/>
          </a:p>
          <a:p>
            <a:r>
              <a:rPr lang="en-US" sz="1600" dirty="0" smtClean="0"/>
              <a:t>squatters</a:t>
            </a:r>
          </a:p>
          <a:p>
            <a:r>
              <a:rPr lang="en-US" sz="1600" dirty="0" smtClean="0"/>
              <a:t>bluntly</a:t>
            </a:r>
          </a:p>
          <a:p>
            <a:r>
              <a:rPr lang="en-US" sz="1600" dirty="0" smtClean="0"/>
              <a:t>finicky</a:t>
            </a:r>
            <a:endParaRPr lang="en-US" sz="1600" dirty="0"/>
          </a:p>
        </p:txBody>
      </p:sp>
      <p:sp>
        <p:nvSpPr>
          <p:cNvPr id="4" name="Content Placeholder 3"/>
          <p:cNvSpPr>
            <a:spLocks noGrp="1"/>
          </p:cNvSpPr>
          <p:nvPr>
            <p:ph sz="half" idx="1"/>
          </p:nvPr>
        </p:nvSpPr>
        <p:spPr/>
        <p:txBody>
          <a:bodyPr>
            <a:normAutofit fontScale="92500" lnSpcReduction="20000"/>
          </a:bodyPr>
          <a:lstStyle/>
          <a:p>
            <a:r>
              <a:rPr lang="en-US" dirty="0" smtClean="0"/>
              <a:t>Character Development</a:t>
            </a:r>
          </a:p>
          <a:p>
            <a:r>
              <a:rPr lang="en-US" dirty="0" smtClean="0"/>
              <a:t>Why didn’t Jeremy explain to the officer the entire story about the box and the keys? Do you think it would have made a difference?</a:t>
            </a:r>
          </a:p>
          <a:p>
            <a:r>
              <a:rPr lang="en-US" dirty="0" smtClean="0"/>
              <a:t>Why does Jeremy’s mom think he might actually enjoy working for Mr. Oswald? Do you think he will enjoy it? Do you think Mr. Oswald is the old man Jeremy was talking about in the preface?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sz="3600" dirty="0" smtClean="0">
                <a:latin typeface="Cooper Black" pitchFamily="18" charset="0"/>
              </a:rPr>
              <a:t>Chapter 8: The Old Man pp101-113</a:t>
            </a:r>
            <a:endParaRPr lang="en-US" sz="3600" dirty="0"/>
          </a:p>
        </p:txBody>
      </p:sp>
      <p:sp>
        <p:nvSpPr>
          <p:cNvPr id="3" name="Text Placeholder 2"/>
          <p:cNvSpPr>
            <a:spLocks noGrp="1"/>
          </p:cNvSpPr>
          <p:nvPr>
            <p:ph type="body" idx="2"/>
          </p:nvPr>
        </p:nvSpPr>
        <p:spPr/>
        <p:txBody>
          <a:bodyPr>
            <a:normAutofit/>
          </a:bodyPr>
          <a:lstStyle/>
          <a:p>
            <a:pPr algn="ctr"/>
            <a:r>
              <a:rPr lang="en-US" sz="1600" b="1" dirty="0" smtClean="0"/>
              <a:t>Vocabulary</a:t>
            </a:r>
          </a:p>
          <a:p>
            <a:endParaRPr lang="en-US" sz="1600" dirty="0" smtClean="0"/>
          </a:p>
          <a:p>
            <a:r>
              <a:rPr lang="en-US" sz="1600" dirty="0" smtClean="0"/>
              <a:t>imminent</a:t>
            </a:r>
          </a:p>
          <a:p>
            <a:r>
              <a:rPr lang="en-US" sz="1600" dirty="0" smtClean="0"/>
              <a:t>ruddy</a:t>
            </a:r>
          </a:p>
          <a:p>
            <a:r>
              <a:rPr lang="en-US" sz="1600" dirty="0" smtClean="0"/>
              <a:t>truants</a:t>
            </a:r>
          </a:p>
          <a:p>
            <a:r>
              <a:rPr lang="en-US" sz="1600" dirty="0" smtClean="0"/>
              <a:t>concerted</a:t>
            </a:r>
          </a:p>
          <a:p>
            <a:r>
              <a:rPr lang="en-US" sz="1600" dirty="0" smtClean="0"/>
              <a:t>philatelist</a:t>
            </a:r>
            <a:endParaRPr lang="en-US" sz="1600" dirty="0"/>
          </a:p>
        </p:txBody>
      </p:sp>
      <p:sp>
        <p:nvSpPr>
          <p:cNvPr id="4" name="Content Placeholder 3"/>
          <p:cNvSpPr>
            <a:spLocks noGrp="1"/>
          </p:cNvSpPr>
          <p:nvPr>
            <p:ph sz="half" idx="1"/>
          </p:nvPr>
        </p:nvSpPr>
        <p:spPr>
          <a:ln>
            <a:solidFill>
              <a:schemeClr val="accent1"/>
            </a:solidFill>
          </a:ln>
        </p:spPr>
        <p:txBody>
          <a:bodyPr>
            <a:normAutofit fontScale="92500" lnSpcReduction="20000"/>
          </a:bodyPr>
          <a:lstStyle/>
          <a:p>
            <a:r>
              <a:rPr lang="en-US" dirty="0" smtClean="0"/>
              <a:t>Character Development</a:t>
            </a:r>
          </a:p>
          <a:p>
            <a:r>
              <a:rPr lang="en-US" dirty="0" smtClean="0"/>
              <a:t>Do you think Mr. Fink’s dreams are in the box?</a:t>
            </a:r>
          </a:p>
          <a:p>
            <a:r>
              <a:rPr lang="en-US" dirty="0" smtClean="0"/>
              <a:t>Do you think working for Mr. Oswald is truly a punishment for vandalizing the carpet in the office when the kids get to ride in a limo?</a:t>
            </a:r>
          </a:p>
          <a:p>
            <a:r>
              <a:rPr lang="en-US" dirty="0" smtClean="0"/>
              <a:t>Why does Mr. Oswald wish the kids good luck before he sends them on their first job? What do you think will happen?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sz="3600" dirty="0" smtClean="0">
                <a:latin typeface="Cooper Black" pitchFamily="18" charset="0"/>
              </a:rPr>
              <a:t>Chapter 9: The Book pp114-124</a:t>
            </a:r>
            <a:endParaRPr lang="en-US" sz="3600" dirty="0"/>
          </a:p>
        </p:txBody>
      </p:sp>
      <p:sp>
        <p:nvSpPr>
          <p:cNvPr id="3" name="Text Placeholder 2"/>
          <p:cNvSpPr>
            <a:spLocks noGrp="1"/>
          </p:cNvSpPr>
          <p:nvPr>
            <p:ph type="body" idx="2"/>
          </p:nvPr>
        </p:nvSpPr>
        <p:spPr/>
        <p:txBody>
          <a:bodyPr>
            <a:normAutofit/>
          </a:bodyPr>
          <a:lstStyle/>
          <a:p>
            <a:pPr algn="ctr"/>
            <a:r>
              <a:rPr lang="en-US" sz="1600" b="1" dirty="0" smtClean="0"/>
              <a:t>Vocabulary</a:t>
            </a:r>
          </a:p>
          <a:p>
            <a:endParaRPr lang="en-US" sz="1600" dirty="0" smtClean="0"/>
          </a:p>
          <a:p>
            <a:r>
              <a:rPr lang="en-US" sz="1600" dirty="0" smtClean="0"/>
              <a:t>contraband</a:t>
            </a:r>
          </a:p>
          <a:p>
            <a:r>
              <a:rPr lang="en-US" sz="1600" dirty="0" smtClean="0"/>
              <a:t>abode</a:t>
            </a:r>
          </a:p>
          <a:p>
            <a:r>
              <a:rPr lang="en-US" sz="1600" dirty="0" smtClean="0"/>
              <a:t>reverie</a:t>
            </a:r>
            <a:endParaRPr lang="en-US" sz="1600" dirty="0"/>
          </a:p>
        </p:txBody>
      </p:sp>
      <p:sp>
        <p:nvSpPr>
          <p:cNvPr id="4" name="Content Placeholder 3"/>
          <p:cNvSpPr>
            <a:spLocks noGrp="1"/>
          </p:cNvSpPr>
          <p:nvPr>
            <p:ph sz="half" idx="1"/>
          </p:nvPr>
        </p:nvSpPr>
        <p:spPr/>
        <p:txBody>
          <a:bodyPr>
            <a:normAutofit fontScale="85000" lnSpcReduction="10000"/>
          </a:bodyPr>
          <a:lstStyle/>
          <a:p>
            <a:r>
              <a:rPr lang="en-US" dirty="0" smtClean="0"/>
              <a:t>Character Development</a:t>
            </a:r>
          </a:p>
          <a:p>
            <a:r>
              <a:rPr lang="en-US" dirty="0" smtClean="0"/>
              <a:t>Why did Mr. Oswald have Jeremy and </a:t>
            </a:r>
            <a:r>
              <a:rPr lang="en-US" dirty="0" err="1" smtClean="0"/>
              <a:t>Lizzy</a:t>
            </a:r>
            <a:r>
              <a:rPr lang="en-US" dirty="0" smtClean="0"/>
              <a:t> deliver the </a:t>
            </a:r>
            <a:r>
              <a:rPr lang="en-US" i="1" dirty="0" smtClean="0"/>
              <a:t>Winnie-the-Pooh</a:t>
            </a:r>
            <a:r>
              <a:rPr lang="en-US" dirty="0" smtClean="0"/>
              <a:t> book to Mabel </a:t>
            </a:r>
            <a:r>
              <a:rPr lang="en-US" dirty="0" err="1" smtClean="0"/>
              <a:t>Billingsly</a:t>
            </a:r>
            <a:r>
              <a:rPr lang="en-US" dirty="0" smtClean="0"/>
              <a:t>? What did the two discover? </a:t>
            </a:r>
          </a:p>
          <a:p>
            <a:r>
              <a:rPr lang="en-US" dirty="0" smtClean="0"/>
              <a:t>What do you think is in the letter that Mabel gave to Jeremy?</a:t>
            </a:r>
          </a:p>
          <a:p>
            <a:r>
              <a:rPr lang="en-US" dirty="0" smtClean="0"/>
              <a:t>Pretend you are Jeremy or </a:t>
            </a:r>
            <a:r>
              <a:rPr lang="en-US" dirty="0" err="1" smtClean="0"/>
              <a:t>Lizzy</a:t>
            </a:r>
            <a:r>
              <a:rPr lang="en-US" dirty="0" smtClean="0"/>
              <a:t>. Write an entry for the community service journal describing what you did your first day on the job.</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sz="3200" dirty="0" smtClean="0">
                <a:latin typeface="Cooper Black" pitchFamily="18" charset="0"/>
              </a:rPr>
              <a:t>Chapter 10: Oswald </a:t>
            </a:r>
            <a:r>
              <a:rPr lang="en-US" sz="3200" dirty="0" err="1" smtClean="0">
                <a:latin typeface="Cooper Black" pitchFamily="18" charset="0"/>
              </a:rPr>
              <a:t>Oswald</a:t>
            </a:r>
            <a:r>
              <a:rPr lang="en-US" sz="3200" dirty="0" smtClean="0">
                <a:latin typeface="Cooper Black" pitchFamily="18" charset="0"/>
              </a:rPr>
              <a:t> pp125-142</a:t>
            </a:r>
            <a:endParaRPr lang="en-US" sz="3200" dirty="0"/>
          </a:p>
        </p:txBody>
      </p:sp>
      <p:sp>
        <p:nvSpPr>
          <p:cNvPr id="3" name="Text Placeholder 2"/>
          <p:cNvSpPr>
            <a:spLocks noGrp="1"/>
          </p:cNvSpPr>
          <p:nvPr>
            <p:ph type="body" idx="2"/>
          </p:nvPr>
        </p:nvSpPr>
        <p:spPr/>
        <p:txBody>
          <a:bodyPr>
            <a:normAutofit/>
          </a:bodyPr>
          <a:lstStyle/>
          <a:p>
            <a:pPr algn="ctr"/>
            <a:r>
              <a:rPr lang="en-US" sz="1600" b="1" dirty="0" smtClean="0"/>
              <a:t>Vocabulary</a:t>
            </a:r>
          </a:p>
          <a:p>
            <a:endParaRPr lang="en-US" sz="1600" dirty="0" smtClean="0"/>
          </a:p>
          <a:p>
            <a:r>
              <a:rPr lang="en-US" sz="1600" dirty="0" smtClean="0"/>
              <a:t>cotillion</a:t>
            </a:r>
          </a:p>
          <a:p>
            <a:r>
              <a:rPr lang="en-US" sz="1600" dirty="0" smtClean="0"/>
              <a:t>Permeated</a:t>
            </a:r>
          </a:p>
          <a:p>
            <a:r>
              <a:rPr lang="en-US" sz="1600" dirty="0" smtClean="0"/>
              <a:t>Incredulously</a:t>
            </a:r>
          </a:p>
          <a:p>
            <a:r>
              <a:rPr lang="en-US" sz="1600" dirty="0" smtClean="0"/>
              <a:t>Mnemonic</a:t>
            </a:r>
          </a:p>
          <a:p>
            <a:r>
              <a:rPr lang="en-US" sz="1600" dirty="0" smtClean="0"/>
              <a:t>Reverently</a:t>
            </a:r>
          </a:p>
          <a:p>
            <a:r>
              <a:rPr lang="en-US" sz="1600" dirty="0" smtClean="0"/>
              <a:t>Resolute</a:t>
            </a:r>
          </a:p>
          <a:p>
            <a:r>
              <a:rPr lang="en-US" sz="1600" dirty="0" smtClean="0"/>
              <a:t>eccentric</a:t>
            </a:r>
            <a:endParaRPr lang="en-US" sz="1600" dirty="0"/>
          </a:p>
        </p:txBody>
      </p:sp>
      <p:sp>
        <p:nvSpPr>
          <p:cNvPr id="4" name="Content Placeholder 3"/>
          <p:cNvSpPr>
            <a:spLocks noGrp="1"/>
          </p:cNvSpPr>
          <p:nvPr>
            <p:ph sz="half" idx="1"/>
          </p:nvPr>
        </p:nvSpPr>
        <p:spPr/>
        <p:txBody>
          <a:bodyPr>
            <a:normAutofit fontScale="77500" lnSpcReduction="20000"/>
          </a:bodyPr>
          <a:lstStyle/>
          <a:p>
            <a:r>
              <a:rPr lang="en-US" dirty="0" smtClean="0"/>
              <a:t>Character Development</a:t>
            </a:r>
          </a:p>
          <a:p>
            <a:r>
              <a:rPr lang="en-US" dirty="0" smtClean="0"/>
              <a:t>Why did Jeremy make the statement that “Sometimes the Internet tells you more than you want to know”?</a:t>
            </a:r>
          </a:p>
          <a:p>
            <a:r>
              <a:rPr lang="en-US" dirty="0" smtClean="0"/>
              <a:t>What did Jeremy learn from his first day working for Mr. Oswald?</a:t>
            </a:r>
          </a:p>
          <a:p>
            <a:r>
              <a:rPr lang="en-US" dirty="0" smtClean="0"/>
              <a:t>Do the teenagers (practically) accept Mr. Oswald’s answers regarding their job? What new information do they discover?</a:t>
            </a:r>
          </a:p>
          <a:p>
            <a:r>
              <a:rPr lang="en-US" dirty="0" smtClean="0"/>
              <a:t>Do you think Jeremy and </a:t>
            </a:r>
            <a:r>
              <a:rPr lang="en-US" dirty="0" err="1" smtClean="0"/>
              <a:t>Lizzy</a:t>
            </a:r>
            <a:r>
              <a:rPr lang="en-US" dirty="0" smtClean="0"/>
              <a:t> open the letter with Mr. Rudolph’s name on it before they arrive at his residence? What do you think the letter says?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sz="3600" dirty="0" smtClean="0">
                <a:latin typeface="Cooper Black" pitchFamily="18" charset="0"/>
              </a:rPr>
              <a:t>Chapter 11: The Lamp pp143-157</a:t>
            </a:r>
            <a:endParaRPr lang="en-US" sz="3600" dirty="0"/>
          </a:p>
        </p:txBody>
      </p:sp>
      <p:sp>
        <p:nvSpPr>
          <p:cNvPr id="3" name="Text Placeholder 2"/>
          <p:cNvSpPr>
            <a:spLocks noGrp="1"/>
          </p:cNvSpPr>
          <p:nvPr>
            <p:ph type="body" idx="2"/>
          </p:nvPr>
        </p:nvSpPr>
        <p:spPr/>
        <p:txBody>
          <a:bodyPr>
            <a:normAutofit/>
          </a:bodyPr>
          <a:lstStyle/>
          <a:p>
            <a:pPr algn="ctr"/>
            <a:r>
              <a:rPr lang="en-US" sz="1600" b="1" dirty="0" smtClean="0"/>
              <a:t>Vocabulary</a:t>
            </a:r>
          </a:p>
          <a:p>
            <a:endParaRPr lang="en-US" sz="1600" dirty="0" smtClean="0"/>
          </a:p>
          <a:p>
            <a:r>
              <a:rPr lang="en-US" sz="1600" dirty="0" smtClean="0"/>
              <a:t>sarcasm</a:t>
            </a:r>
          </a:p>
          <a:p>
            <a:r>
              <a:rPr lang="en-US" sz="1600" dirty="0" smtClean="0"/>
              <a:t>sustenance</a:t>
            </a:r>
          </a:p>
          <a:p>
            <a:r>
              <a:rPr lang="en-US" sz="1600" dirty="0" smtClean="0"/>
              <a:t>inexplicably</a:t>
            </a:r>
          </a:p>
          <a:p>
            <a:r>
              <a:rPr lang="en-US" sz="1600" dirty="0" smtClean="0"/>
              <a:t>fleeting</a:t>
            </a:r>
          </a:p>
          <a:p>
            <a:r>
              <a:rPr lang="en-US" sz="1600" dirty="0" smtClean="0"/>
              <a:t>perceptions</a:t>
            </a:r>
          </a:p>
          <a:p>
            <a:r>
              <a:rPr lang="en-US" sz="1600" dirty="0" smtClean="0"/>
              <a:t>relative</a:t>
            </a:r>
          </a:p>
          <a:p>
            <a:r>
              <a:rPr lang="en-US" sz="1600" dirty="0" smtClean="0"/>
              <a:t>inherent</a:t>
            </a:r>
          </a:p>
          <a:p>
            <a:r>
              <a:rPr lang="en-US" sz="1600" dirty="0" smtClean="0"/>
              <a:t>punctured </a:t>
            </a:r>
            <a:endParaRPr lang="en-US" sz="1600" dirty="0"/>
          </a:p>
        </p:txBody>
      </p:sp>
      <p:sp>
        <p:nvSpPr>
          <p:cNvPr id="4" name="Content Placeholder 3"/>
          <p:cNvSpPr>
            <a:spLocks noGrp="1"/>
          </p:cNvSpPr>
          <p:nvPr>
            <p:ph sz="half" idx="1"/>
          </p:nvPr>
        </p:nvSpPr>
        <p:spPr/>
        <p:txBody>
          <a:bodyPr>
            <a:normAutofit fontScale="77500" lnSpcReduction="20000"/>
          </a:bodyPr>
          <a:lstStyle/>
          <a:p>
            <a:r>
              <a:rPr lang="en-US" dirty="0" smtClean="0"/>
              <a:t>Character Development</a:t>
            </a:r>
          </a:p>
          <a:p>
            <a:r>
              <a:rPr lang="en-US" dirty="0" smtClean="0"/>
              <a:t>Describe Jeremy’s and </a:t>
            </a:r>
            <a:r>
              <a:rPr lang="en-US" dirty="0" err="1" smtClean="0"/>
              <a:t>Lizzy’s</a:t>
            </a:r>
            <a:r>
              <a:rPr lang="en-US" dirty="0" smtClean="0"/>
              <a:t> encounter with Mr. Rudolph.</a:t>
            </a:r>
          </a:p>
          <a:p>
            <a:r>
              <a:rPr lang="en-US" dirty="0" smtClean="0"/>
              <a:t>Are having meaning and having worth the same thing?</a:t>
            </a:r>
          </a:p>
          <a:p>
            <a:r>
              <a:rPr lang="en-US" dirty="0" smtClean="0"/>
              <a:t>Do you think the meaning of life and a purpose for living are the same?</a:t>
            </a:r>
          </a:p>
          <a:p>
            <a:r>
              <a:rPr lang="en-US" dirty="0" smtClean="0"/>
              <a:t>Is Jeremy any closer to finding out the meaning of life? Explain.</a:t>
            </a:r>
          </a:p>
          <a:p>
            <a:r>
              <a:rPr lang="en-US" dirty="0" smtClean="0"/>
              <a:t>Explain in your own words what the following quote means:</a:t>
            </a:r>
          </a:p>
          <a:p>
            <a:pPr lvl="1"/>
            <a:r>
              <a:rPr lang="en-US" dirty="0" smtClean="0"/>
              <a:t>“A wise man once remarked that we can count how many seeds are in the apple, but not how many apples are in the seed.”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sz="2800" dirty="0" smtClean="0">
                <a:latin typeface="Cooper Black" pitchFamily="18" charset="0"/>
              </a:rPr>
              <a:t>Chapter 12: The Existential Crisis pp158-170</a:t>
            </a:r>
            <a:endParaRPr lang="en-US" dirty="0"/>
          </a:p>
        </p:txBody>
      </p:sp>
      <p:sp>
        <p:nvSpPr>
          <p:cNvPr id="3" name="Text Placeholder 2"/>
          <p:cNvSpPr>
            <a:spLocks noGrp="1"/>
          </p:cNvSpPr>
          <p:nvPr>
            <p:ph type="body" idx="2"/>
          </p:nvPr>
        </p:nvSpPr>
        <p:spPr/>
        <p:txBody>
          <a:bodyPr>
            <a:normAutofit/>
          </a:bodyPr>
          <a:lstStyle/>
          <a:p>
            <a:pPr algn="ctr"/>
            <a:r>
              <a:rPr lang="en-US" sz="1600" b="1" dirty="0" smtClean="0"/>
              <a:t>Vocabulary</a:t>
            </a:r>
          </a:p>
          <a:p>
            <a:endParaRPr lang="en-US" sz="1600" dirty="0" smtClean="0"/>
          </a:p>
          <a:p>
            <a:r>
              <a:rPr lang="en-US" sz="1600" dirty="0" smtClean="0"/>
              <a:t>vehemently</a:t>
            </a:r>
          </a:p>
          <a:p>
            <a:r>
              <a:rPr lang="en-US" sz="1600" dirty="0" smtClean="0"/>
              <a:t>existential</a:t>
            </a:r>
          </a:p>
          <a:p>
            <a:r>
              <a:rPr lang="en-US" sz="1600" dirty="0" smtClean="0"/>
              <a:t>enigma</a:t>
            </a:r>
          </a:p>
          <a:p>
            <a:r>
              <a:rPr lang="en-US" sz="1600" dirty="0" smtClean="0"/>
              <a:t>unfathomable</a:t>
            </a:r>
          </a:p>
          <a:p>
            <a:r>
              <a:rPr lang="en-US" sz="1600" dirty="0" smtClean="0"/>
              <a:t>plight</a:t>
            </a:r>
          </a:p>
          <a:p>
            <a:r>
              <a:rPr lang="en-US" sz="1600" dirty="0" smtClean="0"/>
              <a:t>tangible</a:t>
            </a:r>
            <a:endParaRPr lang="en-US" sz="1600" dirty="0"/>
          </a:p>
        </p:txBody>
      </p:sp>
      <p:sp>
        <p:nvSpPr>
          <p:cNvPr id="4" name="Content Placeholder 3"/>
          <p:cNvSpPr>
            <a:spLocks noGrp="1"/>
          </p:cNvSpPr>
          <p:nvPr>
            <p:ph sz="half" idx="1"/>
          </p:nvPr>
        </p:nvSpPr>
        <p:spPr/>
        <p:txBody>
          <a:bodyPr/>
          <a:lstStyle/>
          <a:p>
            <a:r>
              <a:rPr lang="en-US" dirty="0" smtClean="0"/>
              <a:t>Character Development</a:t>
            </a:r>
          </a:p>
          <a:p>
            <a:r>
              <a:rPr lang="en-US" dirty="0" smtClean="0"/>
              <a:t>How has Jeremy’s relationship with Samantha and Rick changed?</a:t>
            </a:r>
          </a:p>
          <a:p>
            <a:r>
              <a:rPr lang="en-US" dirty="0" smtClean="0"/>
              <a:t>How is </a:t>
            </a:r>
            <a:r>
              <a:rPr lang="en-US" dirty="0" err="1" smtClean="0"/>
              <a:t>Lizzy</a:t>
            </a:r>
            <a:r>
              <a:rPr lang="en-US" dirty="0" smtClean="0"/>
              <a:t> changing?</a:t>
            </a:r>
          </a:p>
          <a:p>
            <a:r>
              <a:rPr lang="en-US" dirty="0" smtClean="0"/>
              <a:t>Why is it so important for Jeremy to discover the meaning of life?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sz="3200" dirty="0" smtClean="0">
                <a:latin typeface="Cooper Black" pitchFamily="18" charset="0"/>
              </a:rPr>
              <a:t>Chapter 13: The Telescope pp171-183</a:t>
            </a:r>
            <a:endParaRPr lang="en-US" sz="3200" dirty="0"/>
          </a:p>
        </p:txBody>
      </p:sp>
      <p:sp>
        <p:nvSpPr>
          <p:cNvPr id="3" name="Text Placeholder 2"/>
          <p:cNvSpPr>
            <a:spLocks noGrp="1"/>
          </p:cNvSpPr>
          <p:nvPr>
            <p:ph type="body" idx="2"/>
          </p:nvPr>
        </p:nvSpPr>
        <p:spPr/>
        <p:txBody>
          <a:bodyPr>
            <a:normAutofit/>
          </a:bodyPr>
          <a:lstStyle/>
          <a:p>
            <a:pPr algn="ctr"/>
            <a:r>
              <a:rPr lang="en-US" sz="1600" b="1" dirty="0" smtClean="0"/>
              <a:t>Vocabulary</a:t>
            </a:r>
          </a:p>
          <a:p>
            <a:endParaRPr lang="en-US" sz="1600" dirty="0" smtClean="0"/>
          </a:p>
          <a:p>
            <a:r>
              <a:rPr lang="en-US" sz="1600" dirty="0" smtClean="0"/>
              <a:t>wallowing</a:t>
            </a:r>
          </a:p>
          <a:p>
            <a:r>
              <a:rPr lang="en-US" sz="1600" dirty="0" smtClean="0"/>
              <a:t>astute</a:t>
            </a:r>
          </a:p>
          <a:p>
            <a:r>
              <a:rPr lang="en-US" sz="1600" dirty="0" smtClean="0"/>
              <a:t>prominent</a:t>
            </a:r>
          </a:p>
          <a:p>
            <a:r>
              <a:rPr lang="en-US" sz="1600" dirty="0" smtClean="0"/>
              <a:t>giddy</a:t>
            </a:r>
            <a:endParaRPr lang="en-US" sz="1600" dirty="0"/>
          </a:p>
        </p:txBody>
      </p:sp>
      <p:sp>
        <p:nvSpPr>
          <p:cNvPr id="4" name="Content Placeholder 3"/>
          <p:cNvSpPr>
            <a:spLocks noGrp="1"/>
          </p:cNvSpPr>
          <p:nvPr>
            <p:ph sz="half" idx="1"/>
          </p:nvPr>
        </p:nvSpPr>
        <p:spPr/>
        <p:txBody>
          <a:bodyPr/>
          <a:lstStyle/>
          <a:p>
            <a:r>
              <a:rPr lang="en-US" dirty="0" smtClean="0"/>
              <a:t>Character Development</a:t>
            </a:r>
          </a:p>
          <a:p>
            <a:r>
              <a:rPr lang="en-US" dirty="0" smtClean="0"/>
              <a:t>What does Jeremy mean when he says he feels very small?</a:t>
            </a:r>
          </a:p>
          <a:p>
            <a:r>
              <a:rPr lang="en-US" dirty="0" smtClean="0"/>
              <a:t>Do you think Dr. Grady will be able to answer Jeremy’s questions?</a:t>
            </a:r>
          </a:p>
          <a:p>
            <a:r>
              <a:rPr lang="en-US" dirty="0" smtClean="0"/>
              <a:t>What do you think Jeremy will learn from his encounter with Dr. Grady?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sz="3600" dirty="0" smtClean="0">
                <a:latin typeface="Cooper Black" pitchFamily="18" charset="0"/>
              </a:rPr>
              <a:t>Chapter 14: Life, the Universe, and Everything pp184-195</a:t>
            </a:r>
            <a:endParaRPr lang="en-US" sz="3600" dirty="0"/>
          </a:p>
        </p:txBody>
      </p:sp>
      <p:sp>
        <p:nvSpPr>
          <p:cNvPr id="3" name="Text Placeholder 2"/>
          <p:cNvSpPr>
            <a:spLocks noGrp="1"/>
          </p:cNvSpPr>
          <p:nvPr>
            <p:ph type="body" idx="2"/>
          </p:nvPr>
        </p:nvSpPr>
        <p:spPr/>
        <p:txBody>
          <a:bodyPr>
            <a:normAutofit/>
          </a:bodyPr>
          <a:lstStyle/>
          <a:p>
            <a:pPr algn="ctr"/>
            <a:r>
              <a:rPr lang="en-US" sz="1600" b="1" dirty="0" smtClean="0"/>
              <a:t>Vocabulary</a:t>
            </a:r>
          </a:p>
          <a:p>
            <a:endParaRPr lang="en-US" sz="1600" dirty="0" smtClean="0"/>
          </a:p>
          <a:p>
            <a:r>
              <a:rPr lang="en-US" sz="1600" dirty="0" smtClean="0"/>
              <a:t>spewing</a:t>
            </a:r>
          </a:p>
          <a:p>
            <a:r>
              <a:rPr lang="en-US" sz="1600" dirty="0" smtClean="0"/>
              <a:t>debris</a:t>
            </a:r>
          </a:p>
          <a:p>
            <a:r>
              <a:rPr lang="en-US" sz="1600" dirty="0" smtClean="0"/>
              <a:t>primordial</a:t>
            </a:r>
          </a:p>
          <a:p>
            <a:r>
              <a:rPr lang="en-US" sz="1600" dirty="0" smtClean="0"/>
              <a:t>fluke</a:t>
            </a:r>
          </a:p>
          <a:p>
            <a:r>
              <a:rPr lang="en-US" sz="1600" dirty="0" smtClean="0"/>
              <a:t>engrossed</a:t>
            </a:r>
          </a:p>
          <a:p>
            <a:r>
              <a:rPr lang="en-US" sz="1600" dirty="0" smtClean="0"/>
              <a:t>endure</a:t>
            </a:r>
            <a:endParaRPr lang="en-US" sz="1600" dirty="0"/>
          </a:p>
        </p:txBody>
      </p:sp>
      <p:sp>
        <p:nvSpPr>
          <p:cNvPr id="4" name="Content Placeholder 3"/>
          <p:cNvSpPr>
            <a:spLocks noGrp="1"/>
          </p:cNvSpPr>
          <p:nvPr>
            <p:ph sz="half" idx="1"/>
          </p:nvPr>
        </p:nvSpPr>
        <p:spPr/>
        <p:txBody>
          <a:bodyPr/>
          <a:lstStyle/>
          <a:p>
            <a:r>
              <a:rPr lang="en-US" dirty="0" smtClean="0"/>
              <a:t>Character Development</a:t>
            </a:r>
          </a:p>
          <a:p>
            <a:r>
              <a:rPr lang="en-US" dirty="0" smtClean="0"/>
              <a:t>Summarize what Jeremy learned from Dr. Grady.</a:t>
            </a:r>
          </a:p>
          <a:p>
            <a:r>
              <a:rPr lang="en-US" dirty="0" smtClean="0"/>
              <a:t>Why does Jeremy want to go to Atlantic City?</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sz="3200" dirty="0" smtClean="0">
                <a:latin typeface="Cooper Black" pitchFamily="18" charset="0"/>
              </a:rPr>
              <a:t>Chapter 15: The Boardwalk pp196-216</a:t>
            </a:r>
            <a:endParaRPr lang="en-US" sz="3200" dirty="0"/>
          </a:p>
        </p:txBody>
      </p:sp>
      <p:sp>
        <p:nvSpPr>
          <p:cNvPr id="3" name="Text Placeholder 2"/>
          <p:cNvSpPr>
            <a:spLocks noGrp="1"/>
          </p:cNvSpPr>
          <p:nvPr>
            <p:ph type="body" idx="2"/>
          </p:nvPr>
        </p:nvSpPr>
        <p:spPr/>
        <p:txBody>
          <a:bodyPr>
            <a:normAutofit/>
          </a:bodyPr>
          <a:lstStyle/>
          <a:p>
            <a:pPr algn="ctr"/>
            <a:r>
              <a:rPr lang="en-US" sz="1600" b="1" dirty="0" smtClean="0"/>
              <a:t>Vocabulary</a:t>
            </a:r>
          </a:p>
          <a:p>
            <a:endParaRPr lang="en-US" sz="1600" dirty="0" smtClean="0"/>
          </a:p>
          <a:p>
            <a:r>
              <a:rPr lang="en-US" sz="1600" dirty="0" smtClean="0"/>
              <a:t>atone</a:t>
            </a:r>
          </a:p>
          <a:p>
            <a:r>
              <a:rPr lang="en-US" sz="1600" dirty="0" smtClean="0"/>
              <a:t>contemplative</a:t>
            </a:r>
            <a:endParaRPr lang="en-US" sz="1600" dirty="0"/>
          </a:p>
        </p:txBody>
      </p:sp>
      <p:sp>
        <p:nvSpPr>
          <p:cNvPr id="4" name="Content Placeholder 3"/>
          <p:cNvSpPr>
            <a:spLocks noGrp="1"/>
          </p:cNvSpPr>
          <p:nvPr>
            <p:ph sz="half" idx="1"/>
          </p:nvPr>
        </p:nvSpPr>
        <p:spPr/>
        <p:txBody>
          <a:bodyPr>
            <a:normAutofit fontScale="92500" lnSpcReduction="20000"/>
          </a:bodyPr>
          <a:lstStyle/>
          <a:p>
            <a:r>
              <a:rPr lang="en-US" dirty="0" smtClean="0"/>
              <a:t>Character Development</a:t>
            </a:r>
          </a:p>
          <a:p>
            <a:r>
              <a:rPr lang="en-US" dirty="0" smtClean="0"/>
              <a:t>Why did </a:t>
            </a:r>
            <a:r>
              <a:rPr lang="en-US" dirty="0" err="1" smtClean="0"/>
              <a:t>Lizzy</a:t>
            </a:r>
            <a:r>
              <a:rPr lang="en-US" dirty="0" smtClean="0"/>
              <a:t> want to be healed at the church ceremony? </a:t>
            </a:r>
          </a:p>
          <a:p>
            <a:r>
              <a:rPr lang="en-US" dirty="0" smtClean="0"/>
              <a:t>Do you think Jeremy’s dad really believed the fortune teller when he was 13 or was it for entertainment purposes only? How does it change Jeremy’s understanding of his father’s death? Do you think it is easier or more difficult for him?</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sz="3600" dirty="0" smtClean="0">
                <a:latin typeface="Cooper Black" pitchFamily="18" charset="0"/>
              </a:rPr>
              <a:t>Chapter 16: Flotsam and Jetsam pp217-232</a:t>
            </a:r>
            <a:endParaRPr lang="en-US" sz="3600" dirty="0"/>
          </a:p>
        </p:txBody>
      </p:sp>
      <p:sp>
        <p:nvSpPr>
          <p:cNvPr id="3" name="Text Placeholder 2"/>
          <p:cNvSpPr>
            <a:spLocks noGrp="1"/>
          </p:cNvSpPr>
          <p:nvPr>
            <p:ph type="body" idx="2"/>
          </p:nvPr>
        </p:nvSpPr>
        <p:spPr/>
        <p:txBody>
          <a:bodyPr>
            <a:normAutofit/>
          </a:bodyPr>
          <a:lstStyle/>
          <a:p>
            <a:pPr algn="ctr"/>
            <a:r>
              <a:rPr lang="en-US" sz="1600" b="1" dirty="0" smtClean="0"/>
              <a:t>Vocabulary</a:t>
            </a:r>
          </a:p>
          <a:p>
            <a:endParaRPr lang="en-US" sz="1600" dirty="0" smtClean="0"/>
          </a:p>
          <a:p>
            <a:r>
              <a:rPr lang="en-US" sz="1600" dirty="0" smtClean="0"/>
              <a:t>flotsam</a:t>
            </a:r>
          </a:p>
          <a:p>
            <a:r>
              <a:rPr lang="en-US" sz="1600" dirty="0" smtClean="0"/>
              <a:t>jetsam</a:t>
            </a:r>
          </a:p>
          <a:p>
            <a:r>
              <a:rPr lang="en-US" sz="1600" dirty="0" smtClean="0"/>
              <a:t>fundamental</a:t>
            </a:r>
          </a:p>
          <a:p>
            <a:r>
              <a:rPr lang="en-US" sz="1600" dirty="0" smtClean="0"/>
              <a:t>contentedly</a:t>
            </a:r>
            <a:endParaRPr lang="en-US" sz="1600" dirty="0"/>
          </a:p>
        </p:txBody>
      </p:sp>
      <p:sp>
        <p:nvSpPr>
          <p:cNvPr id="4" name="Content Placeholder 3"/>
          <p:cNvSpPr>
            <a:spLocks noGrp="1"/>
          </p:cNvSpPr>
          <p:nvPr>
            <p:ph sz="half" idx="1"/>
          </p:nvPr>
        </p:nvSpPr>
        <p:spPr/>
        <p:txBody>
          <a:bodyPr/>
          <a:lstStyle/>
          <a:p>
            <a:r>
              <a:rPr lang="en-US" dirty="0" smtClean="0"/>
              <a:t>Character Development</a:t>
            </a:r>
          </a:p>
          <a:p>
            <a:r>
              <a:rPr lang="en-US" dirty="0" smtClean="0"/>
              <a:t>How do Jeremy and </a:t>
            </a:r>
            <a:r>
              <a:rPr lang="en-US" dirty="0" err="1" smtClean="0"/>
              <a:t>Lizzy</a:t>
            </a:r>
            <a:r>
              <a:rPr lang="en-US" dirty="0" smtClean="0"/>
              <a:t> feel about their relationships with Mr. Oswald and James ending?</a:t>
            </a:r>
          </a:p>
          <a:p>
            <a:r>
              <a:rPr lang="en-US" dirty="0" smtClean="0"/>
              <a:t>What did they learn from their “community service”?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oper Black" pitchFamily="18" charset="0"/>
              </a:rPr>
              <a:t>Wendy Mass</a:t>
            </a:r>
            <a:endParaRPr lang="en-US" dirty="0">
              <a:latin typeface="Cooper Black" pitchFamily="18" charset="0"/>
            </a:endParaRPr>
          </a:p>
        </p:txBody>
      </p:sp>
      <p:sp>
        <p:nvSpPr>
          <p:cNvPr id="3" name="Content Placeholder 2"/>
          <p:cNvSpPr>
            <a:spLocks noGrp="1"/>
          </p:cNvSpPr>
          <p:nvPr>
            <p:ph idx="1"/>
          </p:nvPr>
        </p:nvSpPr>
        <p:spPr/>
        <p:txBody>
          <a:bodyPr/>
          <a:lstStyle/>
          <a:p>
            <a:pPr>
              <a:buNone/>
            </a:pPr>
            <a:endParaRPr lang="en-US" dirty="0"/>
          </a:p>
        </p:txBody>
      </p:sp>
      <p:pic>
        <p:nvPicPr>
          <p:cNvPr id="4" name="Picture 6" descr="http://1.bp.blogspot.com/_pvsLyZPMApQ/SQZmO9eNZsI/AAAAAAAAAAU/i1k9ykL0vk0/S269/wendy+mass.jpg">
            <a:hlinkClick r:id="rId2"/>
          </p:cNvPr>
          <p:cNvPicPr>
            <a:picLocks noChangeAspect="1" noChangeArrowheads="1"/>
          </p:cNvPicPr>
          <p:nvPr/>
        </p:nvPicPr>
        <p:blipFill>
          <a:blip r:embed="rId3" cstate="print"/>
          <a:srcRect/>
          <a:stretch>
            <a:fillRect/>
          </a:stretch>
        </p:blipFill>
        <p:spPr bwMode="auto">
          <a:xfrm>
            <a:off x="2895600" y="2362200"/>
            <a:ext cx="3429000" cy="3324457"/>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sz="3600" dirty="0" smtClean="0">
                <a:latin typeface="Cooper Black" pitchFamily="18" charset="0"/>
              </a:rPr>
              <a:t>Chapter 17: Milestones pp233-246</a:t>
            </a:r>
            <a:endParaRPr lang="en-US" sz="3600" dirty="0"/>
          </a:p>
        </p:txBody>
      </p:sp>
      <p:sp>
        <p:nvSpPr>
          <p:cNvPr id="3" name="Text Placeholder 2"/>
          <p:cNvSpPr>
            <a:spLocks noGrp="1"/>
          </p:cNvSpPr>
          <p:nvPr>
            <p:ph type="body" idx="2"/>
          </p:nvPr>
        </p:nvSpPr>
        <p:spPr/>
        <p:txBody>
          <a:bodyPr>
            <a:normAutofit/>
          </a:bodyPr>
          <a:lstStyle/>
          <a:p>
            <a:pPr algn="ctr"/>
            <a:r>
              <a:rPr lang="en-US" sz="1600" b="1" dirty="0" smtClean="0"/>
              <a:t>Vocabulary</a:t>
            </a:r>
          </a:p>
          <a:p>
            <a:endParaRPr lang="en-US" sz="1600" dirty="0" smtClean="0"/>
          </a:p>
          <a:p>
            <a:r>
              <a:rPr lang="en-US" sz="1600" dirty="0" smtClean="0"/>
              <a:t>delirious</a:t>
            </a:r>
          </a:p>
          <a:p>
            <a:r>
              <a:rPr lang="en-US" sz="1600" dirty="0" smtClean="0"/>
              <a:t>milestones</a:t>
            </a:r>
            <a:endParaRPr lang="en-US" sz="1600" dirty="0"/>
          </a:p>
        </p:txBody>
      </p:sp>
      <p:sp>
        <p:nvSpPr>
          <p:cNvPr id="4" name="Content Placeholder 3"/>
          <p:cNvSpPr>
            <a:spLocks noGrp="1"/>
          </p:cNvSpPr>
          <p:nvPr>
            <p:ph sz="half" idx="1"/>
          </p:nvPr>
        </p:nvSpPr>
        <p:spPr/>
        <p:txBody>
          <a:bodyPr/>
          <a:lstStyle/>
          <a:p>
            <a:r>
              <a:rPr lang="en-US" dirty="0" smtClean="0"/>
              <a:t>Character Development</a:t>
            </a:r>
          </a:p>
          <a:p>
            <a:r>
              <a:rPr lang="en-US" dirty="0" smtClean="0"/>
              <a:t>Summarize the milestones that occurred in this chapter. </a:t>
            </a:r>
          </a:p>
          <a:p>
            <a:r>
              <a:rPr lang="en-US" dirty="0" smtClean="0"/>
              <a:t>How would you feel if you had found three of the four keys to open the box? Excited? Disappointed? Explain.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sz="3200" dirty="0" smtClean="0">
                <a:latin typeface="Cooper Black" pitchFamily="18" charset="0"/>
              </a:rPr>
              <a:t>Chapter 18: The State Fair pp247-257</a:t>
            </a:r>
            <a:endParaRPr lang="en-US" sz="3200" dirty="0"/>
          </a:p>
        </p:txBody>
      </p:sp>
      <p:sp>
        <p:nvSpPr>
          <p:cNvPr id="3" name="Text Placeholder 2"/>
          <p:cNvSpPr>
            <a:spLocks noGrp="1"/>
          </p:cNvSpPr>
          <p:nvPr>
            <p:ph type="body" idx="2"/>
          </p:nvPr>
        </p:nvSpPr>
        <p:spPr/>
        <p:txBody>
          <a:bodyPr>
            <a:normAutofit/>
          </a:bodyPr>
          <a:lstStyle/>
          <a:p>
            <a:pPr algn="ctr"/>
            <a:r>
              <a:rPr lang="en-US" sz="1600" b="1" dirty="0" smtClean="0"/>
              <a:t>Vocabulary</a:t>
            </a:r>
          </a:p>
          <a:p>
            <a:endParaRPr lang="en-US" sz="1600" dirty="0" smtClean="0"/>
          </a:p>
          <a:p>
            <a:r>
              <a:rPr lang="en-US" sz="1600" dirty="0" smtClean="0"/>
              <a:t>vindicated</a:t>
            </a:r>
          </a:p>
          <a:p>
            <a:r>
              <a:rPr lang="en-US" sz="1600" dirty="0" smtClean="0"/>
              <a:t>neurotic</a:t>
            </a:r>
            <a:endParaRPr lang="en-US" sz="1600" dirty="0"/>
          </a:p>
        </p:txBody>
      </p:sp>
      <p:sp>
        <p:nvSpPr>
          <p:cNvPr id="4" name="Content Placeholder 3"/>
          <p:cNvSpPr>
            <a:spLocks noGrp="1"/>
          </p:cNvSpPr>
          <p:nvPr>
            <p:ph sz="half" idx="1"/>
          </p:nvPr>
        </p:nvSpPr>
        <p:spPr/>
        <p:txBody>
          <a:bodyPr/>
          <a:lstStyle/>
          <a:p>
            <a:r>
              <a:rPr lang="en-US" dirty="0" smtClean="0"/>
              <a:t>Character Development</a:t>
            </a:r>
          </a:p>
          <a:p>
            <a:r>
              <a:rPr lang="en-US" dirty="0" smtClean="0"/>
              <a:t>What lesson did Jeremy learn at the state fair?</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sz="3200" dirty="0" smtClean="0">
                <a:latin typeface="Cooper Black" pitchFamily="18" charset="0"/>
              </a:rPr>
              <a:t>Chapter 19: Happy Birthday pp258-274</a:t>
            </a:r>
            <a:endParaRPr lang="en-US" sz="3200" dirty="0"/>
          </a:p>
        </p:txBody>
      </p:sp>
      <p:sp>
        <p:nvSpPr>
          <p:cNvPr id="3" name="Text Placeholder 2"/>
          <p:cNvSpPr>
            <a:spLocks noGrp="1"/>
          </p:cNvSpPr>
          <p:nvPr>
            <p:ph type="body" idx="2"/>
          </p:nvPr>
        </p:nvSpPr>
        <p:spPr/>
        <p:txBody>
          <a:bodyPr>
            <a:normAutofit/>
          </a:bodyPr>
          <a:lstStyle/>
          <a:p>
            <a:pPr algn="ctr"/>
            <a:r>
              <a:rPr lang="en-US" sz="1600" b="1" dirty="0" smtClean="0"/>
              <a:t>Vocabulary</a:t>
            </a:r>
          </a:p>
          <a:p>
            <a:endParaRPr lang="en-US" sz="1600" dirty="0" smtClean="0"/>
          </a:p>
          <a:p>
            <a:r>
              <a:rPr lang="en-US" sz="1600" dirty="0" smtClean="0"/>
              <a:t>benevolence</a:t>
            </a:r>
          </a:p>
          <a:p>
            <a:endParaRPr lang="en-US" sz="1600" dirty="0"/>
          </a:p>
        </p:txBody>
      </p:sp>
      <p:sp>
        <p:nvSpPr>
          <p:cNvPr id="4" name="Content Placeholder 3"/>
          <p:cNvSpPr>
            <a:spLocks noGrp="1"/>
          </p:cNvSpPr>
          <p:nvPr>
            <p:ph sz="half" idx="1"/>
          </p:nvPr>
        </p:nvSpPr>
        <p:spPr/>
        <p:txBody>
          <a:bodyPr/>
          <a:lstStyle/>
          <a:p>
            <a:r>
              <a:rPr lang="en-US" dirty="0" smtClean="0"/>
              <a:t>Character Development</a:t>
            </a:r>
          </a:p>
          <a:p>
            <a:r>
              <a:rPr lang="en-US" dirty="0" smtClean="0"/>
              <a:t>Was opening the box as meaningful as the journey to find the keys?</a:t>
            </a:r>
          </a:p>
          <a:p>
            <a:r>
              <a:rPr lang="en-US" dirty="0" smtClean="0"/>
              <a:t>Did Jeremy learning what the meaning of life is?</a:t>
            </a:r>
          </a:p>
          <a:p>
            <a:r>
              <a:rPr lang="en-US" dirty="0" smtClean="0"/>
              <a:t>Why did Jeremy’s dad put a bunch of rocks in the box?</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sz="3600" dirty="0" smtClean="0">
                <a:latin typeface="Cooper Black" pitchFamily="18" charset="0"/>
              </a:rPr>
              <a:t>Chapter 20: The String pp275-289</a:t>
            </a:r>
            <a:endParaRPr lang="en-US" sz="3600" dirty="0"/>
          </a:p>
        </p:txBody>
      </p:sp>
      <p:sp>
        <p:nvSpPr>
          <p:cNvPr id="3" name="Text Placeholder 2"/>
          <p:cNvSpPr>
            <a:spLocks noGrp="1"/>
          </p:cNvSpPr>
          <p:nvPr>
            <p:ph type="body" idx="2"/>
          </p:nvPr>
        </p:nvSpPr>
        <p:spPr/>
        <p:txBody>
          <a:bodyPr>
            <a:normAutofit/>
          </a:bodyPr>
          <a:lstStyle/>
          <a:p>
            <a:pPr algn="ctr"/>
            <a:r>
              <a:rPr lang="en-US" sz="1600" b="1" dirty="0" smtClean="0"/>
              <a:t>Vocabulary</a:t>
            </a:r>
          </a:p>
          <a:p>
            <a:endParaRPr lang="en-US" sz="1600" dirty="0" smtClean="0"/>
          </a:p>
          <a:p>
            <a:r>
              <a:rPr lang="en-US" sz="1600" dirty="0" smtClean="0"/>
              <a:t>resonates</a:t>
            </a:r>
          </a:p>
          <a:p>
            <a:endParaRPr lang="en-US" sz="1600" dirty="0"/>
          </a:p>
        </p:txBody>
      </p:sp>
      <p:sp>
        <p:nvSpPr>
          <p:cNvPr id="4" name="Content Placeholder 3"/>
          <p:cNvSpPr>
            <a:spLocks noGrp="1"/>
          </p:cNvSpPr>
          <p:nvPr>
            <p:ph sz="half" idx="1"/>
          </p:nvPr>
        </p:nvSpPr>
        <p:spPr/>
        <p:txBody>
          <a:bodyPr>
            <a:normAutofit lnSpcReduction="10000"/>
          </a:bodyPr>
          <a:lstStyle/>
          <a:p>
            <a:r>
              <a:rPr lang="en-US" dirty="0" smtClean="0"/>
              <a:t>Character Development</a:t>
            </a:r>
          </a:p>
          <a:p>
            <a:r>
              <a:rPr lang="en-US" dirty="0" smtClean="0">
                <a:solidFill>
                  <a:srgbClr val="FF0000"/>
                </a:solidFill>
              </a:rPr>
              <a:t>STOP</a:t>
            </a:r>
            <a:r>
              <a:rPr lang="en-US" dirty="0" smtClean="0"/>
              <a:t> at the key symbol on page 279!!! What did Jeremy figure out just before he fell overboard?</a:t>
            </a:r>
          </a:p>
          <a:p>
            <a:r>
              <a:rPr lang="en-US" dirty="0" smtClean="0"/>
              <a:t>Jeremy says, “maybe some things aren’t meant to be known.” What do you think he meant by this?</a:t>
            </a:r>
          </a:p>
          <a:p>
            <a:r>
              <a:rPr lang="en-US" dirty="0" smtClean="0"/>
              <a:t>Did Jeremy discover the meaning of life?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latin typeface="Cooper Black" pitchFamily="18" charset="0"/>
              </a:rPr>
              <a:t>Novel Projects</a:t>
            </a:r>
            <a:endParaRPr lang="en-US" dirty="0">
              <a:latin typeface="Cooper Black" pitchFamily="18" charset="0"/>
            </a:endParaRPr>
          </a:p>
        </p:txBody>
      </p:sp>
      <p:sp>
        <p:nvSpPr>
          <p:cNvPr id="6" name="Content Placeholder 5"/>
          <p:cNvSpPr>
            <a:spLocks noGrp="1"/>
          </p:cNvSpPr>
          <p:nvPr>
            <p:ph idx="1"/>
          </p:nvPr>
        </p:nvSpPr>
        <p:spPr/>
        <p:txBody>
          <a:bodyPr>
            <a:normAutofit fontScale="85000" lnSpcReduction="20000"/>
          </a:bodyPr>
          <a:lstStyle/>
          <a:p>
            <a:r>
              <a:rPr lang="en-US" dirty="0" smtClean="0"/>
              <a:t>The meaning of life is one of the world’s greatest mysteries. Why do you think it is so important </a:t>
            </a:r>
            <a:r>
              <a:rPr lang="en-US" dirty="0" err="1" smtClean="0"/>
              <a:t>ot</a:t>
            </a:r>
            <a:r>
              <a:rPr lang="en-US" dirty="0" smtClean="0"/>
              <a:t> discover it? What do you think the meaning of life is?</a:t>
            </a:r>
          </a:p>
          <a:p>
            <a:r>
              <a:rPr lang="en-US" dirty="0" smtClean="0"/>
              <a:t>Jeremy is often asked if his best friend, </a:t>
            </a:r>
            <a:r>
              <a:rPr lang="en-US" dirty="0" err="1" smtClean="0"/>
              <a:t>Lizzy</a:t>
            </a:r>
            <a:r>
              <a:rPr lang="en-US" dirty="0" smtClean="0"/>
              <a:t>, is his girlfriend or sister. Do you thinks its weird that he’s best friends with a girl? Why do you think it would matter to some people? What are some advantages of a boy having a girl as his best friend? An disadvantages?</a:t>
            </a:r>
          </a:p>
          <a:p>
            <a:r>
              <a:rPr lang="en-US" dirty="0" smtClean="0"/>
              <a:t>When Jeremy and </a:t>
            </a:r>
            <a:r>
              <a:rPr lang="en-US" dirty="0" err="1" smtClean="0"/>
              <a:t>Lizzy</a:t>
            </a:r>
            <a:r>
              <a:rPr lang="en-US" dirty="0" smtClean="0"/>
              <a:t> work for Mr. Oswald, they visit different kinds of people with different stories of pawning their favorite things. What do you think Jeremy and </a:t>
            </a:r>
            <a:r>
              <a:rPr lang="en-US" dirty="0" err="1" smtClean="0"/>
              <a:t>Lizzy</a:t>
            </a:r>
            <a:r>
              <a:rPr lang="en-US" dirty="0" smtClean="0"/>
              <a:t> learn from this experience? Do you have a favorite item? How would it change your life if you had to sell it? In what ways did losing their favorite things change the lives of the people Jeremy and </a:t>
            </a:r>
            <a:r>
              <a:rPr lang="en-US" dirty="0" err="1" smtClean="0"/>
              <a:t>Lizzy</a:t>
            </a:r>
            <a:r>
              <a:rPr lang="en-US" dirty="0" smtClean="0"/>
              <a:t> visit?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oper Black" pitchFamily="18" charset="0"/>
              </a:rPr>
              <a:t>Novel Projects</a:t>
            </a:r>
            <a:endParaRPr lang="en-US" dirty="0"/>
          </a:p>
        </p:txBody>
      </p:sp>
      <p:sp>
        <p:nvSpPr>
          <p:cNvPr id="3" name="Content Placeholder 2"/>
          <p:cNvSpPr>
            <a:spLocks noGrp="1"/>
          </p:cNvSpPr>
          <p:nvPr>
            <p:ph idx="1"/>
          </p:nvPr>
        </p:nvSpPr>
        <p:spPr/>
        <p:txBody>
          <a:bodyPr/>
          <a:lstStyle/>
          <a:p>
            <a:r>
              <a:rPr lang="en-US" dirty="0" smtClean="0"/>
              <a:t>Jeremy’s dad spent his life believing he would die when he was forty years old. Would you have believed the fortune-teller? How do you think the fortune-teller changed Mr. Fink’s life? Was it for the better or for the worse?</a:t>
            </a:r>
          </a:p>
          <a:p>
            <a:r>
              <a:rPr lang="en-US" dirty="0" smtClean="0"/>
              <a:t>If you were to make your own box, what would you put in it? Why would you choose those objects? Whom would you leave it for? Why would you want to leave your box for that person?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Ralph Waldo Emerson</a:t>
            </a:r>
            <a:endParaRPr lang="en-US" dirty="0"/>
          </a:p>
        </p:txBody>
      </p:sp>
      <p:sp>
        <p:nvSpPr>
          <p:cNvPr id="3" name="Content Placeholder 2"/>
          <p:cNvSpPr>
            <a:spLocks noGrp="1"/>
          </p:cNvSpPr>
          <p:nvPr>
            <p:ph idx="1"/>
          </p:nvPr>
        </p:nvSpPr>
        <p:spPr/>
        <p:txBody>
          <a:bodyPr/>
          <a:lstStyle/>
          <a:p>
            <a:r>
              <a:rPr lang="en-US" dirty="0" smtClean="0"/>
              <a:t>“Most of the shadows in this life are caused by our standing in our </a:t>
            </a:r>
            <a:r>
              <a:rPr lang="en-US" smtClean="0"/>
              <a:t>own sunshine.”</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514352"/>
            <a:ext cx="8001000" cy="1162050"/>
          </a:xfrm>
        </p:spPr>
        <p:txBody>
          <a:bodyPr/>
          <a:lstStyle/>
          <a:p>
            <a:pPr algn="r"/>
            <a:r>
              <a:rPr lang="en-US" sz="4000" dirty="0" smtClean="0">
                <a:latin typeface="Cooper Black" pitchFamily="18" charset="0"/>
              </a:rPr>
              <a:t>Preface</a:t>
            </a:r>
            <a:endParaRPr lang="en-US" sz="4000" dirty="0">
              <a:latin typeface="Cooper Black" pitchFamily="18" charset="0"/>
            </a:endParaRPr>
          </a:p>
        </p:txBody>
      </p:sp>
      <p:sp>
        <p:nvSpPr>
          <p:cNvPr id="6" name="Text Placeholder 5"/>
          <p:cNvSpPr>
            <a:spLocks noGrp="1"/>
          </p:cNvSpPr>
          <p:nvPr>
            <p:ph type="body" idx="2"/>
          </p:nvPr>
        </p:nvSpPr>
        <p:spPr/>
        <p:txBody>
          <a:bodyPr>
            <a:normAutofit/>
          </a:bodyPr>
          <a:lstStyle/>
          <a:p>
            <a:pPr algn="ctr"/>
            <a:r>
              <a:rPr lang="en-US" sz="1600" b="1" dirty="0" smtClean="0"/>
              <a:t>Vocabulary</a:t>
            </a:r>
          </a:p>
          <a:p>
            <a:endParaRPr lang="en-US" sz="1600" dirty="0" smtClean="0"/>
          </a:p>
          <a:p>
            <a:r>
              <a:rPr lang="en-US" sz="1600" dirty="0" smtClean="0"/>
              <a:t>serene</a:t>
            </a:r>
          </a:p>
          <a:p>
            <a:r>
              <a:rPr lang="en-US" sz="1600" dirty="0" smtClean="0"/>
              <a:t>notorious</a:t>
            </a:r>
          </a:p>
          <a:p>
            <a:r>
              <a:rPr lang="en-US" sz="1600" dirty="0" smtClean="0"/>
              <a:t>mutant</a:t>
            </a:r>
          </a:p>
          <a:p>
            <a:r>
              <a:rPr lang="en-US" sz="1600" dirty="0" smtClean="0"/>
              <a:t>prophecy</a:t>
            </a:r>
          </a:p>
          <a:p>
            <a:r>
              <a:rPr lang="en-US" sz="1600" dirty="0" smtClean="0"/>
              <a:t>overcompensates</a:t>
            </a:r>
            <a:endParaRPr lang="en-US" sz="1600" dirty="0"/>
          </a:p>
        </p:txBody>
      </p:sp>
      <p:sp>
        <p:nvSpPr>
          <p:cNvPr id="5" name="Content Placeholder 4"/>
          <p:cNvSpPr>
            <a:spLocks noGrp="1"/>
          </p:cNvSpPr>
          <p:nvPr>
            <p:ph sz="half" idx="1"/>
          </p:nvPr>
        </p:nvSpPr>
        <p:spPr/>
        <p:txBody>
          <a:bodyPr>
            <a:normAutofit/>
          </a:bodyPr>
          <a:lstStyle/>
          <a:p>
            <a:r>
              <a:rPr lang="en-US" dirty="0" smtClean="0"/>
              <a:t>Character Development: Keep a chart of the characters and their personality traits.</a:t>
            </a:r>
          </a:p>
          <a:p>
            <a:r>
              <a:rPr lang="en-US" dirty="0" smtClean="0"/>
              <a:t>What do you think is in the box?</a:t>
            </a:r>
          </a:p>
          <a:p>
            <a:r>
              <a:rPr lang="en-US" dirty="0" smtClean="0"/>
              <a:t>At the end of the preface, Jeremy states that the box started it all. What do you think the box started?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sz="3600" dirty="0" smtClean="0">
                <a:latin typeface="Cooper Black" pitchFamily="18" charset="0"/>
              </a:rPr>
              <a:t>Chapter 1: The Box pp1-13</a:t>
            </a:r>
            <a:endParaRPr lang="en-US" sz="3600" dirty="0">
              <a:latin typeface="Cooper Black" pitchFamily="18" charset="0"/>
            </a:endParaRPr>
          </a:p>
        </p:txBody>
      </p:sp>
      <p:sp>
        <p:nvSpPr>
          <p:cNvPr id="3" name="Text Placeholder 2"/>
          <p:cNvSpPr>
            <a:spLocks noGrp="1"/>
          </p:cNvSpPr>
          <p:nvPr>
            <p:ph type="body" idx="2"/>
          </p:nvPr>
        </p:nvSpPr>
        <p:spPr/>
        <p:txBody>
          <a:bodyPr>
            <a:normAutofit/>
          </a:bodyPr>
          <a:lstStyle/>
          <a:p>
            <a:pPr algn="ctr"/>
            <a:r>
              <a:rPr lang="en-US" sz="1600" b="1" dirty="0" smtClean="0"/>
              <a:t>Vocabulary</a:t>
            </a:r>
          </a:p>
          <a:p>
            <a:endParaRPr lang="en-US" sz="1600" dirty="0" smtClean="0"/>
          </a:p>
          <a:p>
            <a:r>
              <a:rPr lang="en-US" sz="1600" dirty="0" smtClean="0"/>
              <a:t>haphazardly</a:t>
            </a:r>
          </a:p>
          <a:p>
            <a:r>
              <a:rPr lang="en-US" sz="1600" smtClean="0"/>
              <a:t>esquires</a:t>
            </a:r>
            <a:endParaRPr lang="en-US" sz="1600" dirty="0" smtClean="0"/>
          </a:p>
          <a:p>
            <a:r>
              <a:rPr lang="en-US" sz="1600" smtClean="0"/>
              <a:t>obscure</a:t>
            </a:r>
            <a:endParaRPr lang="en-US" sz="1600" dirty="0" smtClean="0"/>
          </a:p>
          <a:p>
            <a:r>
              <a:rPr lang="en-US" sz="1600" smtClean="0"/>
              <a:t>gravely</a:t>
            </a:r>
            <a:endParaRPr lang="en-US" sz="1600" dirty="0" smtClean="0"/>
          </a:p>
          <a:p>
            <a:r>
              <a:rPr lang="en-US" sz="1600" smtClean="0"/>
              <a:t>qualms</a:t>
            </a:r>
            <a:endParaRPr lang="en-US" sz="1600" dirty="0" smtClean="0"/>
          </a:p>
          <a:p>
            <a:r>
              <a:rPr lang="en-US" sz="1600" smtClean="0"/>
              <a:t>persist</a:t>
            </a:r>
            <a:endParaRPr lang="en-US" sz="1600" dirty="0" smtClean="0"/>
          </a:p>
          <a:p>
            <a:r>
              <a:rPr lang="en-US" sz="1600" smtClean="0"/>
              <a:t>reminiscing</a:t>
            </a:r>
            <a:endParaRPr lang="en-US" sz="1600" dirty="0" smtClean="0"/>
          </a:p>
          <a:p>
            <a:r>
              <a:rPr lang="en-US" sz="1600" dirty="0" smtClean="0"/>
              <a:t>mesmerized</a:t>
            </a:r>
            <a:endParaRPr lang="en-US" sz="1600" dirty="0"/>
          </a:p>
        </p:txBody>
      </p:sp>
      <p:sp>
        <p:nvSpPr>
          <p:cNvPr id="4" name="Content Placeholder 3"/>
          <p:cNvSpPr>
            <a:spLocks noGrp="1"/>
          </p:cNvSpPr>
          <p:nvPr>
            <p:ph sz="half" idx="1"/>
          </p:nvPr>
        </p:nvSpPr>
        <p:spPr/>
        <p:txBody>
          <a:bodyPr>
            <a:normAutofit lnSpcReduction="10000"/>
          </a:bodyPr>
          <a:lstStyle/>
          <a:p>
            <a:r>
              <a:rPr lang="en-US" dirty="0" smtClean="0"/>
              <a:t>Character Development</a:t>
            </a:r>
          </a:p>
          <a:p>
            <a:r>
              <a:rPr lang="en-US" dirty="0" smtClean="0"/>
              <a:t>Why would Jeremy’s mom send the box to a friend to hold onto for five years just to send it back?</a:t>
            </a:r>
          </a:p>
          <a:p>
            <a:r>
              <a:rPr lang="en-US" dirty="0" smtClean="0"/>
              <a:t>What could possible be in the box that that is engraved with the words “The Meaning of Life”?</a:t>
            </a:r>
          </a:p>
          <a:p>
            <a:r>
              <a:rPr lang="en-US" dirty="0" smtClean="0"/>
              <a:t>What do you think the meaning of life is? Explain.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sz="3200" dirty="0" smtClean="0">
                <a:latin typeface="Cooper Black" pitchFamily="18" charset="0"/>
              </a:rPr>
              <a:t>Chapter 2: The Explanation pp14-24</a:t>
            </a:r>
            <a:endParaRPr lang="en-US" sz="3200" dirty="0"/>
          </a:p>
        </p:txBody>
      </p:sp>
      <p:sp>
        <p:nvSpPr>
          <p:cNvPr id="3" name="Text Placeholder 2"/>
          <p:cNvSpPr>
            <a:spLocks noGrp="1"/>
          </p:cNvSpPr>
          <p:nvPr>
            <p:ph type="body" idx="2"/>
          </p:nvPr>
        </p:nvSpPr>
        <p:spPr/>
        <p:txBody>
          <a:bodyPr>
            <a:normAutofit/>
          </a:bodyPr>
          <a:lstStyle/>
          <a:p>
            <a:pPr algn="ctr"/>
            <a:r>
              <a:rPr lang="en-US" sz="1600" b="1" dirty="0" smtClean="0"/>
              <a:t>Vocabulary</a:t>
            </a:r>
          </a:p>
          <a:p>
            <a:endParaRPr lang="en-US" sz="1600" dirty="0" smtClean="0"/>
          </a:p>
          <a:p>
            <a:r>
              <a:rPr lang="en-US" sz="1600" dirty="0" smtClean="0"/>
              <a:t>vital</a:t>
            </a:r>
          </a:p>
          <a:p>
            <a:r>
              <a:rPr lang="en-US" sz="1600" smtClean="0"/>
              <a:t>intricate</a:t>
            </a:r>
            <a:endParaRPr lang="en-US" sz="1600" dirty="0" smtClean="0"/>
          </a:p>
          <a:p>
            <a:r>
              <a:rPr lang="en-US" sz="1600" smtClean="0"/>
              <a:t>wistfully</a:t>
            </a:r>
            <a:endParaRPr lang="en-US" sz="1600" dirty="0" smtClean="0"/>
          </a:p>
          <a:p>
            <a:r>
              <a:rPr lang="en-US" sz="1600" dirty="0" smtClean="0"/>
              <a:t>taxing</a:t>
            </a:r>
            <a:endParaRPr lang="en-US" sz="1600" dirty="0"/>
          </a:p>
        </p:txBody>
      </p:sp>
      <p:sp>
        <p:nvSpPr>
          <p:cNvPr id="4" name="Content Placeholder 3"/>
          <p:cNvSpPr>
            <a:spLocks noGrp="1"/>
          </p:cNvSpPr>
          <p:nvPr>
            <p:ph sz="half" idx="1"/>
          </p:nvPr>
        </p:nvSpPr>
        <p:spPr/>
        <p:txBody>
          <a:bodyPr>
            <a:normAutofit fontScale="92500" lnSpcReduction="20000"/>
          </a:bodyPr>
          <a:lstStyle/>
          <a:p>
            <a:r>
              <a:rPr lang="en-US" dirty="0" smtClean="0"/>
              <a:t>Character Development</a:t>
            </a:r>
          </a:p>
          <a:p>
            <a:r>
              <a:rPr lang="en-US" dirty="0" smtClean="0"/>
              <a:t>What is your strength?</a:t>
            </a:r>
          </a:p>
          <a:p>
            <a:r>
              <a:rPr lang="en-US" dirty="0" smtClean="0"/>
              <a:t>What would you do to open the box?</a:t>
            </a:r>
          </a:p>
          <a:p>
            <a:r>
              <a:rPr lang="en-US" dirty="0" smtClean="0"/>
              <a:t>Think back to the preface of the story. Jeremy said that he was going to recap everything that had happened that summer, which included the Big Mistake, the old man, the book, the lamp, and the telescope. How do you think these relate to the box?</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sz="3600" dirty="0" smtClean="0">
                <a:latin typeface="Cooper Black" pitchFamily="18" charset="0"/>
              </a:rPr>
              <a:t>Chapter 3: The Keys pp25-39</a:t>
            </a:r>
            <a:endParaRPr lang="en-US" sz="3600" dirty="0"/>
          </a:p>
        </p:txBody>
      </p:sp>
      <p:sp>
        <p:nvSpPr>
          <p:cNvPr id="3" name="Text Placeholder 2"/>
          <p:cNvSpPr>
            <a:spLocks noGrp="1"/>
          </p:cNvSpPr>
          <p:nvPr>
            <p:ph type="body" idx="2"/>
          </p:nvPr>
        </p:nvSpPr>
        <p:spPr/>
        <p:txBody>
          <a:bodyPr>
            <a:normAutofit/>
          </a:bodyPr>
          <a:lstStyle/>
          <a:p>
            <a:pPr algn="ctr"/>
            <a:r>
              <a:rPr lang="en-US" sz="1600" b="1" dirty="0" smtClean="0"/>
              <a:t>Vocabulary</a:t>
            </a:r>
          </a:p>
          <a:p>
            <a:endParaRPr lang="en-US" sz="1600" dirty="0" smtClean="0"/>
          </a:p>
          <a:p>
            <a:r>
              <a:rPr lang="en-US" sz="1600" dirty="0" smtClean="0"/>
              <a:t>persecution</a:t>
            </a:r>
          </a:p>
          <a:p>
            <a:r>
              <a:rPr lang="en-US" sz="1600" dirty="0" smtClean="0"/>
              <a:t>girth</a:t>
            </a:r>
          </a:p>
          <a:p>
            <a:r>
              <a:rPr lang="en-US" sz="1600" dirty="0" smtClean="0"/>
              <a:t>rendering</a:t>
            </a:r>
          </a:p>
          <a:p>
            <a:r>
              <a:rPr lang="en-US" sz="1600" dirty="0" smtClean="0"/>
              <a:t>modestly</a:t>
            </a:r>
          </a:p>
          <a:p>
            <a:r>
              <a:rPr lang="en-US" sz="1600" dirty="0" smtClean="0"/>
              <a:t>futile</a:t>
            </a:r>
          </a:p>
          <a:p>
            <a:r>
              <a:rPr lang="en-US" sz="1600" dirty="0" smtClean="0"/>
              <a:t>vindicated</a:t>
            </a:r>
          </a:p>
          <a:p>
            <a:r>
              <a:rPr lang="en-US" sz="1600" dirty="0" smtClean="0"/>
              <a:t>scrutinize</a:t>
            </a:r>
          </a:p>
          <a:p>
            <a:r>
              <a:rPr lang="en-US" sz="1600" dirty="0" smtClean="0"/>
              <a:t>avail</a:t>
            </a:r>
            <a:endParaRPr lang="en-US" sz="1600" dirty="0"/>
          </a:p>
        </p:txBody>
      </p:sp>
      <p:sp>
        <p:nvSpPr>
          <p:cNvPr id="4" name="Content Placeholder 3"/>
          <p:cNvSpPr>
            <a:spLocks noGrp="1"/>
          </p:cNvSpPr>
          <p:nvPr>
            <p:ph sz="half" idx="1"/>
          </p:nvPr>
        </p:nvSpPr>
        <p:spPr/>
        <p:txBody>
          <a:bodyPr>
            <a:normAutofit fontScale="92500" lnSpcReduction="20000"/>
          </a:bodyPr>
          <a:lstStyle/>
          <a:p>
            <a:r>
              <a:rPr lang="en-US" dirty="0" smtClean="0"/>
              <a:t>Character Development</a:t>
            </a:r>
          </a:p>
          <a:p>
            <a:r>
              <a:rPr lang="en-US" dirty="0" smtClean="0"/>
              <a:t>Jeremy collects mutant candy.  </a:t>
            </a:r>
            <a:r>
              <a:rPr lang="en-US" dirty="0" err="1" smtClean="0"/>
              <a:t>Lizzy</a:t>
            </a:r>
            <a:r>
              <a:rPr lang="en-US" dirty="0" smtClean="0"/>
              <a:t> collects playing cards she finds in random places. Do you collect anything? If so, what is it? If not, what would you like to collect if you could collect anything in the world?</a:t>
            </a:r>
          </a:p>
          <a:p>
            <a:r>
              <a:rPr lang="en-US" dirty="0" smtClean="0"/>
              <a:t>What do you think Plan F is?</a:t>
            </a:r>
          </a:p>
          <a:p>
            <a:r>
              <a:rPr lang="en-US" dirty="0" smtClean="0"/>
              <a:t>Why do you think Jeremy is reluctant to go on the subway? What are some things that you are reluctant to do?</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sz="3200" dirty="0" smtClean="0">
                <a:latin typeface="Cooper Black" pitchFamily="18" charset="0"/>
              </a:rPr>
              <a:t>Chapter 4: The Flea Market pp40-58</a:t>
            </a:r>
            <a:endParaRPr lang="en-US" sz="3200" dirty="0"/>
          </a:p>
        </p:txBody>
      </p:sp>
      <p:sp>
        <p:nvSpPr>
          <p:cNvPr id="3" name="Text Placeholder 2"/>
          <p:cNvSpPr>
            <a:spLocks noGrp="1"/>
          </p:cNvSpPr>
          <p:nvPr>
            <p:ph type="body" idx="2"/>
          </p:nvPr>
        </p:nvSpPr>
        <p:spPr/>
        <p:txBody>
          <a:bodyPr>
            <a:normAutofit/>
          </a:bodyPr>
          <a:lstStyle/>
          <a:p>
            <a:pPr algn="ctr"/>
            <a:r>
              <a:rPr lang="en-US" sz="1600" b="1" dirty="0" smtClean="0"/>
              <a:t>Vocabulary</a:t>
            </a:r>
          </a:p>
          <a:p>
            <a:endParaRPr lang="en-US" sz="1600" dirty="0" smtClean="0"/>
          </a:p>
          <a:p>
            <a:r>
              <a:rPr lang="en-US" sz="1600" dirty="0" smtClean="0"/>
              <a:t>descend</a:t>
            </a:r>
          </a:p>
          <a:p>
            <a:r>
              <a:rPr lang="en-US" sz="1600" dirty="0" smtClean="0"/>
              <a:t>transgressions</a:t>
            </a:r>
          </a:p>
          <a:p>
            <a:r>
              <a:rPr lang="en-US" sz="1600" dirty="0" smtClean="0"/>
              <a:t>thrifty</a:t>
            </a:r>
          </a:p>
          <a:p>
            <a:r>
              <a:rPr lang="en-US" sz="1600" dirty="0" smtClean="0"/>
              <a:t>compelled</a:t>
            </a:r>
          </a:p>
          <a:p>
            <a:r>
              <a:rPr lang="en-US" sz="1600" dirty="0" smtClean="0"/>
              <a:t>obnoxious</a:t>
            </a:r>
          </a:p>
          <a:p>
            <a:r>
              <a:rPr lang="en-US" sz="1600" dirty="0" smtClean="0"/>
              <a:t>jostling</a:t>
            </a:r>
          </a:p>
          <a:p>
            <a:r>
              <a:rPr lang="en-US" sz="1600" dirty="0" smtClean="0"/>
              <a:t>kindred</a:t>
            </a:r>
          </a:p>
          <a:p>
            <a:r>
              <a:rPr lang="en-US" sz="1600" dirty="0" smtClean="0"/>
              <a:t>gingerly</a:t>
            </a:r>
            <a:endParaRPr lang="en-US" sz="1600" dirty="0"/>
          </a:p>
        </p:txBody>
      </p:sp>
      <p:sp>
        <p:nvSpPr>
          <p:cNvPr id="4" name="Content Placeholder 3"/>
          <p:cNvSpPr>
            <a:spLocks noGrp="1"/>
          </p:cNvSpPr>
          <p:nvPr>
            <p:ph sz="half" idx="1"/>
          </p:nvPr>
        </p:nvSpPr>
        <p:spPr/>
        <p:txBody>
          <a:bodyPr/>
          <a:lstStyle/>
          <a:p>
            <a:r>
              <a:rPr lang="en-US" dirty="0" smtClean="0"/>
              <a:t>Character Development</a:t>
            </a:r>
          </a:p>
          <a:p>
            <a:r>
              <a:rPr lang="en-US" dirty="0" smtClean="0"/>
              <a:t>What did Jeremy and Lizzie discover at the flea market?</a:t>
            </a:r>
          </a:p>
          <a:p>
            <a:r>
              <a:rPr lang="en-US" dirty="0" smtClean="0"/>
              <a:t>Make a list of all of the things you need a key for opening.</a:t>
            </a:r>
          </a:p>
          <a:p>
            <a:r>
              <a:rPr lang="en-US" dirty="0" smtClean="0"/>
              <a:t>How do the different people Jeremy and </a:t>
            </a:r>
            <a:r>
              <a:rPr lang="en-US" dirty="0" err="1" smtClean="0"/>
              <a:t>Lizzy</a:t>
            </a:r>
            <a:r>
              <a:rPr lang="en-US" dirty="0" smtClean="0"/>
              <a:t> encounter treat them?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sz="2800" dirty="0" smtClean="0">
                <a:latin typeface="Cooper Black" pitchFamily="18" charset="0"/>
              </a:rPr>
              <a:t>Chapter 5: Plan F pp59-74</a:t>
            </a:r>
            <a:endParaRPr lang="en-US" dirty="0"/>
          </a:p>
        </p:txBody>
      </p:sp>
      <p:sp>
        <p:nvSpPr>
          <p:cNvPr id="3" name="Text Placeholder 2"/>
          <p:cNvSpPr>
            <a:spLocks noGrp="1"/>
          </p:cNvSpPr>
          <p:nvPr>
            <p:ph type="body" idx="2"/>
          </p:nvPr>
        </p:nvSpPr>
        <p:spPr/>
        <p:txBody>
          <a:bodyPr>
            <a:normAutofit/>
          </a:bodyPr>
          <a:lstStyle/>
          <a:p>
            <a:pPr algn="ctr"/>
            <a:r>
              <a:rPr lang="en-US" sz="1600" b="1" dirty="0" smtClean="0"/>
              <a:t>Vocabulary</a:t>
            </a:r>
          </a:p>
          <a:p>
            <a:endParaRPr lang="en-US" sz="1600" dirty="0" smtClean="0"/>
          </a:p>
          <a:p>
            <a:r>
              <a:rPr lang="en-US" sz="1600" dirty="0" smtClean="0"/>
              <a:t>haltingly</a:t>
            </a:r>
          </a:p>
          <a:p>
            <a:r>
              <a:rPr lang="en-US" sz="1600" dirty="0" smtClean="0"/>
              <a:t>resolve</a:t>
            </a:r>
          </a:p>
          <a:p>
            <a:r>
              <a:rPr lang="en-US" sz="1600" dirty="0" smtClean="0"/>
              <a:t>wiles</a:t>
            </a:r>
          </a:p>
          <a:p>
            <a:r>
              <a:rPr lang="en-US" sz="1600" dirty="0" smtClean="0"/>
              <a:t>groggily</a:t>
            </a:r>
          </a:p>
          <a:p>
            <a:r>
              <a:rPr lang="en-US" sz="1600" dirty="0" smtClean="0"/>
              <a:t>dire</a:t>
            </a:r>
          </a:p>
          <a:p>
            <a:endParaRPr lang="en-US" sz="1600" dirty="0"/>
          </a:p>
        </p:txBody>
      </p:sp>
      <p:sp>
        <p:nvSpPr>
          <p:cNvPr id="4" name="Content Placeholder 3"/>
          <p:cNvSpPr>
            <a:spLocks noGrp="1"/>
          </p:cNvSpPr>
          <p:nvPr>
            <p:ph sz="half" idx="1"/>
          </p:nvPr>
        </p:nvSpPr>
        <p:spPr/>
        <p:txBody>
          <a:bodyPr/>
          <a:lstStyle/>
          <a:p>
            <a:r>
              <a:rPr lang="en-US" dirty="0" smtClean="0"/>
              <a:t>Character Development</a:t>
            </a:r>
          </a:p>
          <a:p>
            <a:r>
              <a:rPr lang="en-US" dirty="0" smtClean="0"/>
              <a:t>Now that you know what Plan F is, do you think it is a good plan?</a:t>
            </a:r>
          </a:p>
          <a:p>
            <a:r>
              <a:rPr lang="en-US" dirty="0" smtClean="0"/>
              <a:t>How do Jeremy and </a:t>
            </a:r>
            <a:r>
              <a:rPr lang="en-US" dirty="0" err="1" smtClean="0"/>
              <a:t>Lizzy</a:t>
            </a:r>
            <a:r>
              <a:rPr lang="en-US" dirty="0" smtClean="0"/>
              <a:t> feel about meeting the new neighbors, Rick and Samantha? What does </a:t>
            </a:r>
            <a:r>
              <a:rPr lang="en-US" dirty="0" err="1" smtClean="0"/>
              <a:t>Lizzy</a:t>
            </a:r>
            <a:r>
              <a:rPr lang="en-US" dirty="0" smtClean="0"/>
              <a:t> worry about?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sz="3600" dirty="0" smtClean="0">
                <a:latin typeface="Cooper Black" pitchFamily="18" charset="0"/>
              </a:rPr>
              <a:t>Chapter 6: The Office pp75-89</a:t>
            </a:r>
            <a:endParaRPr lang="en-US" sz="3600" dirty="0"/>
          </a:p>
        </p:txBody>
      </p:sp>
      <p:sp>
        <p:nvSpPr>
          <p:cNvPr id="3" name="Text Placeholder 2"/>
          <p:cNvSpPr>
            <a:spLocks noGrp="1"/>
          </p:cNvSpPr>
          <p:nvPr>
            <p:ph type="body" idx="2"/>
          </p:nvPr>
        </p:nvSpPr>
        <p:spPr/>
        <p:txBody>
          <a:bodyPr>
            <a:normAutofit/>
          </a:bodyPr>
          <a:lstStyle/>
          <a:p>
            <a:pPr algn="ctr"/>
            <a:r>
              <a:rPr lang="en-US" sz="1600" b="1" dirty="0" smtClean="0"/>
              <a:t>Vocabulary</a:t>
            </a:r>
          </a:p>
          <a:p>
            <a:endParaRPr lang="en-US" sz="1600" dirty="0" smtClean="0"/>
          </a:p>
          <a:p>
            <a:r>
              <a:rPr lang="en-US" sz="1600" dirty="0" smtClean="0"/>
              <a:t>opportune</a:t>
            </a:r>
          </a:p>
          <a:p>
            <a:r>
              <a:rPr lang="en-US" sz="1600" dirty="0" smtClean="0"/>
              <a:t>expletives</a:t>
            </a:r>
          </a:p>
          <a:p>
            <a:r>
              <a:rPr lang="en-US" sz="1600" dirty="0" smtClean="0"/>
              <a:t>intact</a:t>
            </a:r>
          </a:p>
          <a:p>
            <a:r>
              <a:rPr lang="en-US" sz="1600" dirty="0" smtClean="0"/>
              <a:t>composed</a:t>
            </a:r>
          </a:p>
          <a:p>
            <a:r>
              <a:rPr lang="en-US" sz="1600" dirty="0" smtClean="0"/>
              <a:t>ascend</a:t>
            </a:r>
            <a:endParaRPr lang="en-US" sz="1600" dirty="0"/>
          </a:p>
        </p:txBody>
      </p:sp>
      <p:sp>
        <p:nvSpPr>
          <p:cNvPr id="4" name="Content Placeholder 3"/>
          <p:cNvSpPr>
            <a:spLocks noGrp="1"/>
          </p:cNvSpPr>
          <p:nvPr>
            <p:ph sz="half" idx="1"/>
          </p:nvPr>
        </p:nvSpPr>
        <p:spPr/>
        <p:txBody>
          <a:bodyPr>
            <a:normAutofit fontScale="92500" lnSpcReduction="10000"/>
          </a:bodyPr>
          <a:lstStyle/>
          <a:p>
            <a:r>
              <a:rPr lang="en-US" dirty="0" smtClean="0"/>
              <a:t>Character Development</a:t>
            </a:r>
          </a:p>
          <a:p>
            <a:r>
              <a:rPr lang="en-US" dirty="0" smtClean="0"/>
              <a:t>Do you think fate and luck are the same thing? Explain.</a:t>
            </a:r>
          </a:p>
          <a:p>
            <a:r>
              <a:rPr lang="en-US" dirty="0" smtClean="0"/>
              <a:t>Why does Jeremy want to learn so much about time travel?</a:t>
            </a:r>
          </a:p>
          <a:p>
            <a:r>
              <a:rPr lang="en-US" dirty="0" smtClean="0"/>
              <a:t>What will happen to Jeremy and </a:t>
            </a:r>
            <a:r>
              <a:rPr lang="en-US" dirty="0" err="1" smtClean="0"/>
              <a:t>Lizzy</a:t>
            </a:r>
            <a:r>
              <a:rPr lang="en-US" dirty="0" smtClean="0"/>
              <a:t> now that the policeman and the security guard have discovered them? Would the king-sized Snickers have worked?</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912</TotalTime>
  <Words>1730</Words>
  <Application>Microsoft Office PowerPoint</Application>
  <PresentationFormat>On-screen Show (4:3)</PresentationFormat>
  <Paragraphs>263</Paragraphs>
  <Slides>26</Slides>
  <Notes>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Jeremy Fink and the Meaning of Life</vt:lpstr>
      <vt:lpstr>Wendy Mass</vt:lpstr>
      <vt:lpstr>Preface</vt:lpstr>
      <vt:lpstr>Chapter 1: The Box pp1-13</vt:lpstr>
      <vt:lpstr>Chapter 2: The Explanation pp14-24</vt:lpstr>
      <vt:lpstr>Chapter 3: The Keys pp25-39</vt:lpstr>
      <vt:lpstr>Chapter 4: The Flea Market pp40-58</vt:lpstr>
      <vt:lpstr>Chapter 5: Plan F pp59-74</vt:lpstr>
      <vt:lpstr>Chapter 6: The Office pp75-89</vt:lpstr>
      <vt:lpstr>Chapter 7: The Job pp90-100</vt:lpstr>
      <vt:lpstr>Chapter 8: The Old Man pp101-113</vt:lpstr>
      <vt:lpstr>Chapter 9: The Book pp114-124</vt:lpstr>
      <vt:lpstr>Chapter 10: Oswald Oswald pp125-142</vt:lpstr>
      <vt:lpstr>Chapter 11: The Lamp pp143-157</vt:lpstr>
      <vt:lpstr>Chapter 12: The Existential Crisis pp158-170</vt:lpstr>
      <vt:lpstr>Chapter 13: The Telescope pp171-183</vt:lpstr>
      <vt:lpstr>Chapter 14: Life, the Universe, and Everything pp184-195</vt:lpstr>
      <vt:lpstr>Chapter 15: The Boardwalk pp196-216</vt:lpstr>
      <vt:lpstr>Chapter 16: Flotsam and Jetsam pp217-232</vt:lpstr>
      <vt:lpstr>Chapter 17: Milestones pp233-246</vt:lpstr>
      <vt:lpstr>Chapter 18: The State Fair pp247-257</vt:lpstr>
      <vt:lpstr>Chapter 19: Happy Birthday pp258-274</vt:lpstr>
      <vt:lpstr>Chapter 20: The String pp275-289</vt:lpstr>
      <vt:lpstr>Novel Projects</vt:lpstr>
      <vt:lpstr>Novel Projects</vt:lpstr>
      <vt:lpstr>Ralph Waldo Emerson</vt:lpstr>
    </vt:vector>
  </TitlesOfParts>
  <Company>Temecula Valley 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Jeremy Fink and the Meaning of Life</dc:title>
  <dc:creator>sconstantino</dc:creator>
  <cp:lastModifiedBy>sconstantino</cp:lastModifiedBy>
  <cp:revision>197</cp:revision>
  <dcterms:created xsi:type="dcterms:W3CDTF">2012-08-03T17:03:25Z</dcterms:created>
  <dcterms:modified xsi:type="dcterms:W3CDTF">2012-08-05T00:52:35Z</dcterms:modified>
</cp:coreProperties>
</file>