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5/7/14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5/7/14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5/7/14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5/7/14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5/7/14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5/7/14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5/7/14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5/7/14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5/7/14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5/7/14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onyabbottbooks.com/bio/" TargetMode="External"/><Relationship Id="rId3" Type="http://schemas.openxmlformats.org/officeDocument/2006/relationships/image" Target="../media/image5.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Firegirl</a:t>
            </a:r>
            <a:endParaRPr lang="en-US" dirty="0"/>
          </a:p>
        </p:txBody>
      </p:sp>
      <p:sp>
        <p:nvSpPr>
          <p:cNvPr id="3" name="Subtitle 2"/>
          <p:cNvSpPr>
            <a:spLocks noGrp="1"/>
          </p:cNvSpPr>
          <p:nvPr>
            <p:ph type="subTitle" idx="1"/>
          </p:nvPr>
        </p:nvSpPr>
        <p:spPr/>
        <p:txBody>
          <a:bodyPr/>
          <a:lstStyle/>
          <a:p>
            <a:r>
              <a:rPr lang="en-US" dirty="0" smtClean="0"/>
              <a:t>Tony Abbott</a:t>
            </a:r>
            <a:endParaRPr lang="en-US" dirty="0"/>
          </a:p>
        </p:txBody>
      </p:sp>
    </p:spTree>
    <p:extLst>
      <p:ext uri="{BB962C8B-B14F-4D97-AF65-F5344CB8AC3E}">
        <p14:creationId xmlns:p14="http://schemas.microsoft.com/office/powerpoint/2010/main" val="348453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a:t>
            </a:r>
            <a:br>
              <a:rPr lang="en-US" dirty="0" smtClean="0"/>
            </a:br>
            <a:r>
              <a:rPr lang="en-US" sz="2400" dirty="0"/>
              <a:t>pages </a:t>
            </a:r>
            <a:r>
              <a:rPr lang="en-US" sz="2400" dirty="0" smtClean="0"/>
              <a:t>42-47</a:t>
            </a:r>
            <a:endParaRPr lang="en-US" sz="2400" dirty="0"/>
          </a:p>
        </p:txBody>
      </p:sp>
      <p:sp>
        <p:nvSpPr>
          <p:cNvPr id="3" name="Content Placeholder 2"/>
          <p:cNvSpPr>
            <a:spLocks noGrp="1"/>
          </p:cNvSpPr>
          <p:nvPr>
            <p:ph idx="1"/>
          </p:nvPr>
        </p:nvSpPr>
        <p:spPr/>
        <p:txBody>
          <a:bodyPr/>
          <a:lstStyle/>
          <a:p>
            <a:r>
              <a:rPr lang="en-US" dirty="0"/>
              <a:t>Character Development</a:t>
            </a:r>
          </a:p>
          <a:p>
            <a:r>
              <a:rPr lang="en-US" dirty="0"/>
              <a:t>Figurative Language</a:t>
            </a:r>
          </a:p>
          <a:p>
            <a:r>
              <a:rPr lang="en-US" dirty="0" smtClean="0"/>
              <a:t>Do you think Tom’s feelings about Jessica are realistic? Would other kids, like you, feel and react the same way? Explain.</a:t>
            </a:r>
          </a:p>
          <a:p>
            <a:r>
              <a:rPr lang="en-US" dirty="0" smtClean="0"/>
              <a:t>How do you think Jessica came to be burned?</a:t>
            </a:r>
            <a:endParaRPr lang="en-US" dirty="0"/>
          </a:p>
        </p:txBody>
      </p:sp>
      <p:sp>
        <p:nvSpPr>
          <p:cNvPr id="4" name="Text Placeholder 3"/>
          <p:cNvSpPr>
            <a:spLocks noGrp="1"/>
          </p:cNvSpPr>
          <p:nvPr>
            <p:ph type="body" sz="half" idx="2"/>
          </p:nvPr>
        </p:nvSpPr>
        <p:spPr/>
        <p:txBody>
          <a:bodyPr/>
          <a:lstStyle/>
          <a:p>
            <a:r>
              <a:rPr lang="en-US" sz="2400" dirty="0"/>
              <a:t>Vocabulary</a:t>
            </a:r>
          </a:p>
          <a:p>
            <a:endParaRPr lang="en-US" dirty="0"/>
          </a:p>
          <a:p>
            <a:pPr marL="342900" indent="-342900" algn="l">
              <a:buFont typeface="Arial"/>
              <a:buChar char="•"/>
            </a:pPr>
            <a:r>
              <a:rPr lang="en-US" sz="2400" dirty="0" smtClean="0"/>
              <a:t>undergoing</a:t>
            </a:r>
          </a:p>
          <a:p>
            <a:pPr marL="342900" indent="-342900" algn="l">
              <a:buFont typeface="Arial"/>
              <a:buChar char="•"/>
            </a:pPr>
            <a:r>
              <a:rPr lang="en-US" sz="2400" dirty="0" smtClean="0"/>
              <a:t>graft</a:t>
            </a:r>
            <a:endParaRPr lang="en-US" sz="2400" dirty="0"/>
          </a:p>
          <a:p>
            <a:endParaRPr lang="en-US" dirty="0"/>
          </a:p>
        </p:txBody>
      </p:sp>
    </p:spTree>
    <p:extLst>
      <p:ext uri="{BB962C8B-B14F-4D97-AF65-F5344CB8AC3E}">
        <p14:creationId xmlns:p14="http://schemas.microsoft.com/office/powerpoint/2010/main" val="68857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a:t>
            </a:r>
            <a:br>
              <a:rPr lang="en-US" dirty="0" smtClean="0"/>
            </a:br>
            <a:r>
              <a:rPr lang="en-US" sz="2400" dirty="0"/>
              <a:t>pages </a:t>
            </a:r>
            <a:r>
              <a:rPr lang="en-US" sz="2400" dirty="0" smtClean="0"/>
              <a:t>48-55</a:t>
            </a:r>
            <a:endParaRPr lang="en-US" sz="2400" dirty="0"/>
          </a:p>
        </p:txBody>
      </p:sp>
      <p:sp>
        <p:nvSpPr>
          <p:cNvPr id="3" name="Content Placeholder 2"/>
          <p:cNvSpPr>
            <a:spLocks noGrp="1"/>
          </p:cNvSpPr>
          <p:nvPr>
            <p:ph idx="1"/>
          </p:nvPr>
        </p:nvSpPr>
        <p:spPr/>
        <p:txBody>
          <a:bodyPr/>
          <a:lstStyle/>
          <a:p>
            <a:r>
              <a:rPr lang="en-US" dirty="0"/>
              <a:t>Character </a:t>
            </a:r>
            <a:r>
              <a:rPr lang="en-US" dirty="0" smtClean="0"/>
              <a:t>Development</a:t>
            </a:r>
          </a:p>
          <a:p>
            <a:r>
              <a:rPr lang="en-US" dirty="0" smtClean="0"/>
              <a:t>Why does Tom not want to talk about </a:t>
            </a:r>
            <a:r>
              <a:rPr lang="en-US" i="1" dirty="0" smtClean="0"/>
              <a:t>how</a:t>
            </a:r>
            <a:r>
              <a:rPr lang="en-US" dirty="0" smtClean="0"/>
              <a:t> Jessica got burned?</a:t>
            </a:r>
          </a:p>
          <a:p>
            <a:r>
              <a:rPr lang="en-US" dirty="0" smtClean="0"/>
              <a:t>Tom holds Jessica’s hand in the prayer circle, but Jeff does not. Is one boy right and the other wrong? Explain how both of the boys might be feeling. Do you have any evidence to support your thinking?</a:t>
            </a:r>
            <a:endParaRPr lang="en-US" dirty="0"/>
          </a:p>
        </p:txBody>
      </p:sp>
      <p:sp>
        <p:nvSpPr>
          <p:cNvPr id="4" name="Text Placeholder 3"/>
          <p:cNvSpPr>
            <a:spLocks noGrp="1"/>
          </p:cNvSpPr>
          <p:nvPr>
            <p:ph type="body" sz="half" idx="2"/>
          </p:nvPr>
        </p:nvSpPr>
        <p:spPr/>
        <p:txBody>
          <a:bodyPr>
            <a:normAutofit/>
          </a:bodyPr>
          <a:lstStyle/>
          <a:p>
            <a:r>
              <a:rPr lang="en-US" sz="2400" dirty="0"/>
              <a:t>Vocabulary</a:t>
            </a:r>
          </a:p>
          <a:p>
            <a:endParaRPr lang="en-US" sz="2400" dirty="0"/>
          </a:p>
          <a:p>
            <a:pPr marL="342900" indent="-342900" algn="l">
              <a:buFont typeface="Arial"/>
              <a:buChar char="•"/>
            </a:pPr>
            <a:r>
              <a:rPr lang="en-US" sz="2400" dirty="0" smtClean="0"/>
              <a:t>wince</a:t>
            </a:r>
          </a:p>
          <a:p>
            <a:pPr marL="342900" indent="-342900" algn="l">
              <a:buFont typeface="Arial"/>
              <a:buChar char="•"/>
            </a:pPr>
            <a:r>
              <a:rPr lang="en-US" sz="2400" dirty="0" smtClean="0"/>
              <a:t>prosperous</a:t>
            </a:r>
          </a:p>
          <a:p>
            <a:pPr marL="342900" indent="-342900" algn="l">
              <a:buFont typeface="Arial"/>
              <a:buChar char="•"/>
            </a:pPr>
            <a:r>
              <a:rPr lang="en-US" sz="2400" dirty="0" smtClean="0"/>
              <a:t>stern</a:t>
            </a:r>
            <a:endParaRPr lang="en-US" sz="2400" dirty="0"/>
          </a:p>
          <a:p>
            <a:endParaRPr lang="en-US" sz="2400" dirty="0"/>
          </a:p>
        </p:txBody>
      </p:sp>
    </p:spTree>
    <p:extLst>
      <p:ext uri="{BB962C8B-B14F-4D97-AF65-F5344CB8AC3E}">
        <p14:creationId xmlns:p14="http://schemas.microsoft.com/office/powerpoint/2010/main" val="41875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br>
              <a:rPr lang="en-US" dirty="0" smtClean="0"/>
            </a:br>
            <a:r>
              <a:rPr lang="en-US" sz="2400" dirty="0"/>
              <a:t>pages </a:t>
            </a:r>
            <a:r>
              <a:rPr lang="en-US" sz="2400" dirty="0" smtClean="0"/>
              <a:t>56-66</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smtClean="0"/>
              <a:t>Character Development</a:t>
            </a:r>
          </a:p>
          <a:p>
            <a:r>
              <a:rPr lang="en-US" dirty="0" smtClean="0"/>
              <a:t>Jeff says that he won’t touch Jessica because you can pick up diseases from touching sick people. Is Jessica sick? What would you tell Jeff? Explain.</a:t>
            </a:r>
          </a:p>
          <a:p>
            <a:r>
              <a:rPr lang="en-US" dirty="0" smtClean="0"/>
              <a:t>How is Jeff feeling about his parent’s divorce? Use evidence to support your thinking.</a:t>
            </a:r>
          </a:p>
          <a:p>
            <a:r>
              <a:rPr lang="en-US" dirty="0" smtClean="0"/>
              <a:t>Explain the campaign slogan, “A vote for Tom is a vote for </a:t>
            </a:r>
            <a:r>
              <a:rPr lang="en-US" dirty="0" err="1" smtClean="0"/>
              <a:t>TOMorrow</a:t>
            </a:r>
            <a:r>
              <a:rPr lang="en-US" dirty="0" smtClean="0"/>
              <a:t>!”</a:t>
            </a:r>
          </a:p>
          <a:p>
            <a:r>
              <a:rPr lang="en-US" dirty="0" smtClean="0"/>
              <a:t>At the end of the chapter Tom says something else happened? What do you think happened Explain.</a:t>
            </a:r>
            <a:endParaRPr lang="en-US" dirty="0"/>
          </a:p>
        </p:txBody>
      </p:sp>
      <p:sp>
        <p:nvSpPr>
          <p:cNvPr id="4" name="Text Placeholder 3"/>
          <p:cNvSpPr>
            <a:spLocks noGrp="1"/>
          </p:cNvSpPr>
          <p:nvPr>
            <p:ph type="body" sz="half" idx="2"/>
          </p:nvPr>
        </p:nvSpPr>
        <p:spPr/>
        <p:txBody>
          <a:bodyPr>
            <a:normAutofit/>
          </a:bodyPr>
          <a:lstStyle/>
          <a:p>
            <a:r>
              <a:rPr lang="en-US" sz="2400" dirty="0"/>
              <a:t>Vocabulary</a:t>
            </a:r>
          </a:p>
          <a:p>
            <a:endParaRPr lang="en-US" sz="2400" dirty="0"/>
          </a:p>
          <a:p>
            <a:pPr marL="342900" indent="-342900" algn="l">
              <a:buFont typeface="Arial"/>
              <a:buChar char="•"/>
            </a:pPr>
            <a:r>
              <a:rPr lang="en-US" sz="2400" dirty="0" smtClean="0"/>
              <a:t>harsh</a:t>
            </a:r>
          </a:p>
          <a:p>
            <a:pPr marL="342900" indent="-342900" algn="l">
              <a:buFont typeface="Arial"/>
              <a:buChar char="•"/>
            </a:pPr>
            <a:r>
              <a:rPr lang="en-US" sz="2400" dirty="0" smtClean="0"/>
              <a:t>slogan</a:t>
            </a:r>
            <a:endParaRPr lang="en-US" sz="2400" dirty="0"/>
          </a:p>
          <a:p>
            <a:endParaRPr lang="en-US" sz="2400" dirty="0"/>
          </a:p>
        </p:txBody>
      </p:sp>
    </p:spTree>
    <p:extLst>
      <p:ext uri="{BB962C8B-B14F-4D97-AF65-F5344CB8AC3E}">
        <p14:creationId xmlns:p14="http://schemas.microsoft.com/office/powerpoint/2010/main" val="42854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br>
              <a:rPr lang="en-US" dirty="0" smtClean="0"/>
            </a:br>
            <a:r>
              <a:rPr lang="en-US" sz="2400" dirty="0"/>
              <a:t>pages </a:t>
            </a:r>
            <a:r>
              <a:rPr lang="en-US" sz="2400" dirty="0" smtClean="0"/>
              <a:t>67-72</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What is the regular thing that the class discovered about Jessica?</a:t>
            </a:r>
            <a:endParaRPr lang="en-US" dirty="0"/>
          </a:p>
          <a:p>
            <a:r>
              <a:rPr lang="en-US" dirty="0" smtClean="0"/>
              <a:t>How do you think Jessica’s sister, Anne, died?</a:t>
            </a:r>
            <a:endParaRPr lang="en-US" dirty="0"/>
          </a:p>
        </p:txBody>
      </p:sp>
      <p:sp>
        <p:nvSpPr>
          <p:cNvPr id="4" name="Text Placeholder 3"/>
          <p:cNvSpPr>
            <a:spLocks noGrp="1"/>
          </p:cNvSpPr>
          <p:nvPr>
            <p:ph type="body" sz="half" idx="2"/>
          </p:nvPr>
        </p:nvSpPr>
        <p:spPr/>
        <p:txBody>
          <a:bodyPr>
            <a:normAutofit/>
          </a:bodyPr>
          <a:lstStyle/>
          <a:p>
            <a:r>
              <a:rPr lang="en-US" sz="2400" dirty="0"/>
              <a:t>Vocabulary</a:t>
            </a:r>
          </a:p>
          <a:p>
            <a:endParaRPr lang="en-US" sz="2400" dirty="0"/>
          </a:p>
          <a:p>
            <a:pPr marL="342900" indent="-342900" algn="l">
              <a:buFont typeface="Arial"/>
              <a:buChar char="•"/>
            </a:pPr>
            <a:r>
              <a:rPr lang="en-US" sz="2400" dirty="0" smtClean="0"/>
              <a:t>inaudible</a:t>
            </a:r>
            <a:endParaRPr lang="en-US" sz="2400" dirty="0"/>
          </a:p>
          <a:p>
            <a:endParaRPr lang="en-US" sz="2400" dirty="0"/>
          </a:p>
        </p:txBody>
      </p:sp>
    </p:spTree>
    <p:extLst>
      <p:ext uri="{BB962C8B-B14F-4D97-AF65-F5344CB8AC3E}">
        <p14:creationId xmlns:p14="http://schemas.microsoft.com/office/powerpoint/2010/main" val="2714136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br>
              <a:rPr lang="en-US" dirty="0" smtClean="0"/>
            </a:br>
            <a:r>
              <a:rPr lang="en-US" sz="2400" dirty="0"/>
              <a:t>pages </a:t>
            </a:r>
            <a:r>
              <a:rPr lang="en-US" sz="2400" dirty="0" smtClean="0"/>
              <a:t>73-80</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How and why do rumors get started? What rumor was started about Jessica? How would you feel if you were Jessica and you heard the rumor that people were spreading about you?</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27297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br>
              <a:rPr lang="en-US" dirty="0" smtClean="0"/>
            </a:br>
            <a:r>
              <a:rPr lang="en-US" sz="2400" dirty="0"/>
              <a:t>pages </a:t>
            </a:r>
            <a:r>
              <a:rPr lang="en-US" sz="2400" dirty="0" smtClean="0"/>
              <a:t>81-93</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Why did the author spend so much time describing Jessica’s room?</a:t>
            </a:r>
          </a:p>
          <a:p>
            <a:r>
              <a:rPr lang="en-US" dirty="0" smtClean="0"/>
              <a:t>What super power would you want and why? How would you use it to help people?</a:t>
            </a:r>
          </a:p>
          <a:p>
            <a:r>
              <a:rPr lang="en-US" dirty="0" smtClean="0"/>
              <a:t>Why do you think Jessica asked Tom if he wanted to touch her face, but then she closed her bedroom door without letting him?</a:t>
            </a:r>
            <a:endParaRPr lang="en-US" dirty="0"/>
          </a:p>
        </p:txBody>
      </p:sp>
      <p:sp>
        <p:nvSpPr>
          <p:cNvPr id="4" name="Text Placeholder 3"/>
          <p:cNvSpPr>
            <a:spLocks noGrp="1"/>
          </p:cNvSpPr>
          <p:nvPr>
            <p:ph type="body" sz="half" idx="2"/>
          </p:nvPr>
        </p:nvSpPr>
        <p:spPr/>
        <p:txBody>
          <a:bodyPr>
            <a:normAutofit/>
          </a:bodyPr>
          <a:lstStyle/>
          <a:p>
            <a:r>
              <a:rPr lang="en-US" sz="2400" dirty="0"/>
              <a:t>Vocabulary</a:t>
            </a:r>
          </a:p>
          <a:p>
            <a:endParaRPr lang="en-US" sz="2400" dirty="0"/>
          </a:p>
          <a:p>
            <a:pPr marL="342900" indent="-342900" algn="l">
              <a:buFont typeface="Arial"/>
              <a:buChar char="•"/>
            </a:pPr>
            <a:r>
              <a:rPr lang="en-US" sz="2400" dirty="0" smtClean="0"/>
              <a:t>salve</a:t>
            </a:r>
          </a:p>
          <a:p>
            <a:pPr marL="342900" indent="-342900" algn="l">
              <a:buFont typeface="Arial"/>
              <a:buChar char="•"/>
            </a:pPr>
            <a:r>
              <a:rPr lang="en-US" sz="2400" dirty="0" smtClean="0"/>
              <a:t>glint</a:t>
            </a:r>
          </a:p>
          <a:p>
            <a:pPr marL="342900" indent="-342900" algn="l">
              <a:buFont typeface="Arial"/>
              <a:buChar char="•"/>
            </a:pPr>
            <a:r>
              <a:rPr lang="en-US" sz="2400" dirty="0" smtClean="0"/>
              <a:t>indestructible</a:t>
            </a:r>
            <a:endParaRPr lang="en-US" sz="2400" dirty="0"/>
          </a:p>
          <a:p>
            <a:endParaRPr lang="en-US" sz="2400" dirty="0"/>
          </a:p>
        </p:txBody>
      </p:sp>
    </p:spTree>
    <p:extLst>
      <p:ext uri="{BB962C8B-B14F-4D97-AF65-F5344CB8AC3E}">
        <p14:creationId xmlns:p14="http://schemas.microsoft.com/office/powerpoint/2010/main" val="50516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br>
              <a:rPr lang="en-US" dirty="0" smtClean="0"/>
            </a:br>
            <a:r>
              <a:rPr lang="en-US" sz="2400" dirty="0"/>
              <a:t>pages </a:t>
            </a:r>
            <a:r>
              <a:rPr lang="en-US" sz="2400" dirty="0" smtClean="0"/>
              <a:t>94-101</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Why would Jessica lie about having a sister who died?</a:t>
            </a:r>
          </a:p>
          <a:p>
            <a:r>
              <a:rPr lang="en-US" dirty="0" smtClean="0"/>
              <a:t>Explain how Jessica was burned.</a:t>
            </a:r>
            <a:endParaRPr lang="en-US" dirty="0"/>
          </a:p>
        </p:txBody>
      </p:sp>
      <p:sp>
        <p:nvSpPr>
          <p:cNvPr id="4" name="Text Placeholder 3"/>
          <p:cNvSpPr>
            <a:spLocks noGrp="1"/>
          </p:cNvSpPr>
          <p:nvPr>
            <p:ph type="body" sz="half" idx="2"/>
          </p:nvPr>
        </p:nvSpPr>
        <p:spPr/>
        <p:txBody>
          <a:bodyPr>
            <a:normAutofit/>
          </a:bodyPr>
          <a:lstStyle/>
          <a:p>
            <a:r>
              <a:rPr lang="en-US" sz="2400" dirty="0"/>
              <a:t>Vocabulary</a:t>
            </a:r>
          </a:p>
          <a:p>
            <a:endParaRPr lang="en-US" sz="2400" dirty="0"/>
          </a:p>
          <a:p>
            <a:pPr marL="342900" indent="-342900" algn="l">
              <a:buFont typeface="Arial"/>
              <a:buChar char="•"/>
            </a:pPr>
            <a:r>
              <a:rPr lang="en-US" sz="2400" dirty="0" smtClean="0"/>
              <a:t>garbled</a:t>
            </a:r>
            <a:endParaRPr lang="en-US" sz="2400" dirty="0"/>
          </a:p>
          <a:p>
            <a:endParaRPr lang="en-US" sz="2400" dirty="0"/>
          </a:p>
        </p:txBody>
      </p:sp>
    </p:spTree>
    <p:extLst>
      <p:ext uri="{BB962C8B-B14F-4D97-AF65-F5344CB8AC3E}">
        <p14:creationId xmlns:p14="http://schemas.microsoft.com/office/powerpoint/2010/main" val="2836214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br>
              <a:rPr lang="en-US" dirty="0" smtClean="0"/>
            </a:br>
            <a:r>
              <a:rPr lang="en-US" sz="2400" dirty="0"/>
              <a:t>pages </a:t>
            </a:r>
            <a:r>
              <a:rPr lang="en-US" sz="2400" dirty="0" smtClean="0"/>
              <a:t>102-110</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Why do you think Jessica hates her mother?</a:t>
            </a:r>
          </a:p>
          <a:p>
            <a:r>
              <a:rPr lang="en-US" dirty="0" smtClean="0"/>
              <a:t>Do you think Tom should have agreed to go with Jessica, or should he count on Jeff and riding in the Cobra on Saturday? Explain </a:t>
            </a:r>
            <a:r>
              <a:rPr lang="en-US" smtClean="0"/>
              <a:t>your position.</a:t>
            </a:r>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20964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br>
              <a:rPr lang="en-US" dirty="0" smtClean="0"/>
            </a:br>
            <a:r>
              <a:rPr lang="en-US" sz="2400" dirty="0"/>
              <a:t>pages </a:t>
            </a:r>
            <a:r>
              <a:rPr lang="en-US" sz="2400" dirty="0" smtClean="0"/>
              <a:t>111-118</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How would you characterize Jeff? List some attributes and provide evidence from the text to support your thinking.</a:t>
            </a:r>
          </a:p>
          <a:p>
            <a:r>
              <a:rPr lang="en-US" dirty="0" smtClean="0"/>
              <a:t>Do you think Tom’s dream is important? Explain</a:t>
            </a:r>
            <a:endParaRPr lang="en-US" dirty="0"/>
          </a:p>
        </p:txBody>
      </p:sp>
      <p:sp>
        <p:nvSpPr>
          <p:cNvPr id="4" name="Text Placeholder 3"/>
          <p:cNvSpPr>
            <a:spLocks noGrp="1"/>
          </p:cNvSpPr>
          <p:nvPr>
            <p:ph type="body" sz="half" idx="2"/>
          </p:nvPr>
        </p:nvSpPr>
        <p:spPr/>
        <p:txBody>
          <a:bodyPr>
            <a:normAutofit/>
          </a:bodyPr>
          <a:lstStyle/>
          <a:p>
            <a:r>
              <a:rPr lang="en-US" sz="2400" dirty="0"/>
              <a:t>Vocabulary</a:t>
            </a:r>
          </a:p>
          <a:p>
            <a:endParaRPr lang="en-US" sz="2400" dirty="0"/>
          </a:p>
          <a:p>
            <a:pPr marL="342900" indent="-342900" algn="l">
              <a:buFont typeface="Arial"/>
              <a:buChar char="•"/>
            </a:pPr>
            <a:r>
              <a:rPr lang="en-US" sz="2400" dirty="0" smtClean="0"/>
              <a:t>marauders</a:t>
            </a:r>
            <a:endParaRPr lang="en-US" sz="2400" dirty="0"/>
          </a:p>
          <a:p>
            <a:pPr algn="l"/>
            <a:endParaRPr lang="en-US" sz="2400" dirty="0"/>
          </a:p>
        </p:txBody>
      </p:sp>
    </p:spTree>
    <p:extLst>
      <p:ext uri="{BB962C8B-B14F-4D97-AF65-F5344CB8AC3E}">
        <p14:creationId xmlns:p14="http://schemas.microsoft.com/office/powerpoint/2010/main" val="1009362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br>
              <a:rPr lang="en-US" dirty="0" smtClean="0"/>
            </a:br>
            <a:r>
              <a:rPr lang="en-US" sz="2400" dirty="0"/>
              <a:t>pages </a:t>
            </a:r>
            <a:r>
              <a:rPr lang="en-US" sz="2400" dirty="0" smtClean="0"/>
              <a:t>119-127</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Why do you think Jessica nominated Tom for class president?</a:t>
            </a:r>
          </a:p>
          <a:p>
            <a:r>
              <a:rPr lang="en-US" dirty="0" smtClean="0"/>
              <a:t>Why did Tom feel like he should nominate Jessica for class president?</a:t>
            </a:r>
          </a:p>
          <a:p>
            <a:r>
              <a:rPr lang="en-US" dirty="0" smtClean="0"/>
              <a:t>Why do you think Tom wouldn’t talk on the phone to Jeff, but he did talk to Jessica?</a:t>
            </a:r>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82074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Tony Abbott</a:t>
            </a:r>
            <a:endParaRPr lang="en-US" dirty="0"/>
          </a:p>
        </p:txBody>
      </p:sp>
      <p:sp>
        <p:nvSpPr>
          <p:cNvPr id="3" name="Content Placeholder 2"/>
          <p:cNvSpPr>
            <a:spLocks noGrp="1"/>
          </p:cNvSpPr>
          <p:nvPr>
            <p:ph idx="1"/>
          </p:nvPr>
        </p:nvSpPr>
        <p:spPr/>
        <p:txBody>
          <a:bodyPr/>
          <a:lstStyle/>
          <a:p>
            <a:r>
              <a:rPr lang="en-US" dirty="0" smtClean="0">
                <a:hlinkClick r:id="rId2"/>
              </a:rPr>
              <a:t>Biography</a:t>
            </a:r>
            <a:endParaRPr lang="en-US" dirty="0"/>
          </a:p>
        </p:txBody>
      </p:sp>
      <p:pic>
        <p:nvPicPr>
          <p:cNvPr id="4" name="Picture 3">
            <a:hlinkClick r:id="rId2"/>
          </p:cNvPr>
          <p:cNvPicPr>
            <a:picLocks noChangeAspect="1"/>
          </p:cNvPicPr>
          <p:nvPr/>
        </p:nvPicPr>
        <p:blipFill>
          <a:blip r:embed="rId3"/>
          <a:stretch>
            <a:fillRect/>
          </a:stretch>
        </p:blipFill>
        <p:spPr>
          <a:xfrm>
            <a:off x="3331774" y="1828800"/>
            <a:ext cx="3151399" cy="4297363"/>
          </a:xfrm>
          <a:prstGeom prst="rect">
            <a:avLst/>
          </a:prstGeom>
        </p:spPr>
      </p:pic>
    </p:spTree>
    <p:extLst>
      <p:ext uri="{BB962C8B-B14F-4D97-AF65-F5344CB8AC3E}">
        <p14:creationId xmlns:p14="http://schemas.microsoft.com/office/powerpoint/2010/main" val="92319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br>
              <a:rPr lang="en-US" dirty="0" smtClean="0"/>
            </a:br>
            <a:r>
              <a:rPr lang="en-US" sz="2400" dirty="0"/>
              <a:t>pages </a:t>
            </a:r>
            <a:r>
              <a:rPr lang="en-US" sz="2400" dirty="0" smtClean="0"/>
              <a:t>128-131</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Why did Tom not go with Jeff in the Cobra? Isn’t that what he has been waiting for forever? Do you think he made the right decision? Explain.</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72890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br>
              <a:rPr lang="en-US" dirty="0" smtClean="0"/>
            </a:br>
            <a:r>
              <a:rPr lang="en-US" sz="2400" dirty="0"/>
              <a:t>pages </a:t>
            </a:r>
            <a:r>
              <a:rPr lang="en-US" sz="2400" dirty="0" smtClean="0"/>
              <a:t>132-138</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What did Tom learn from his time with Jessica? What do you think she learned from him?</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626500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a:t>
            </a:r>
            <a:r>
              <a:rPr lang="en-US" dirty="0"/>
              <a:t>20</a:t>
            </a:r>
            <a:br>
              <a:rPr lang="en-US" dirty="0"/>
            </a:br>
            <a:r>
              <a:rPr lang="en-US" sz="2400" dirty="0"/>
              <a:t>pages </a:t>
            </a:r>
            <a:r>
              <a:rPr lang="en-US" sz="2400" dirty="0" smtClean="0"/>
              <a:t>139-145</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Why do you think that Tom and Jeff couldn’t go back to having the same kind of friendship they had had before Jessica arrived?</a:t>
            </a:r>
          </a:p>
          <a:p>
            <a:r>
              <a:rPr lang="en-US" dirty="0" smtClean="0"/>
              <a:t>Explain the impact Jessica had on Tom. What did he learn as a result of knowing her? How did his life change?</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755510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Novel Projects</a:t>
            </a:r>
            <a:endParaRPr lang="en-US" dirty="0"/>
          </a:p>
        </p:txBody>
      </p:sp>
      <p:sp>
        <p:nvSpPr>
          <p:cNvPr id="6" name="Content Placeholder 5"/>
          <p:cNvSpPr>
            <a:spLocks noGrp="1"/>
          </p:cNvSpPr>
          <p:nvPr>
            <p:ph idx="1"/>
          </p:nvPr>
        </p:nvSpPr>
        <p:spPr/>
        <p:txBody>
          <a:bodyPr/>
          <a:lstStyle/>
          <a:p>
            <a:r>
              <a:rPr lang="en-US" dirty="0" smtClean="0"/>
              <a:t>Persuasion: Write a letter to the class persuading them to vote for Jessica for class president.</a:t>
            </a:r>
          </a:p>
          <a:p>
            <a:r>
              <a:rPr lang="en-US" dirty="0" smtClean="0"/>
              <a:t>Narrative: Write another chapter to the story from Jessica’s point of view. Explain what she does and where she goes after leaving St. Catherine’s. </a:t>
            </a:r>
          </a:p>
          <a:p>
            <a:r>
              <a:rPr lang="en-US" dirty="0" smtClean="0"/>
              <a:t>Research: </a:t>
            </a:r>
          </a:p>
          <a:p>
            <a:pPr lvl="1"/>
            <a:r>
              <a:rPr lang="en-US" dirty="0" smtClean="0"/>
              <a:t>Contact your local fire department and request information on fire safety. Create a poster for the class based on what you learn. </a:t>
            </a:r>
          </a:p>
          <a:p>
            <a:pPr lvl="1"/>
            <a:r>
              <a:rPr lang="en-US" dirty="0" smtClean="0"/>
              <a:t>Research the recovery process for burn victims.</a:t>
            </a:r>
            <a:endParaRPr lang="en-US" dirty="0"/>
          </a:p>
        </p:txBody>
      </p:sp>
    </p:spTree>
    <p:extLst>
      <p:ext uri="{BB962C8B-B14F-4D97-AF65-F5344CB8AC3E}">
        <p14:creationId xmlns:p14="http://schemas.microsoft.com/office/powerpoint/2010/main" val="367552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Chapter 1</a:t>
            </a:r>
            <a:br>
              <a:rPr lang="en-US" dirty="0" smtClean="0"/>
            </a:br>
            <a:r>
              <a:rPr lang="en-US" sz="2400" dirty="0" smtClean="0"/>
              <a:t>pages 1-6</a:t>
            </a:r>
            <a:endParaRPr lang="en-US" sz="2400" dirty="0"/>
          </a:p>
        </p:txBody>
      </p:sp>
      <p:sp>
        <p:nvSpPr>
          <p:cNvPr id="13" name="Content Placeholder 12"/>
          <p:cNvSpPr>
            <a:spLocks noGrp="1"/>
          </p:cNvSpPr>
          <p:nvPr>
            <p:ph idx="1"/>
          </p:nvPr>
        </p:nvSpPr>
        <p:spPr/>
        <p:txBody>
          <a:bodyPr/>
          <a:lstStyle/>
          <a:p>
            <a:r>
              <a:rPr lang="en-US" dirty="0" smtClean="0"/>
              <a:t>Character Development: Keep a chart of the major characters in the story. Be sure to include character traits, supported with evidence from the text.</a:t>
            </a:r>
          </a:p>
          <a:p>
            <a:r>
              <a:rPr lang="en-US" dirty="0" smtClean="0"/>
              <a:t>Figurative Language</a:t>
            </a:r>
          </a:p>
          <a:p>
            <a:pPr marL="0" indent="0">
              <a:buNone/>
            </a:pPr>
            <a:endParaRPr lang="en-US" dirty="0"/>
          </a:p>
        </p:txBody>
      </p:sp>
      <p:sp>
        <p:nvSpPr>
          <p:cNvPr id="14" name="Text Placeholder 1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12420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br>
              <a:rPr lang="en-US" dirty="0" smtClean="0"/>
            </a:br>
            <a:r>
              <a:rPr lang="en-US" sz="2400" dirty="0" smtClean="0"/>
              <a:t>pages 7-11</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Do you think that Jeff’s uncle really has a Cobra? On what evidence do you base your opinion?</a:t>
            </a:r>
          </a:p>
          <a:p>
            <a:pPr marL="0" indent="0">
              <a:buNone/>
            </a:pP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74991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br>
              <a:rPr lang="en-US" dirty="0" smtClean="0"/>
            </a:br>
            <a:r>
              <a:rPr lang="en-US" sz="2400" dirty="0"/>
              <a:t>pages </a:t>
            </a:r>
            <a:r>
              <a:rPr lang="en-US" sz="2400" dirty="0" smtClean="0"/>
              <a:t>12-17</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How does Tom feel about Courtney? Use evidence to support your thinking.</a:t>
            </a:r>
          </a:p>
          <a:p>
            <a:r>
              <a:rPr lang="en-US" dirty="0" smtClean="0"/>
              <a:t>Why do you think the author mentions a new student, Jessica Feeney, in the first few chapters but hasn’t brought her character into the story yet? Explain your thinking.</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03989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br>
              <a:rPr lang="en-US" dirty="0" smtClean="0"/>
            </a:br>
            <a:r>
              <a:rPr lang="en-US" sz="2400" dirty="0"/>
              <a:t>pages </a:t>
            </a:r>
            <a:r>
              <a:rPr lang="en-US" sz="2400" dirty="0" smtClean="0"/>
              <a:t>18-23</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endParaRPr lang="en-US" dirty="0"/>
          </a:p>
        </p:txBody>
      </p:sp>
      <p:sp>
        <p:nvSpPr>
          <p:cNvPr id="4" name="Text Placeholder 3"/>
          <p:cNvSpPr>
            <a:spLocks noGrp="1"/>
          </p:cNvSpPr>
          <p:nvPr>
            <p:ph type="body" sz="half" idx="2"/>
          </p:nvPr>
        </p:nvSpPr>
        <p:spPr/>
        <p:txBody>
          <a:bodyPr/>
          <a:lstStyle/>
          <a:p>
            <a:r>
              <a:rPr lang="en-US" sz="2400" dirty="0" smtClean="0"/>
              <a:t>Vocabulary</a:t>
            </a:r>
          </a:p>
          <a:p>
            <a:endParaRPr lang="en-US" sz="2400" dirty="0"/>
          </a:p>
          <a:p>
            <a:pPr marL="342900" indent="-342900" algn="l">
              <a:buFont typeface="Arial"/>
              <a:buChar char="•"/>
            </a:pPr>
            <a:r>
              <a:rPr lang="en-US" sz="2400" dirty="0" smtClean="0"/>
              <a:t>marauders</a:t>
            </a:r>
          </a:p>
          <a:p>
            <a:pPr marL="342900" indent="-342900" algn="l">
              <a:buFont typeface="Arial"/>
              <a:buChar char="•"/>
            </a:pPr>
            <a:r>
              <a:rPr lang="en-US" sz="2400" dirty="0" smtClean="0"/>
              <a:t>plummeting</a:t>
            </a:r>
          </a:p>
          <a:p>
            <a:pPr marL="342900" indent="-342900" algn="l">
              <a:buFont typeface="Arial"/>
              <a:buChar char="•"/>
            </a:pPr>
            <a:r>
              <a:rPr lang="en-US" sz="2400" dirty="0" smtClean="0"/>
              <a:t>infested</a:t>
            </a:r>
          </a:p>
        </p:txBody>
      </p:sp>
    </p:spTree>
    <p:extLst>
      <p:ext uri="{BB962C8B-B14F-4D97-AF65-F5344CB8AC3E}">
        <p14:creationId xmlns:p14="http://schemas.microsoft.com/office/powerpoint/2010/main" val="179010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br>
              <a:rPr lang="en-US" dirty="0" smtClean="0"/>
            </a:br>
            <a:r>
              <a:rPr lang="en-US" sz="2800" dirty="0"/>
              <a:t>pages </a:t>
            </a:r>
            <a:r>
              <a:rPr lang="en-US" sz="2800" dirty="0" smtClean="0"/>
              <a:t>24-28</a:t>
            </a:r>
            <a:endParaRPr lang="en-US" sz="28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What do you think Mrs. Tracy is going to tell the class about Jessica? Explain your thinking.</a:t>
            </a:r>
            <a:endParaRPr lang="en-US" dirty="0"/>
          </a:p>
        </p:txBody>
      </p:sp>
      <p:sp>
        <p:nvSpPr>
          <p:cNvPr id="4" name="Text Placeholder 3"/>
          <p:cNvSpPr>
            <a:spLocks noGrp="1"/>
          </p:cNvSpPr>
          <p:nvPr>
            <p:ph type="body" sz="half" idx="2"/>
          </p:nvPr>
        </p:nvSpPr>
        <p:spPr/>
        <p:txBody>
          <a:bodyPr/>
          <a:lstStyle/>
          <a:p>
            <a:r>
              <a:rPr lang="en-US" sz="2400" dirty="0"/>
              <a:t>Vocabulary</a:t>
            </a:r>
          </a:p>
          <a:p>
            <a:endParaRPr lang="en-US" dirty="0"/>
          </a:p>
          <a:p>
            <a:pPr marL="342900" indent="-342900" algn="l">
              <a:buFont typeface="Arial"/>
              <a:buChar char="•"/>
            </a:pPr>
            <a:r>
              <a:rPr lang="en-US" sz="2400" dirty="0" smtClean="0"/>
              <a:t>primary</a:t>
            </a:r>
            <a:endParaRPr lang="en-US" sz="2400" dirty="0"/>
          </a:p>
          <a:p>
            <a:endParaRPr lang="en-US" dirty="0"/>
          </a:p>
        </p:txBody>
      </p:sp>
    </p:spTree>
    <p:extLst>
      <p:ext uri="{BB962C8B-B14F-4D97-AF65-F5344CB8AC3E}">
        <p14:creationId xmlns:p14="http://schemas.microsoft.com/office/powerpoint/2010/main" val="141497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br>
              <a:rPr lang="en-US" dirty="0" smtClean="0"/>
            </a:br>
            <a:r>
              <a:rPr lang="en-US" sz="2400" dirty="0"/>
              <a:t>pages </a:t>
            </a:r>
            <a:r>
              <a:rPr lang="en-US" sz="2400" dirty="0" smtClean="0"/>
              <a:t>29-34</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Imagine how Jessica must be feeling, walking into a new class being as badly burned as she is. What thoughts are going through her mind? Write a paragraph from her perspective about being introduced to the class.</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7451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a:t>
            </a:r>
            <a:br>
              <a:rPr lang="en-US" dirty="0" smtClean="0"/>
            </a:br>
            <a:r>
              <a:rPr lang="en-US" sz="2400" dirty="0"/>
              <a:t>pages </a:t>
            </a:r>
            <a:r>
              <a:rPr lang="en-US" sz="2400" dirty="0" smtClean="0"/>
              <a:t>35-41</a:t>
            </a:r>
            <a:endParaRPr lang="en-US" sz="2400" dirty="0"/>
          </a:p>
        </p:txBody>
      </p:sp>
      <p:sp>
        <p:nvSpPr>
          <p:cNvPr id="3" name="Content Placeholder 2"/>
          <p:cNvSpPr>
            <a:spLocks noGrp="1"/>
          </p:cNvSpPr>
          <p:nvPr>
            <p:ph idx="1"/>
          </p:nvPr>
        </p:nvSpPr>
        <p:spPr/>
        <p:txBody>
          <a:bodyPr/>
          <a:lstStyle/>
          <a:p>
            <a:r>
              <a:rPr lang="en-US" dirty="0" smtClean="0"/>
              <a:t>Character Development</a:t>
            </a:r>
          </a:p>
          <a:p>
            <a:r>
              <a:rPr lang="en-US" dirty="0" smtClean="0"/>
              <a:t>Figurative Language</a:t>
            </a:r>
          </a:p>
          <a:p>
            <a:r>
              <a:rPr lang="en-US" dirty="0" smtClean="0"/>
              <a:t>Why did the author choose to include this scene in the story? What impact does it have on you? Explain in context of the story.</a:t>
            </a:r>
            <a:endParaRPr lang="en-US" dirty="0"/>
          </a:p>
        </p:txBody>
      </p:sp>
      <p:sp>
        <p:nvSpPr>
          <p:cNvPr id="4" name="Text Placeholder 3"/>
          <p:cNvSpPr>
            <a:spLocks noGrp="1"/>
          </p:cNvSpPr>
          <p:nvPr>
            <p:ph type="body" sz="half" idx="2"/>
          </p:nvPr>
        </p:nvSpPr>
        <p:spPr/>
        <p:txBody>
          <a:bodyPr/>
          <a:lstStyle/>
          <a:p>
            <a:r>
              <a:rPr lang="en-US" sz="2400" dirty="0"/>
              <a:t>Vocabulary</a:t>
            </a:r>
          </a:p>
          <a:p>
            <a:endParaRPr lang="en-US" sz="2400" dirty="0"/>
          </a:p>
          <a:p>
            <a:pPr marL="342900" indent="-342900" algn="l">
              <a:buFont typeface="Arial"/>
              <a:buChar char="•"/>
            </a:pPr>
            <a:r>
              <a:rPr lang="en-US" sz="2400" dirty="0" smtClean="0"/>
              <a:t>singeing</a:t>
            </a:r>
          </a:p>
          <a:p>
            <a:pPr marL="342900" indent="-342900" algn="l">
              <a:buFont typeface="Arial"/>
              <a:buChar char="•"/>
            </a:pPr>
            <a:r>
              <a:rPr lang="en-US" sz="2400" dirty="0" smtClean="0"/>
              <a:t>acrid</a:t>
            </a:r>
            <a:endParaRPr lang="en-US" sz="2400" dirty="0"/>
          </a:p>
          <a:p>
            <a:endParaRPr lang="en-US" dirty="0"/>
          </a:p>
        </p:txBody>
      </p:sp>
    </p:spTree>
    <p:extLst>
      <p:ext uri="{BB962C8B-B14F-4D97-AF65-F5344CB8AC3E}">
        <p14:creationId xmlns:p14="http://schemas.microsoft.com/office/powerpoint/2010/main" val="352316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258</TotalTime>
  <Words>911</Words>
  <Application>Microsoft Macintosh PowerPoint</Application>
  <PresentationFormat>On-screen Show (4:3)</PresentationFormat>
  <Paragraphs>129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Precedent</vt:lpstr>
      <vt:lpstr>Firegirl</vt:lpstr>
      <vt:lpstr>Tony Abbott</vt:lpstr>
      <vt:lpstr>Chapter 1 pages 1-6</vt:lpstr>
      <vt:lpstr>Chapter 2 pages 7-11</vt:lpstr>
      <vt:lpstr>Chapter 3 pages 12-17</vt:lpstr>
      <vt:lpstr>Chapter 4 pages 18-23</vt:lpstr>
      <vt:lpstr>Chapter 5 pages 24-28</vt:lpstr>
      <vt:lpstr>Chapter 6 pages 29-34</vt:lpstr>
      <vt:lpstr>Chapter 7 pages 35-41</vt:lpstr>
      <vt:lpstr>Chapter 8 pages 42-47</vt:lpstr>
      <vt:lpstr>Chapter 9 pages 48-55</vt:lpstr>
      <vt:lpstr>Chapter 10 pages 56-66</vt:lpstr>
      <vt:lpstr>Chapter 11 pages 67-72</vt:lpstr>
      <vt:lpstr>Chapter 12 pages 73-80</vt:lpstr>
      <vt:lpstr>Chapter 13 pages 81-93</vt:lpstr>
      <vt:lpstr>Chapter 14 pages 94-101</vt:lpstr>
      <vt:lpstr>Chapter 15 pages 102-110</vt:lpstr>
      <vt:lpstr>Chapter 16 pages 111-118</vt:lpstr>
      <vt:lpstr>Chapter 17 pages 119-127</vt:lpstr>
      <vt:lpstr>Chapter 18 pages 128-131</vt:lpstr>
      <vt:lpstr>Chapter 19 pages 132-138</vt:lpstr>
      <vt:lpstr>Chapter 20 pages 139-145</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Firegirl</dc:title>
  <dc:creator>sharon constantino</dc:creator>
  <cp:lastModifiedBy>sharon constantino</cp:lastModifiedBy>
  <cp:revision>65</cp:revision>
  <dcterms:created xsi:type="dcterms:W3CDTF">2014-02-11T03:29:24Z</dcterms:created>
  <dcterms:modified xsi:type="dcterms:W3CDTF">2014-05-08T02:09:13Z</dcterms:modified>
</cp:coreProperties>
</file>