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21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6/19/13</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6/19/13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6/19/13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6/19/13</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everlycleary.com/about.aspx" TargetMode="External"/><Relationship Id="rId3"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400" dirty="0" smtClean="0"/>
              <a:t>Beverly Cleary</a:t>
            </a:r>
            <a:endParaRPr lang="en-US" sz="2400" dirty="0"/>
          </a:p>
        </p:txBody>
      </p:sp>
      <p:sp>
        <p:nvSpPr>
          <p:cNvPr id="3" name="Title 2"/>
          <p:cNvSpPr>
            <a:spLocks noGrp="1"/>
          </p:cNvSpPr>
          <p:nvPr>
            <p:ph type="ctrTitle"/>
          </p:nvPr>
        </p:nvSpPr>
        <p:spPr/>
        <p:txBody>
          <a:bodyPr/>
          <a:lstStyle/>
          <a:p>
            <a:r>
              <a:rPr lang="en-US" i="1" dirty="0" smtClean="0"/>
              <a:t>Dear Mr. </a:t>
            </a:r>
            <a:r>
              <a:rPr lang="en-US" i="1" dirty="0" err="1" smtClean="0"/>
              <a:t>Henshaw</a:t>
            </a:r>
            <a:endParaRPr lang="en-US" i="1" dirty="0"/>
          </a:p>
        </p:txBody>
      </p:sp>
      <p:pic>
        <p:nvPicPr>
          <p:cNvPr id="4" name="Picture 3"/>
          <p:cNvPicPr>
            <a:picLocks noChangeAspect="1"/>
          </p:cNvPicPr>
          <p:nvPr/>
        </p:nvPicPr>
        <p:blipFill>
          <a:blip r:embed="rId2"/>
          <a:stretch>
            <a:fillRect/>
          </a:stretch>
        </p:blipFill>
        <p:spPr>
          <a:xfrm>
            <a:off x="3566992" y="3411668"/>
            <a:ext cx="1895537" cy="2849304"/>
          </a:xfrm>
          <a:prstGeom prst="rect">
            <a:avLst/>
          </a:prstGeom>
        </p:spPr>
      </p:pic>
    </p:spTree>
    <p:extLst>
      <p:ext uri="{BB962C8B-B14F-4D97-AF65-F5344CB8AC3E}">
        <p14:creationId xmlns:p14="http://schemas.microsoft.com/office/powerpoint/2010/main" val="269423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Private Diary of Leigh </a:t>
            </a:r>
            <a:r>
              <a:rPr lang="en-US" dirty="0" err="1" smtClean="0"/>
              <a:t>Botts</a:t>
            </a:r>
            <a:r>
              <a:rPr lang="en-US" dirty="0" smtClean="0"/>
              <a:t> Pages 45-53</a:t>
            </a:r>
            <a:endParaRPr lang="en-US" dirty="0"/>
          </a:p>
        </p:txBody>
      </p:sp>
      <p:sp>
        <p:nvSpPr>
          <p:cNvPr id="6" name="Text Placeholder 5"/>
          <p:cNvSpPr>
            <a:spLocks noGrp="1"/>
          </p:cNvSpPr>
          <p:nvPr>
            <p:ph type="body" idx="2"/>
          </p:nvPr>
        </p:nvSpPr>
        <p:spPr/>
        <p:txBody>
          <a:bodyPr>
            <a:normAutofit/>
          </a:bodyPr>
          <a:lstStyle/>
          <a:p>
            <a:pPr algn="ctr"/>
            <a:endParaRPr lang="en-US" sz="1800" dirty="0" smtClean="0"/>
          </a:p>
        </p:txBody>
      </p:sp>
      <p:sp>
        <p:nvSpPr>
          <p:cNvPr id="5" name="Content Placeholder 4"/>
          <p:cNvSpPr>
            <a:spLocks noGrp="1"/>
          </p:cNvSpPr>
          <p:nvPr>
            <p:ph sz="quarter" idx="1"/>
          </p:nvPr>
        </p:nvSpPr>
        <p:spPr/>
        <p:txBody>
          <a:bodyPr>
            <a:normAutofit/>
          </a:bodyPr>
          <a:lstStyle/>
          <a:p>
            <a:r>
              <a:rPr lang="en-US" dirty="0" smtClean="0"/>
              <a:t>Character Development</a:t>
            </a:r>
          </a:p>
          <a:p>
            <a:r>
              <a:rPr lang="en-US" dirty="0" smtClean="0"/>
              <a:t>Setting</a:t>
            </a:r>
          </a:p>
          <a:p>
            <a:r>
              <a:rPr lang="en-US" dirty="0" smtClean="0"/>
              <a:t>Conflict </a:t>
            </a:r>
          </a:p>
          <a:p>
            <a:r>
              <a:rPr lang="en-US" dirty="0" smtClean="0"/>
              <a:t>Figurative Language</a:t>
            </a:r>
          </a:p>
          <a:p>
            <a:r>
              <a:rPr lang="en-US" dirty="0" smtClean="0"/>
              <a:t>Why did Leigh stop writing to the real Mr. </a:t>
            </a:r>
            <a:r>
              <a:rPr lang="en-US" dirty="0" err="1" smtClean="0"/>
              <a:t>Henshaw</a:t>
            </a:r>
            <a:r>
              <a:rPr lang="en-US" dirty="0" smtClean="0"/>
              <a:t>?</a:t>
            </a:r>
          </a:p>
          <a:p>
            <a:r>
              <a:rPr lang="en-US" dirty="0" smtClean="0"/>
              <a:t>What did you learn about Leigh’s mother from the dinner conversation she had with Leigh?</a:t>
            </a:r>
          </a:p>
        </p:txBody>
      </p:sp>
    </p:spTree>
    <p:extLst>
      <p:ext uri="{BB962C8B-B14F-4D97-AF65-F5344CB8AC3E}">
        <p14:creationId xmlns:p14="http://schemas.microsoft.com/office/powerpoint/2010/main" val="253956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55-59</a:t>
            </a:r>
            <a:endParaRPr lang="en-US" dirty="0"/>
          </a:p>
        </p:txBody>
      </p:sp>
      <p:sp>
        <p:nvSpPr>
          <p:cNvPr id="3" name="Text Placeholder 2"/>
          <p:cNvSpPr>
            <a:spLocks noGrp="1"/>
          </p:cNvSpPr>
          <p:nvPr>
            <p:ph type="body" idx="2"/>
          </p:nvPr>
        </p:nvSpPr>
        <p:spPr/>
        <p:txBody>
          <a:bodyPr/>
          <a:lstStyle/>
          <a:p>
            <a:pPr algn="ctr"/>
            <a:r>
              <a:rPr lang="en-US" sz="2000" b="1" dirty="0"/>
              <a:t>Vocabulary</a:t>
            </a:r>
          </a:p>
          <a:p>
            <a:pPr marL="285750" indent="-285750">
              <a:buFont typeface="Wingdings" charset="2"/>
              <a:buChar char="u"/>
            </a:pPr>
            <a:r>
              <a:rPr lang="en-US" sz="1800" dirty="0" smtClean="0"/>
              <a:t>hibernated</a:t>
            </a:r>
            <a:endParaRPr lang="en-US" sz="1800" dirty="0"/>
          </a:p>
          <a:p>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 </a:t>
            </a:r>
          </a:p>
          <a:p>
            <a:r>
              <a:rPr lang="en-US" dirty="0"/>
              <a:t>Figurative Language</a:t>
            </a:r>
          </a:p>
          <a:p>
            <a:r>
              <a:rPr lang="en-US" dirty="0" smtClean="0"/>
              <a:t>Do you think all kids are worried about not being noticed? What about adults?</a:t>
            </a:r>
          </a:p>
          <a:p>
            <a:r>
              <a:rPr lang="en-US" dirty="0" smtClean="0"/>
              <a:t>Why did Leigh start writing to Mr. </a:t>
            </a:r>
            <a:r>
              <a:rPr lang="en-US" dirty="0" err="1" smtClean="0"/>
              <a:t>Henshaw</a:t>
            </a:r>
            <a:r>
              <a:rPr lang="en-US" dirty="0" smtClean="0"/>
              <a:t> again?</a:t>
            </a:r>
          </a:p>
          <a:p>
            <a:pPr marL="0" indent="0">
              <a:buNone/>
            </a:pPr>
            <a:endParaRPr lang="en-US" dirty="0"/>
          </a:p>
        </p:txBody>
      </p:sp>
    </p:spTree>
    <p:extLst>
      <p:ext uri="{BB962C8B-B14F-4D97-AF65-F5344CB8AC3E}">
        <p14:creationId xmlns:p14="http://schemas.microsoft.com/office/powerpoint/2010/main" val="410114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From the Diary of Leigh </a:t>
            </a:r>
            <a:r>
              <a:rPr lang="en-US" sz="2000" dirty="0" err="1" smtClean="0"/>
              <a:t>Botts</a:t>
            </a:r>
            <a:r>
              <a:rPr lang="en-US" sz="2000" dirty="0" smtClean="0"/>
              <a:t> </a:t>
            </a:r>
            <a:r>
              <a:rPr lang="en-US" dirty="0" smtClean="0"/>
              <a:t/>
            </a:r>
            <a:br>
              <a:rPr lang="en-US" dirty="0" smtClean="0"/>
            </a:br>
            <a:r>
              <a:rPr lang="en-US" dirty="0" smtClean="0"/>
              <a:t>Pages 61-72</a:t>
            </a:r>
            <a:endParaRPr lang="en-US" dirty="0"/>
          </a:p>
        </p:txBody>
      </p:sp>
      <p:sp>
        <p:nvSpPr>
          <p:cNvPr id="3" name="Text Placeholder 2"/>
          <p:cNvSpPr>
            <a:spLocks noGrp="1"/>
          </p:cNvSpPr>
          <p:nvPr>
            <p:ph type="body" idx="2"/>
          </p:nvPr>
        </p:nvSpPr>
        <p:spPr/>
        <p:txBody>
          <a:bodyPr/>
          <a:lstStyle/>
          <a:p>
            <a:pPr algn="ctr"/>
            <a:r>
              <a:rPr lang="en-US" sz="2000" b="1" dirty="0"/>
              <a:t>Vocabulary</a:t>
            </a:r>
          </a:p>
          <a:p>
            <a:pPr marL="285750" indent="-285750">
              <a:buFont typeface="Wingdings" charset="2"/>
              <a:buChar char="u"/>
            </a:pPr>
            <a:r>
              <a:rPr lang="en-US" sz="1800" dirty="0" smtClean="0"/>
              <a:t>scowling</a:t>
            </a:r>
          </a:p>
          <a:p>
            <a:pPr marL="285750" indent="-285750">
              <a:buFont typeface="Wingdings" charset="2"/>
              <a:buChar char="u"/>
            </a:pPr>
            <a:r>
              <a:rPr lang="en-US" sz="1800" dirty="0" smtClean="0"/>
              <a:t>ulcers</a:t>
            </a:r>
          </a:p>
          <a:p>
            <a:pPr marL="285750" indent="-285750">
              <a:buFont typeface="Wingdings" charset="2"/>
              <a:buChar char="u"/>
            </a:pPr>
            <a:r>
              <a:rPr lang="en-US" sz="1800" dirty="0" smtClean="0"/>
              <a:t>wrath</a:t>
            </a:r>
            <a:endParaRPr lang="en-US" sz="1800" dirty="0"/>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a:t>Character Development</a:t>
            </a:r>
          </a:p>
          <a:p>
            <a:r>
              <a:rPr lang="en-US" dirty="0"/>
              <a:t>Setting</a:t>
            </a:r>
          </a:p>
          <a:p>
            <a:r>
              <a:rPr lang="en-US" dirty="0" smtClean="0"/>
              <a:t>Conflict: What complication has arisen?</a:t>
            </a:r>
            <a:endParaRPr lang="en-US" dirty="0"/>
          </a:p>
          <a:p>
            <a:r>
              <a:rPr lang="en-US" dirty="0"/>
              <a:t>Figurative </a:t>
            </a:r>
            <a:r>
              <a:rPr lang="en-US" dirty="0" smtClean="0"/>
              <a:t>Language</a:t>
            </a:r>
          </a:p>
          <a:p>
            <a:r>
              <a:rPr lang="en-US" dirty="0" smtClean="0"/>
              <a:t>Make a list of topics Leigh could write a story about.</a:t>
            </a:r>
          </a:p>
          <a:p>
            <a:r>
              <a:rPr lang="en-US" dirty="0" smtClean="0"/>
              <a:t>Describe Leigh’s dad’s character traits. How is Leigh feeling about his father? If you could only choose one word to describe Leigh’s dad, what word would  it be? Explain why you chose that word using evidence from the text to support your thinking.</a:t>
            </a:r>
          </a:p>
          <a:p>
            <a:r>
              <a:rPr lang="en-US" dirty="0" smtClean="0"/>
              <a:t>Why is Leigh mad at his mom for getting a divorce when she is there for him every day?</a:t>
            </a:r>
          </a:p>
          <a:p>
            <a:endParaRPr lang="en-US" dirty="0"/>
          </a:p>
        </p:txBody>
      </p:sp>
      <p:sp>
        <p:nvSpPr>
          <p:cNvPr id="5" name="TextBox 4"/>
          <p:cNvSpPr txBox="1"/>
          <p:nvPr/>
        </p:nvSpPr>
        <p:spPr>
          <a:xfrm>
            <a:off x="804851" y="14668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1345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From the Diary of Leigh </a:t>
            </a:r>
            <a:r>
              <a:rPr lang="en-US" sz="2000" dirty="0" err="1" smtClean="0"/>
              <a:t>Botts</a:t>
            </a:r>
            <a:r>
              <a:rPr lang="en-US" sz="2000" dirty="0" smtClean="0"/>
              <a:t> </a:t>
            </a:r>
            <a:r>
              <a:rPr lang="en-US" dirty="0" smtClean="0"/>
              <a:t/>
            </a:r>
            <a:br>
              <a:rPr lang="en-US" dirty="0" smtClean="0"/>
            </a:br>
            <a:r>
              <a:rPr lang="en-US" dirty="0" smtClean="0"/>
              <a:t>Pages 73-87</a:t>
            </a:r>
            <a:endParaRPr lang="en-US" dirty="0"/>
          </a:p>
        </p:txBody>
      </p:sp>
      <p:sp>
        <p:nvSpPr>
          <p:cNvPr id="3" name="Text Placeholder 2"/>
          <p:cNvSpPr>
            <a:spLocks noGrp="1"/>
          </p:cNvSpPr>
          <p:nvPr>
            <p:ph type="body" idx="2"/>
          </p:nvPr>
        </p:nvSpPr>
        <p:spPr/>
        <p:txBody>
          <a:bodyPr/>
          <a:lstStyle/>
          <a:p>
            <a:pPr algn="ctr"/>
            <a:r>
              <a:rPr lang="en-US" sz="2000" b="1" dirty="0"/>
              <a:t>Vocabulary</a:t>
            </a:r>
          </a:p>
          <a:p>
            <a:pPr marL="285750" indent="-285750">
              <a:buFont typeface="Wingdings" charset="2"/>
              <a:buChar char="u"/>
            </a:pPr>
            <a:r>
              <a:rPr lang="en-US" sz="1800" dirty="0" smtClean="0"/>
              <a:t>tavern</a:t>
            </a:r>
          </a:p>
          <a:p>
            <a:pPr marL="285750" indent="-285750">
              <a:buFont typeface="Wingdings" charset="2"/>
              <a:buChar char="u"/>
            </a:pPr>
            <a:r>
              <a:rPr lang="en-US" sz="1800" dirty="0" smtClean="0"/>
              <a:t>molest</a:t>
            </a:r>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a:t>Setting</a:t>
            </a:r>
          </a:p>
          <a:p>
            <a:r>
              <a:rPr lang="en-US" dirty="0" smtClean="0"/>
              <a:t>Conflict</a:t>
            </a:r>
            <a:endParaRPr lang="en-US" dirty="0"/>
          </a:p>
          <a:p>
            <a:r>
              <a:rPr lang="en-US" dirty="0"/>
              <a:t>Figurative </a:t>
            </a:r>
            <a:r>
              <a:rPr lang="en-US" dirty="0" smtClean="0"/>
              <a:t>Language</a:t>
            </a:r>
          </a:p>
          <a:p>
            <a:r>
              <a:rPr lang="en-US" dirty="0" smtClean="0"/>
              <a:t>Has Leigh grown as a writer, like he hoped to do at the beginning of the story? Explain using evidence from the text.</a:t>
            </a:r>
          </a:p>
          <a:p>
            <a:r>
              <a:rPr lang="en-US" dirty="0" smtClean="0"/>
              <a:t>Describe Mr. Fridley’s relationship with Leigh. </a:t>
            </a:r>
          </a:p>
          <a:p>
            <a:r>
              <a:rPr lang="en-US" dirty="0" smtClean="0"/>
              <a:t>What event happened to change Leigh’s mood from negative to positive? What happened as a result?</a:t>
            </a:r>
          </a:p>
          <a:p>
            <a:endParaRPr lang="en-US" dirty="0"/>
          </a:p>
        </p:txBody>
      </p:sp>
      <p:sp>
        <p:nvSpPr>
          <p:cNvPr id="5" name="TextBox 4"/>
          <p:cNvSpPr txBox="1"/>
          <p:nvPr/>
        </p:nvSpPr>
        <p:spPr>
          <a:xfrm>
            <a:off x="804851" y="14668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75749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89-91</a:t>
            </a:r>
            <a:endParaRPr lang="en-US" dirty="0"/>
          </a:p>
        </p:txBody>
      </p:sp>
      <p:sp>
        <p:nvSpPr>
          <p:cNvPr id="3" name="Text Placeholder 2"/>
          <p:cNvSpPr>
            <a:spLocks noGrp="1"/>
          </p:cNvSpPr>
          <p:nvPr>
            <p:ph type="body" idx="2"/>
          </p:nvPr>
        </p:nvSpPr>
        <p:spPr/>
        <p:txBody>
          <a:bodyPr/>
          <a:lstStyle/>
          <a:p>
            <a:pPr algn="ctr"/>
            <a:endParaRPr lang="en-US" sz="1800" dirty="0" smtClean="0"/>
          </a:p>
        </p:txBody>
      </p:sp>
      <p:sp>
        <p:nvSpPr>
          <p:cNvPr id="4" name="Content Placeholder 3"/>
          <p:cNvSpPr>
            <a:spLocks noGrp="1"/>
          </p:cNvSpPr>
          <p:nvPr>
            <p:ph sz="quarter" idx="1"/>
          </p:nvPr>
        </p:nvSpPr>
        <p:spPr/>
        <p:txBody>
          <a:bodyPr>
            <a:normAutofit/>
          </a:bodyPr>
          <a:lstStyle/>
          <a:p>
            <a:r>
              <a:rPr lang="en-US" dirty="0"/>
              <a:t>Character Development</a:t>
            </a:r>
          </a:p>
          <a:p>
            <a:r>
              <a:rPr lang="en-US" dirty="0"/>
              <a:t>Setting</a:t>
            </a:r>
          </a:p>
          <a:p>
            <a:r>
              <a:rPr lang="en-US" dirty="0" smtClean="0"/>
              <a:t>Conflict</a:t>
            </a:r>
            <a:endParaRPr lang="en-US" dirty="0"/>
          </a:p>
          <a:p>
            <a:r>
              <a:rPr lang="en-US" dirty="0"/>
              <a:t>Figurative </a:t>
            </a:r>
            <a:r>
              <a:rPr lang="en-US" dirty="0" smtClean="0"/>
              <a:t>Language</a:t>
            </a:r>
          </a:p>
          <a:p>
            <a:r>
              <a:rPr lang="en-US" dirty="0" smtClean="0"/>
              <a:t>Has Leigh solved any problems so far in this story? Or has he changed in any way? Explain using evidence from the text.</a:t>
            </a:r>
            <a:endParaRPr lang="en-US" dirty="0"/>
          </a:p>
        </p:txBody>
      </p:sp>
      <p:sp>
        <p:nvSpPr>
          <p:cNvPr id="5" name="TextBox 4"/>
          <p:cNvSpPr txBox="1"/>
          <p:nvPr/>
        </p:nvSpPr>
        <p:spPr>
          <a:xfrm>
            <a:off x="804851" y="14668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63920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From the Diary of Leigh </a:t>
            </a:r>
            <a:r>
              <a:rPr lang="en-US" sz="1800" dirty="0" err="1" smtClean="0"/>
              <a:t>Botts</a:t>
            </a:r>
            <a:r>
              <a:rPr lang="en-US" sz="1800" dirty="0" smtClean="0"/>
              <a:t> Vol. 2</a:t>
            </a:r>
            <a:br>
              <a:rPr lang="en-US" sz="1800" dirty="0" smtClean="0"/>
            </a:br>
            <a:r>
              <a:rPr lang="en-US" sz="1800" dirty="0" smtClean="0"/>
              <a:t>Pages 93-104</a:t>
            </a:r>
            <a:endParaRPr lang="en-US" sz="1800" dirty="0"/>
          </a:p>
        </p:txBody>
      </p:sp>
      <p:sp>
        <p:nvSpPr>
          <p:cNvPr id="3" name="Text Placeholder 2"/>
          <p:cNvSpPr>
            <a:spLocks noGrp="1"/>
          </p:cNvSpPr>
          <p:nvPr>
            <p:ph type="body" idx="2"/>
          </p:nvPr>
        </p:nvSpPr>
        <p:spPr/>
        <p:txBody>
          <a:bodyPr/>
          <a:lstStyle/>
          <a:p>
            <a:pPr algn="ctr"/>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a:t>
            </a:r>
          </a:p>
          <a:p>
            <a:r>
              <a:rPr lang="en-US" dirty="0" smtClean="0"/>
              <a:t>How did Leigh handle the situation with the lunchbox thief? What happened as a result?</a:t>
            </a:r>
            <a:endParaRPr lang="en-US" dirty="0"/>
          </a:p>
        </p:txBody>
      </p:sp>
    </p:spTree>
    <p:extLst>
      <p:ext uri="{BB962C8B-B14F-4D97-AF65-F5344CB8AC3E}">
        <p14:creationId xmlns:p14="http://schemas.microsoft.com/office/powerpoint/2010/main" val="3206342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From the Diary of Leigh </a:t>
            </a:r>
            <a:r>
              <a:rPr lang="en-US" sz="1800" dirty="0" err="1" smtClean="0"/>
              <a:t>Botts</a:t>
            </a:r>
            <a:r>
              <a:rPr lang="en-US" sz="1800" dirty="0" smtClean="0"/>
              <a:t> Vol. 2</a:t>
            </a:r>
            <a:br>
              <a:rPr lang="en-US" sz="1800" dirty="0" smtClean="0"/>
            </a:br>
            <a:r>
              <a:rPr lang="en-US" sz="1800" dirty="0" smtClean="0"/>
              <a:t>Pages 104-121</a:t>
            </a:r>
            <a:endParaRPr lang="en-US" sz="1800" dirty="0"/>
          </a:p>
        </p:txBody>
      </p:sp>
      <p:sp>
        <p:nvSpPr>
          <p:cNvPr id="3" name="Text Placeholder 2"/>
          <p:cNvSpPr>
            <a:spLocks noGrp="1"/>
          </p:cNvSpPr>
          <p:nvPr>
            <p:ph type="body" idx="2"/>
          </p:nvPr>
        </p:nvSpPr>
        <p:spPr/>
        <p:txBody>
          <a:bodyPr/>
          <a:lstStyle/>
          <a:p>
            <a:pPr algn="ctr"/>
            <a:r>
              <a:rPr lang="en-US" sz="2000" b="1" dirty="0" smtClean="0"/>
              <a:t>Vocabulary</a:t>
            </a:r>
          </a:p>
          <a:p>
            <a:pPr marL="285750" indent="-285750">
              <a:buFont typeface="Wingdings" charset="2"/>
              <a:buChar char="u"/>
            </a:pPr>
            <a:r>
              <a:rPr lang="en-US" sz="1800" dirty="0" smtClean="0"/>
              <a:t>prose</a:t>
            </a:r>
            <a:endParaRPr lang="en-US" sz="1800" dirty="0"/>
          </a:p>
        </p:txBody>
      </p:sp>
      <p:sp>
        <p:nvSpPr>
          <p:cNvPr id="4" name="Content Placeholder 3"/>
          <p:cNvSpPr>
            <a:spLocks noGrp="1"/>
          </p:cNvSpPr>
          <p:nvPr>
            <p:ph sz="quarter" idx="1"/>
          </p:nvPr>
        </p:nvSpPr>
        <p:spPr/>
        <p:txBody>
          <a:bodyPr>
            <a:normAutofit lnSpcReduction="10000"/>
          </a:bodyPr>
          <a:lstStyle/>
          <a:p>
            <a:r>
              <a:rPr lang="en-US" dirty="0"/>
              <a:t>Character Development</a:t>
            </a:r>
          </a:p>
          <a:p>
            <a:r>
              <a:rPr lang="en-US" dirty="0"/>
              <a:t>Setting</a:t>
            </a:r>
          </a:p>
          <a:p>
            <a:r>
              <a:rPr lang="en-US" dirty="0"/>
              <a:t>Conflict</a:t>
            </a:r>
          </a:p>
          <a:p>
            <a:r>
              <a:rPr lang="en-US" dirty="0"/>
              <a:t>Figurative </a:t>
            </a:r>
            <a:r>
              <a:rPr lang="en-US" dirty="0" smtClean="0"/>
              <a:t>Language</a:t>
            </a:r>
          </a:p>
          <a:p>
            <a:r>
              <a:rPr lang="en-US" dirty="0" smtClean="0"/>
              <a:t>What piece of writing to Leigh decide to enter in the Young Writer’s contest? Describe what happened after he entered the contest. Be sure to include his feelings in your retelling.</a:t>
            </a:r>
          </a:p>
          <a:p>
            <a:r>
              <a:rPr lang="en-US" dirty="0" smtClean="0"/>
              <a:t>Describe how Leigh’s feelings about his dad have changed over the course of the story.</a:t>
            </a:r>
            <a:endParaRPr lang="en-US" dirty="0"/>
          </a:p>
        </p:txBody>
      </p:sp>
    </p:spTree>
    <p:extLst>
      <p:ext uri="{BB962C8B-B14F-4D97-AF65-F5344CB8AC3E}">
        <p14:creationId xmlns:p14="http://schemas.microsoft.com/office/powerpoint/2010/main" val="110184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123</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a:t>
            </a:r>
          </a:p>
          <a:p>
            <a:r>
              <a:rPr lang="en-US" dirty="0" smtClean="0"/>
              <a:t>How has Mr. </a:t>
            </a:r>
            <a:r>
              <a:rPr lang="en-US" dirty="0" err="1" smtClean="0"/>
              <a:t>Henshaw</a:t>
            </a:r>
            <a:r>
              <a:rPr lang="en-US" dirty="0" smtClean="0"/>
              <a:t> shaped Leigh’s life? Use evidence from the story to support your thinking.</a:t>
            </a:r>
            <a:endParaRPr lang="en-US" dirty="0"/>
          </a:p>
        </p:txBody>
      </p:sp>
    </p:spTree>
    <p:extLst>
      <p:ext uri="{BB962C8B-B14F-4D97-AF65-F5344CB8AC3E}">
        <p14:creationId xmlns:p14="http://schemas.microsoft.com/office/powerpoint/2010/main" val="192809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From the Diary of Leigh </a:t>
            </a:r>
            <a:r>
              <a:rPr lang="en-US" sz="2000" dirty="0" err="1" smtClean="0"/>
              <a:t>Botts</a:t>
            </a:r>
            <a:r>
              <a:rPr lang="en-US" sz="2000" dirty="0" smtClean="0"/>
              <a:t/>
            </a:r>
            <a:br>
              <a:rPr lang="en-US" sz="2000" dirty="0" smtClean="0"/>
            </a:br>
            <a:r>
              <a:rPr lang="en-US" sz="2000" dirty="0" smtClean="0"/>
              <a:t>Pages 125</a:t>
            </a:r>
            <a:endParaRPr lang="en-US" sz="2000"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a:bodyPr>
          <a:lstStyle/>
          <a:p>
            <a:r>
              <a:rPr lang="en-US" dirty="0"/>
              <a:t>Character Development</a:t>
            </a:r>
          </a:p>
          <a:p>
            <a:r>
              <a:rPr lang="en-US" dirty="0"/>
              <a:t>Setting</a:t>
            </a:r>
          </a:p>
          <a:p>
            <a:r>
              <a:rPr lang="en-US" dirty="0"/>
              <a:t>Conflict</a:t>
            </a:r>
          </a:p>
          <a:p>
            <a:r>
              <a:rPr lang="en-US" dirty="0"/>
              <a:t>Figurative </a:t>
            </a:r>
            <a:r>
              <a:rPr lang="en-US" dirty="0" smtClean="0"/>
              <a:t>Language</a:t>
            </a:r>
          </a:p>
          <a:p>
            <a:r>
              <a:rPr lang="en-US" dirty="0" smtClean="0"/>
              <a:t>Describe Leigh’s feelings at the end of the story. Are they different from how he felt at the beginning?</a:t>
            </a:r>
          </a:p>
          <a:p>
            <a:r>
              <a:rPr lang="en-US" dirty="0" smtClean="0"/>
              <a:t>Where do you see Leigh’s relationship with his father going? Do you think his dad will come to visit him more often or not? On what do you base your thinking?</a:t>
            </a:r>
            <a:endParaRPr lang="en-US" dirty="0"/>
          </a:p>
        </p:txBody>
      </p:sp>
    </p:spTree>
    <p:extLst>
      <p:ext uri="{BB962C8B-B14F-4D97-AF65-F5344CB8AC3E}">
        <p14:creationId xmlns:p14="http://schemas.microsoft.com/office/powerpoint/2010/main" val="2381909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Novel Projects</a:t>
            </a:r>
            <a:endParaRPr lang="en-US" dirty="0"/>
          </a:p>
        </p:txBody>
      </p:sp>
      <p:sp>
        <p:nvSpPr>
          <p:cNvPr id="8" name="Content Placeholder 7"/>
          <p:cNvSpPr>
            <a:spLocks noGrp="1"/>
          </p:cNvSpPr>
          <p:nvPr>
            <p:ph sz="quarter" idx="1"/>
          </p:nvPr>
        </p:nvSpPr>
        <p:spPr/>
        <p:txBody>
          <a:bodyPr/>
          <a:lstStyle/>
          <a:p>
            <a:r>
              <a:rPr lang="en-US" b="1" dirty="0" smtClean="0"/>
              <a:t>Letter:  </a:t>
            </a:r>
            <a:r>
              <a:rPr lang="en-US" dirty="0" smtClean="0"/>
              <a:t>Write a letter to one of your favorite author’s.</a:t>
            </a:r>
          </a:p>
          <a:p>
            <a:r>
              <a:rPr lang="en-US" dirty="0" smtClean="0"/>
              <a:t>Narrative:  Write a short </a:t>
            </a:r>
            <a:r>
              <a:rPr lang="en-US" smtClean="0"/>
              <a:t>story about </a:t>
            </a:r>
            <a:endParaRPr lang="en-US" dirty="0"/>
          </a:p>
        </p:txBody>
      </p:sp>
    </p:spTree>
    <p:extLst>
      <p:ext uri="{BB962C8B-B14F-4D97-AF65-F5344CB8AC3E}">
        <p14:creationId xmlns:p14="http://schemas.microsoft.com/office/powerpoint/2010/main" val="18616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Notes</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Beverly Cleary Biography</a:t>
            </a:r>
            <a:endParaRPr lang="en-US" dirty="0"/>
          </a:p>
        </p:txBody>
      </p:sp>
      <p:pic>
        <p:nvPicPr>
          <p:cNvPr id="4" name="Picture 3">
            <a:hlinkClick r:id="rId2"/>
          </p:cNvPr>
          <p:cNvPicPr>
            <a:picLocks noChangeAspect="1"/>
          </p:cNvPicPr>
          <p:nvPr/>
        </p:nvPicPr>
        <p:blipFill>
          <a:blip r:embed="rId3"/>
          <a:stretch>
            <a:fillRect/>
          </a:stretch>
        </p:blipFill>
        <p:spPr>
          <a:xfrm>
            <a:off x="3348360" y="2560396"/>
            <a:ext cx="2482338" cy="3538652"/>
          </a:xfrm>
          <a:prstGeom prst="rect">
            <a:avLst/>
          </a:prstGeom>
        </p:spPr>
      </p:pic>
    </p:spTree>
    <p:extLst>
      <p:ext uri="{BB962C8B-B14F-4D97-AF65-F5344CB8AC3E}">
        <p14:creationId xmlns:p14="http://schemas.microsoft.com/office/powerpoint/2010/main" val="428479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1-8</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amuse</a:t>
            </a:r>
          </a:p>
          <a:p>
            <a:pPr marL="285750" indent="-285750">
              <a:buFont typeface="Wingdings" charset="2"/>
              <a:buChar char="u"/>
            </a:pPr>
            <a:r>
              <a:rPr lang="en-US" sz="1800" dirty="0" smtClean="0"/>
              <a:t>enclosure</a:t>
            </a:r>
            <a:endParaRPr lang="en-US" sz="1800" dirty="0"/>
          </a:p>
        </p:txBody>
      </p:sp>
      <p:sp>
        <p:nvSpPr>
          <p:cNvPr id="5" name="Content Placeholder 4"/>
          <p:cNvSpPr>
            <a:spLocks noGrp="1"/>
          </p:cNvSpPr>
          <p:nvPr>
            <p:ph sz="quarter" idx="1"/>
          </p:nvPr>
        </p:nvSpPr>
        <p:spPr/>
        <p:txBody>
          <a:bodyPr>
            <a:normAutofit fontScale="92500" lnSpcReduction="10000"/>
          </a:bodyPr>
          <a:lstStyle/>
          <a:p>
            <a:r>
              <a:rPr lang="en-US" dirty="0" smtClean="0"/>
              <a:t>Character Development</a:t>
            </a:r>
          </a:p>
          <a:p>
            <a:r>
              <a:rPr lang="en-US" dirty="0" smtClean="0"/>
              <a:t>Setting: Throughout the story, locate the towns and states on a map of the United States.</a:t>
            </a:r>
          </a:p>
          <a:p>
            <a:r>
              <a:rPr lang="en-US" dirty="0" smtClean="0"/>
              <a:t>Conflict</a:t>
            </a:r>
          </a:p>
          <a:p>
            <a:r>
              <a:rPr lang="en-US" dirty="0" smtClean="0"/>
              <a:t>Figurative Language</a:t>
            </a:r>
          </a:p>
          <a:p>
            <a:r>
              <a:rPr lang="en-US" dirty="0" smtClean="0"/>
              <a:t>What grade was Leigh in when the story began? What grade is he in now?</a:t>
            </a:r>
          </a:p>
          <a:p>
            <a:r>
              <a:rPr lang="en-US" dirty="0" smtClean="0"/>
              <a:t>What do Leigh’s letters to Mr. </a:t>
            </a:r>
            <a:r>
              <a:rPr lang="en-US" dirty="0" err="1" smtClean="0"/>
              <a:t>Henshaw</a:t>
            </a:r>
            <a:r>
              <a:rPr lang="en-US" dirty="0" smtClean="0"/>
              <a:t> reveal about his character? Has he changed since the novel began? Use evidence from the text to support your thinking.</a:t>
            </a:r>
            <a:endParaRPr lang="en-US" dirty="0"/>
          </a:p>
        </p:txBody>
      </p:sp>
    </p:spTree>
    <p:extLst>
      <p:ext uri="{BB962C8B-B14F-4D97-AF65-F5344CB8AC3E}">
        <p14:creationId xmlns:p14="http://schemas.microsoft.com/office/powerpoint/2010/main" val="390451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9-15</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duplicated</a:t>
            </a:r>
          </a:p>
          <a:p>
            <a:pPr marL="285750" indent="-285750">
              <a:buFont typeface="Wingdings" charset="2"/>
              <a:buChar char="u"/>
            </a:pPr>
            <a:endParaRPr lang="en-US" sz="1800" dirty="0"/>
          </a:p>
        </p:txBody>
      </p:sp>
      <p:sp>
        <p:nvSpPr>
          <p:cNvPr id="5" name="Content Placeholder 4"/>
          <p:cNvSpPr>
            <a:spLocks noGrp="1"/>
          </p:cNvSpPr>
          <p:nvPr>
            <p:ph sz="quarter" idx="1"/>
          </p:nvPr>
        </p:nvSpPr>
        <p:spPr/>
        <p:txBody>
          <a:bodyPr>
            <a:normAutofit lnSpcReduction="10000"/>
          </a:bodyPr>
          <a:lstStyle/>
          <a:p>
            <a:r>
              <a:rPr lang="en-US" dirty="0" smtClean="0"/>
              <a:t>Character Development</a:t>
            </a:r>
          </a:p>
          <a:p>
            <a:r>
              <a:rPr lang="en-US" dirty="0" smtClean="0"/>
              <a:t>Setting</a:t>
            </a:r>
          </a:p>
          <a:p>
            <a:r>
              <a:rPr lang="en-US" dirty="0" smtClean="0"/>
              <a:t>Conflict</a:t>
            </a:r>
          </a:p>
          <a:p>
            <a:r>
              <a:rPr lang="en-US" dirty="0" smtClean="0"/>
              <a:t>Figurative Language</a:t>
            </a:r>
          </a:p>
          <a:p>
            <a:r>
              <a:rPr lang="en-US" dirty="0" smtClean="0"/>
              <a:t>Why do you think Mr. </a:t>
            </a:r>
            <a:r>
              <a:rPr lang="en-US" dirty="0" err="1" smtClean="0"/>
              <a:t>Henshaw</a:t>
            </a:r>
            <a:r>
              <a:rPr lang="en-US" dirty="0" smtClean="0"/>
              <a:t> sent Leigh a list of questions to answer? What does this say about Mr. </a:t>
            </a:r>
            <a:r>
              <a:rPr lang="en-US" dirty="0" err="1" smtClean="0"/>
              <a:t>Henshaw’s</a:t>
            </a:r>
            <a:r>
              <a:rPr lang="en-US" dirty="0" smtClean="0"/>
              <a:t> character?</a:t>
            </a:r>
          </a:p>
          <a:p>
            <a:r>
              <a:rPr lang="en-US" dirty="0" smtClean="0"/>
              <a:t>As the story progresses, answer the same questions that Leigh has to answer.</a:t>
            </a:r>
          </a:p>
          <a:p>
            <a:pPr lvl="1"/>
            <a:r>
              <a:rPr lang="en-US" dirty="0" smtClean="0"/>
              <a:t>Who are you?</a:t>
            </a:r>
          </a:p>
          <a:p>
            <a:pPr lvl="1"/>
            <a:r>
              <a:rPr lang="en-US" dirty="0" smtClean="0"/>
              <a:t>What do you look like?</a:t>
            </a:r>
          </a:p>
        </p:txBody>
      </p:sp>
    </p:spTree>
    <p:extLst>
      <p:ext uri="{BB962C8B-B14F-4D97-AF65-F5344CB8AC3E}">
        <p14:creationId xmlns:p14="http://schemas.microsoft.com/office/powerpoint/2010/main" val="173885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16-22</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gondolas</a:t>
            </a:r>
          </a:p>
          <a:p>
            <a:pPr marL="285750" indent="-285750">
              <a:buFont typeface="Wingdings" charset="2"/>
              <a:buChar char="u"/>
            </a:pPr>
            <a:r>
              <a:rPr lang="en-US" sz="1800" dirty="0" smtClean="0"/>
              <a:t>vocational</a:t>
            </a:r>
          </a:p>
          <a:p>
            <a:pPr marL="285750" indent="-285750">
              <a:buFont typeface="Wingdings" charset="2"/>
              <a:buChar char="u"/>
            </a:pPr>
            <a:r>
              <a:rPr lang="en-US" sz="1800" dirty="0" smtClean="0"/>
              <a:t>refinery</a:t>
            </a:r>
          </a:p>
          <a:p>
            <a:pPr marL="285750" indent="-285750">
              <a:buFont typeface="Wingdings" charset="2"/>
              <a:buChar char="u"/>
            </a:pPr>
            <a:r>
              <a:rPr lang="en-US" sz="1800" dirty="0" smtClean="0"/>
              <a:t>duplex</a:t>
            </a:r>
          </a:p>
          <a:p>
            <a:pPr marL="285750" indent="-285750">
              <a:buFont typeface="Wingdings" charset="2"/>
              <a:buChar char="u"/>
            </a:pPr>
            <a:endParaRPr lang="en-US" sz="1800" dirty="0"/>
          </a:p>
        </p:txBody>
      </p:sp>
      <p:sp>
        <p:nvSpPr>
          <p:cNvPr id="5" name="Content Placeholder 4"/>
          <p:cNvSpPr>
            <a:spLocks noGrp="1"/>
          </p:cNvSpPr>
          <p:nvPr>
            <p:ph sz="quarter" idx="1"/>
          </p:nvPr>
        </p:nvSpPr>
        <p:spPr/>
        <p:txBody>
          <a:bodyPr>
            <a:normAutofit fontScale="92500" lnSpcReduction="10000"/>
          </a:bodyPr>
          <a:lstStyle/>
          <a:p>
            <a:r>
              <a:rPr lang="en-US" dirty="0" smtClean="0"/>
              <a:t>Character Development: What new information have you learned about Leigh?</a:t>
            </a:r>
          </a:p>
          <a:p>
            <a:r>
              <a:rPr lang="en-US" dirty="0" smtClean="0"/>
              <a:t>Setting</a:t>
            </a:r>
          </a:p>
          <a:p>
            <a:r>
              <a:rPr lang="en-US" dirty="0" smtClean="0"/>
              <a:t>Conflict</a:t>
            </a:r>
          </a:p>
          <a:p>
            <a:r>
              <a:rPr lang="en-US" dirty="0" smtClean="0"/>
              <a:t>Figurative Language</a:t>
            </a:r>
          </a:p>
          <a:p>
            <a:r>
              <a:rPr lang="en-US" dirty="0" smtClean="0"/>
              <a:t>How do Leigh’s feelings about Mr. </a:t>
            </a:r>
            <a:r>
              <a:rPr lang="en-US" dirty="0" err="1" smtClean="0"/>
              <a:t>Henshaw</a:t>
            </a:r>
            <a:r>
              <a:rPr lang="en-US" dirty="0" smtClean="0"/>
              <a:t> change? Explain using evidence from the text.</a:t>
            </a:r>
          </a:p>
          <a:p>
            <a:r>
              <a:rPr lang="en-US" dirty="0" smtClean="0"/>
              <a:t>As the story progresses, answer the same questions that Leigh has to answer.</a:t>
            </a:r>
          </a:p>
          <a:p>
            <a:pPr lvl="1"/>
            <a:r>
              <a:rPr lang="en-US" dirty="0" smtClean="0"/>
              <a:t>What is your family like?</a:t>
            </a:r>
          </a:p>
          <a:p>
            <a:pPr lvl="1"/>
            <a:r>
              <a:rPr lang="en-US" dirty="0" smtClean="0"/>
              <a:t>Where do you live?</a:t>
            </a:r>
          </a:p>
        </p:txBody>
      </p:sp>
    </p:spTree>
    <p:extLst>
      <p:ext uri="{BB962C8B-B14F-4D97-AF65-F5344CB8AC3E}">
        <p14:creationId xmlns:p14="http://schemas.microsoft.com/office/powerpoint/2010/main" val="2510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23-26</a:t>
            </a:r>
            <a:endParaRPr lang="en-US" dirty="0"/>
          </a:p>
        </p:txBody>
      </p:sp>
      <p:sp>
        <p:nvSpPr>
          <p:cNvPr id="6" name="Text Placeholder 5"/>
          <p:cNvSpPr>
            <a:spLocks noGrp="1"/>
          </p:cNvSpPr>
          <p:nvPr>
            <p:ph type="body" idx="2"/>
          </p:nvPr>
        </p:nvSpPr>
        <p:spPr/>
        <p:txBody>
          <a:bodyPr>
            <a:normAutofit/>
          </a:bodyPr>
          <a:lstStyle/>
          <a:p>
            <a:pPr algn="ctr"/>
            <a:endParaRPr lang="en-US" sz="1800" dirty="0" smtClean="0"/>
          </a:p>
        </p:txBody>
      </p:sp>
      <p:sp>
        <p:nvSpPr>
          <p:cNvPr id="5" name="Content Placeholder 4"/>
          <p:cNvSpPr>
            <a:spLocks noGrp="1"/>
          </p:cNvSpPr>
          <p:nvPr>
            <p:ph sz="quarter" idx="1"/>
          </p:nvPr>
        </p:nvSpPr>
        <p:spPr/>
        <p:txBody>
          <a:bodyPr>
            <a:normAutofit lnSpcReduction="10000"/>
          </a:bodyPr>
          <a:lstStyle/>
          <a:p>
            <a:r>
              <a:rPr lang="en-US" dirty="0" smtClean="0"/>
              <a:t>Character Development: What new information have you learned about Leigh?</a:t>
            </a:r>
          </a:p>
          <a:p>
            <a:r>
              <a:rPr lang="en-US" dirty="0" smtClean="0"/>
              <a:t>Setting</a:t>
            </a:r>
          </a:p>
          <a:p>
            <a:r>
              <a:rPr lang="en-US" dirty="0" smtClean="0"/>
              <a:t>Conflict</a:t>
            </a:r>
          </a:p>
          <a:p>
            <a:r>
              <a:rPr lang="en-US" dirty="0" smtClean="0"/>
              <a:t>Figurative Language</a:t>
            </a:r>
          </a:p>
          <a:p>
            <a:r>
              <a:rPr lang="en-US" dirty="0" smtClean="0"/>
              <a:t>As the story progresses, answer the same questions that Leigh has to answer.</a:t>
            </a:r>
          </a:p>
          <a:p>
            <a:pPr lvl="1"/>
            <a:r>
              <a:rPr lang="en-US" dirty="0" smtClean="0"/>
              <a:t>Do you have any pets?</a:t>
            </a:r>
          </a:p>
          <a:p>
            <a:pPr lvl="1"/>
            <a:r>
              <a:rPr lang="en-US" dirty="0" smtClean="0"/>
              <a:t>Do you like school?</a:t>
            </a:r>
          </a:p>
          <a:p>
            <a:pPr lvl="1"/>
            <a:r>
              <a:rPr lang="en-US" dirty="0" smtClean="0"/>
              <a:t>Who are your friends?</a:t>
            </a:r>
          </a:p>
          <a:p>
            <a:pPr lvl="1"/>
            <a:r>
              <a:rPr lang="en-US" dirty="0" smtClean="0"/>
              <a:t>Who is your favorite teacher?</a:t>
            </a:r>
          </a:p>
        </p:txBody>
      </p:sp>
    </p:spTree>
    <p:extLst>
      <p:ext uri="{BB962C8B-B14F-4D97-AF65-F5344CB8AC3E}">
        <p14:creationId xmlns:p14="http://schemas.microsoft.com/office/powerpoint/2010/main" val="314221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27-30</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shrubbery</a:t>
            </a:r>
          </a:p>
        </p:txBody>
      </p:sp>
      <p:sp>
        <p:nvSpPr>
          <p:cNvPr id="5" name="Content Placeholder 4"/>
          <p:cNvSpPr>
            <a:spLocks noGrp="1"/>
          </p:cNvSpPr>
          <p:nvPr>
            <p:ph sz="quarter" idx="1"/>
          </p:nvPr>
        </p:nvSpPr>
        <p:spPr/>
        <p:txBody>
          <a:bodyPr>
            <a:normAutofit fontScale="92500" lnSpcReduction="10000"/>
          </a:bodyPr>
          <a:lstStyle/>
          <a:p>
            <a:r>
              <a:rPr lang="en-US" dirty="0" smtClean="0"/>
              <a:t>Character Development: What new information have you learned about Leigh?</a:t>
            </a:r>
          </a:p>
          <a:p>
            <a:r>
              <a:rPr lang="en-US" dirty="0" smtClean="0"/>
              <a:t>Setting</a:t>
            </a:r>
          </a:p>
          <a:p>
            <a:r>
              <a:rPr lang="en-US" dirty="0" smtClean="0"/>
              <a:t>Conflict: How is Leigh feeling about his mother and father’s divorce? Use evidence from the text to support your thinking.</a:t>
            </a:r>
          </a:p>
          <a:p>
            <a:r>
              <a:rPr lang="en-US" dirty="0" smtClean="0"/>
              <a:t>Figurative Language</a:t>
            </a:r>
          </a:p>
          <a:p>
            <a:r>
              <a:rPr lang="en-US" dirty="0" smtClean="0"/>
              <a:t>As the story progresses, answer the same questions that Leigh has to answer.</a:t>
            </a:r>
          </a:p>
          <a:p>
            <a:pPr lvl="1"/>
            <a:r>
              <a:rPr lang="en-US" dirty="0" smtClean="0"/>
              <a:t>What bothers you?</a:t>
            </a:r>
          </a:p>
          <a:p>
            <a:pPr lvl="1"/>
            <a:r>
              <a:rPr lang="en-US" dirty="0" smtClean="0"/>
              <a:t>What do you wish?</a:t>
            </a:r>
          </a:p>
        </p:txBody>
      </p:sp>
    </p:spTree>
    <p:extLst>
      <p:ext uri="{BB962C8B-B14F-4D97-AF65-F5344CB8AC3E}">
        <p14:creationId xmlns:p14="http://schemas.microsoft.com/office/powerpoint/2010/main" val="112554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Pages 31-37</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broker</a:t>
            </a:r>
          </a:p>
          <a:p>
            <a:pPr marL="285750" indent="-285750">
              <a:buFont typeface="Wingdings" charset="2"/>
              <a:buChar char="u"/>
            </a:pPr>
            <a:r>
              <a:rPr lang="en-US" sz="1800" dirty="0" smtClean="0"/>
              <a:t>partition</a:t>
            </a:r>
          </a:p>
          <a:p>
            <a:pPr marL="285750" indent="-285750">
              <a:buFont typeface="Wingdings" charset="2"/>
              <a:buChar char="u"/>
            </a:pPr>
            <a:r>
              <a:rPr lang="en-US" sz="1800" dirty="0" smtClean="0"/>
              <a:t>halyard</a:t>
            </a:r>
          </a:p>
          <a:p>
            <a:pPr marL="285750" indent="-285750">
              <a:buFont typeface="Wingdings" charset="2"/>
              <a:buChar char="u"/>
            </a:pPr>
            <a:r>
              <a:rPr lang="en-US" sz="1800" dirty="0" smtClean="0"/>
              <a:t>nuisance</a:t>
            </a:r>
          </a:p>
        </p:txBody>
      </p:sp>
      <p:sp>
        <p:nvSpPr>
          <p:cNvPr id="5" name="Content Placeholder 4"/>
          <p:cNvSpPr>
            <a:spLocks noGrp="1"/>
          </p:cNvSpPr>
          <p:nvPr>
            <p:ph sz="quarter" idx="1"/>
          </p:nvPr>
        </p:nvSpPr>
        <p:spPr/>
        <p:txBody>
          <a:bodyPr>
            <a:normAutofit lnSpcReduction="10000"/>
          </a:bodyPr>
          <a:lstStyle/>
          <a:p>
            <a:r>
              <a:rPr lang="en-US" dirty="0" smtClean="0"/>
              <a:t>Character Development: What new information have you learned about Leigh?</a:t>
            </a:r>
          </a:p>
          <a:p>
            <a:r>
              <a:rPr lang="en-US" dirty="0" smtClean="0"/>
              <a:t>Setting</a:t>
            </a:r>
          </a:p>
          <a:p>
            <a:r>
              <a:rPr lang="en-US" dirty="0" smtClean="0"/>
              <a:t>Conflict </a:t>
            </a:r>
          </a:p>
          <a:p>
            <a:r>
              <a:rPr lang="en-US" dirty="0" smtClean="0"/>
              <a:t>Figurative Language</a:t>
            </a:r>
          </a:p>
          <a:p>
            <a:r>
              <a:rPr lang="en-US" dirty="0" smtClean="0"/>
              <a:t>Why do you think someone keeps taking things out of Leigh’s lunch? Do you think it is the same person each time? Explain.</a:t>
            </a:r>
          </a:p>
          <a:p>
            <a:r>
              <a:rPr lang="en-US" dirty="0" smtClean="0"/>
              <a:t>What piece of advice does Mr. </a:t>
            </a:r>
            <a:r>
              <a:rPr lang="en-US" dirty="0" err="1" smtClean="0"/>
              <a:t>Henshaw</a:t>
            </a:r>
            <a:r>
              <a:rPr lang="en-US" dirty="0" smtClean="0"/>
              <a:t> give Leigh about writing?</a:t>
            </a:r>
          </a:p>
        </p:txBody>
      </p:sp>
    </p:spTree>
    <p:extLst>
      <p:ext uri="{BB962C8B-B14F-4D97-AF65-F5344CB8AC3E}">
        <p14:creationId xmlns:p14="http://schemas.microsoft.com/office/powerpoint/2010/main" val="86478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Private Diary of Leigh </a:t>
            </a:r>
            <a:r>
              <a:rPr lang="en-US" dirty="0" err="1" smtClean="0"/>
              <a:t>Botts</a:t>
            </a:r>
            <a:r>
              <a:rPr lang="en-US" dirty="0" smtClean="0"/>
              <a:t> Pages 39-44</a:t>
            </a:r>
            <a:endParaRPr lang="en-US" dirty="0"/>
          </a:p>
        </p:txBody>
      </p:sp>
      <p:sp>
        <p:nvSpPr>
          <p:cNvPr id="6" name="Text Placeholder 5"/>
          <p:cNvSpPr>
            <a:spLocks noGrp="1"/>
          </p:cNvSpPr>
          <p:nvPr>
            <p:ph type="body" idx="2"/>
          </p:nvPr>
        </p:nvSpPr>
        <p:spPr/>
        <p:txBody>
          <a:bodyPr>
            <a:normAutofit/>
          </a:bodyPr>
          <a:lstStyle/>
          <a:p>
            <a:pPr algn="ctr"/>
            <a:r>
              <a:rPr lang="en-US" sz="2000" b="1" dirty="0" smtClean="0"/>
              <a:t>Vocabulary</a:t>
            </a:r>
          </a:p>
          <a:p>
            <a:pPr marL="285750" indent="-285750">
              <a:buFont typeface="Wingdings" charset="2"/>
              <a:buChar char="u"/>
            </a:pPr>
            <a:r>
              <a:rPr lang="en-US" sz="1800" dirty="0" smtClean="0"/>
              <a:t>fictitious</a:t>
            </a:r>
          </a:p>
          <a:p>
            <a:pPr marL="285750" indent="-285750">
              <a:buFont typeface="Wingdings" charset="2"/>
              <a:buChar char="u"/>
            </a:pPr>
            <a:r>
              <a:rPr lang="en-US" sz="1800" dirty="0" smtClean="0"/>
              <a:t>foil</a:t>
            </a:r>
          </a:p>
        </p:txBody>
      </p:sp>
      <p:sp>
        <p:nvSpPr>
          <p:cNvPr id="5" name="Content Placeholder 4"/>
          <p:cNvSpPr>
            <a:spLocks noGrp="1"/>
          </p:cNvSpPr>
          <p:nvPr>
            <p:ph sz="quarter" idx="1"/>
          </p:nvPr>
        </p:nvSpPr>
        <p:spPr/>
        <p:txBody>
          <a:bodyPr>
            <a:normAutofit/>
          </a:bodyPr>
          <a:lstStyle/>
          <a:p>
            <a:r>
              <a:rPr lang="en-US" dirty="0" smtClean="0"/>
              <a:t>Character Development</a:t>
            </a:r>
          </a:p>
          <a:p>
            <a:r>
              <a:rPr lang="en-US" dirty="0" smtClean="0"/>
              <a:t>Setting</a:t>
            </a:r>
          </a:p>
          <a:p>
            <a:r>
              <a:rPr lang="en-US" dirty="0" smtClean="0"/>
              <a:t>Conflict </a:t>
            </a:r>
          </a:p>
          <a:p>
            <a:r>
              <a:rPr lang="en-US" dirty="0" smtClean="0"/>
              <a:t>Figurative Language</a:t>
            </a:r>
          </a:p>
          <a:p>
            <a:r>
              <a:rPr lang="en-US" dirty="0" smtClean="0"/>
              <a:t>Describe Leigh’s Christmas vacation. What were some of his fears and wishes? </a:t>
            </a:r>
            <a:endParaRPr lang="en-US" dirty="0"/>
          </a:p>
          <a:p>
            <a:r>
              <a:rPr lang="en-US" dirty="0" smtClean="0"/>
              <a:t>Do you think Leigh will foil whoever is stealing things from his lunch by writing a fictitious name on it? Explain.</a:t>
            </a:r>
          </a:p>
        </p:txBody>
      </p:sp>
    </p:spTree>
    <p:extLst>
      <p:ext uri="{BB962C8B-B14F-4D97-AF65-F5344CB8AC3E}">
        <p14:creationId xmlns:p14="http://schemas.microsoft.com/office/powerpoint/2010/main" val="417203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219</TotalTime>
  <Words>966</Words>
  <Application>Microsoft Macintosh PowerPoint</Application>
  <PresentationFormat>On-screen Show (4:3)</PresentationFormat>
  <Paragraphs>157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Dear Mr. Henshaw</vt:lpstr>
      <vt:lpstr>Author Notes</vt:lpstr>
      <vt:lpstr>Pages 1-8</vt:lpstr>
      <vt:lpstr>Pages 9-15</vt:lpstr>
      <vt:lpstr>Pages 16-22</vt:lpstr>
      <vt:lpstr>Pages 23-26</vt:lpstr>
      <vt:lpstr>Pages 27-30</vt:lpstr>
      <vt:lpstr>Pages 31-37</vt:lpstr>
      <vt:lpstr>Private Diary of Leigh Botts Pages 39-44</vt:lpstr>
      <vt:lpstr>Private Diary of Leigh Botts Pages 45-53</vt:lpstr>
      <vt:lpstr>Pages 55-59</vt:lpstr>
      <vt:lpstr>From the Diary of Leigh Botts  Pages 61-72</vt:lpstr>
      <vt:lpstr>From the Diary of Leigh Botts  Pages 73-87</vt:lpstr>
      <vt:lpstr>Pages 89-91</vt:lpstr>
      <vt:lpstr>From the Diary of Leigh Botts Vol. 2 Pages 93-104</vt:lpstr>
      <vt:lpstr>From the Diary of Leigh Botts Vol. 2 Pages 104-121</vt:lpstr>
      <vt:lpstr>Page 123</vt:lpstr>
      <vt:lpstr>From the Diary of Leigh Botts Pages 125</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Mr. Henshaw</dc:title>
  <dc:creator>sharon constantino</dc:creator>
  <cp:lastModifiedBy>sharon constantino</cp:lastModifiedBy>
  <cp:revision>74</cp:revision>
  <dcterms:created xsi:type="dcterms:W3CDTF">2013-06-20T00:04:16Z</dcterms:created>
  <dcterms:modified xsi:type="dcterms:W3CDTF">2013-06-20T03:43:44Z</dcterms:modified>
</cp:coreProperties>
</file>