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D8D91A-A2EE-4B54-B3C6-F6C67903BA9C}" type="datetime1">
              <a:rPr lang="en-US" smtClean="0"/>
              <a:pPr/>
              <a:t>1/1/16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A404122-9A3A-4FD8-98B8-22631F32846C}" type="datetime1">
              <a:rPr lang="en-US" smtClean="0"/>
              <a:pPr/>
              <a:t>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1/1/16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72AE48-94E6-46E0-BE32-5F0716DE9115}" type="datetime1">
              <a:rPr lang="en-US" smtClean="0"/>
              <a:pPr/>
              <a:t>1/1/16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84C285-8BCE-48FC-97D9-E2837AF38351}" type="datetime1">
              <a:rPr lang="en-US" smtClean="0"/>
              <a:pPr/>
              <a:t>1/1/16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D377F5C-EDA7-4864-9756-35769B0E62CF}" type="datetime1">
              <a:rPr lang="en-US" smtClean="0"/>
              <a:pPr/>
              <a:t>1/1/16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hyperlink" Target="https://www.scholastic.com/blueballiett/bretthelquist_bio.htm" TargetMode="External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lueballiettbooks.com/bio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Chasing Vermeer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</a:t>
            </a:r>
            <a:r>
              <a:rPr lang="en-US" dirty="0" err="1" smtClean="0"/>
              <a:t>Balliett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87613"/>
            <a:ext cx="3335569" cy="466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3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8: A Halloween Surprise pp76-80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lurch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could Vermeer’s connection be to the original mysterious letter?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3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9: The Blue Ones pp81-89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lute</a:t>
            </a:r>
          </a:p>
          <a:p>
            <a:r>
              <a:rPr lang="en-US" dirty="0" smtClean="0"/>
              <a:t>guild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thinking.</a:t>
            </a:r>
          </a:p>
          <a:p>
            <a:r>
              <a:rPr lang="en-US" dirty="0" smtClean="0"/>
              <a:t>Hmmm. . . frogs keep being mentioned in this story. Why? </a:t>
            </a:r>
          </a:p>
          <a:p>
            <a:r>
              <a:rPr lang="en-US" dirty="0" smtClean="0"/>
              <a:t>Research the city of Delft.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74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10: Inside the Puzzle pp90-98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bounded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Research an art museum. Discover how art installations are created and how paintings travel.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9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11: Nightmare pp99-111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757778"/>
          </a:xfrm>
        </p:spPr>
        <p:txBody>
          <a:bodyPr>
            <a:normAutofit fontScale="77500" lnSpcReduction="20000"/>
          </a:bodyPr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curator</a:t>
            </a:r>
          </a:p>
          <a:p>
            <a:r>
              <a:rPr lang="en-US" dirty="0" smtClean="0"/>
              <a:t>incalculable</a:t>
            </a:r>
          </a:p>
          <a:p>
            <a:r>
              <a:rPr lang="en-US" dirty="0" smtClean="0"/>
              <a:t>conservators</a:t>
            </a:r>
          </a:p>
          <a:p>
            <a:r>
              <a:rPr lang="en-US" dirty="0" smtClean="0"/>
              <a:t>intriguing</a:t>
            </a:r>
          </a:p>
          <a:p>
            <a:r>
              <a:rPr lang="en-US" dirty="0" smtClean="0"/>
              <a:t>sinister</a:t>
            </a:r>
          </a:p>
          <a:p>
            <a:r>
              <a:rPr lang="en-US" dirty="0" smtClean="0"/>
              <a:t>ingenious</a:t>
            </a:r>
          </a:p>
          <a:p>
            <a:r>
              <a:rPr lang="en-US" dirty="0" smtClean="0"/>
              <a:t>audible</a:t>
            </a:r>
          </a:p>
          <a:p>
            <a:r>
              <a:rPr lang="en-US" dirty="0" smtClean="0"/>
              <a:t>intently</a:t>
            </a:r>
          </a:p>
          <a:p>
            <a:r>
              <a:rPr lang="en-US" dirty="0" smtClean="0"/>
              <a:t>executed</a:t>
            </a:r>
          </a:p>
          <a:p>
            <a:r>
              <a:rPr lang="en-US" dirty="0" smtClean="0"/>
              <a:t>ailing</a:t>
            </a:r>
          </a:p>
          <a:p>
            <a:r>
              <a:rPr lang="en-US" dirty="0" smtClean="0"/>
              <a:t>obscurity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the letter writer asking the common people of the world to do?</a:t>
            </a:r>
          </a:p>
          <a:p>
            <a:r>
              <a:rPr lang="en-US" dirty="0" smtClean="0"/>
              <a:t>Who do you think the three people are who originally received the mysterious letter? On what evidence are you basing your thinking?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9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*Chapter 12: Tea at Four pp112-126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  <a:endParaRPr lang="en-US" b="1" dirty="0" smtClean="0"/>
          </a:p>
          <a:p>
            <a:r>
              <a:rPr lang="en-US" dirty="0" smtClean="0"/>
              <a:t>attribution</a:t>
            </a:r>
          </a:p>
          <a:p>
            <a:r>
              <a:rPr lang="en-US" dirty="0" smtClean="0"/>
              <a:t>cobalt</a:t>
            </a:r>
          </a:p>
          <a:p>
            <a:r>
              <a:rPr lang="en-US" dirty="0" smtClean="0"/>
              <a:t>judiciously</a:t>
            </a:r>
          </a:p>
          <a:p>
            <a:r>
              <a:rPr lang="en-US" dirty="0" smtClean="0"/>
              <a:t>restrain</a:t>
            </a:r>
          </a:p>
          <a:p>
            <a:r>
              <a:rPr lang="en-US" dirty="0" smtClean="0"/>
              <a:t>subdued</a:t>
            </a:r>
          </a:p>
          <a:p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an illustration of Mrs. Sharpe’s kitchen based on the description on page 116.</a:t>
            </a:r>
          </a:p>
          <a:p>
            <a:r>
              <a:rPr lang="en-US" dirty="0" smtClean="0"/>
              <a:t>How, if at all, does Calder’s friend, Tommy, fit into the story? Thoroughly explain your thinking.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93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13: X the Experts pp127-133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/>
              <a:t>Vocabulary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Create your own question for this chapter. Swap questions with a partner and answer.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06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14: Flashing Lights pp134-143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/>
              <a:t>Vocabulary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you think Mrs. Sharpe framed herself? How does her husband, the Vermeer scholar, fit into the mystery?</a:t>
            </a:r>
          </a:p>
          <a:p>
            <a:r>
              <a:rPr lang="en-US" dirty="0" smtClean="0"/>
              <a:t>Is Ms. Hussey involved in the crime? Explain your position using evidence from the text.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60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15: Murder and Hot Chocolate pp144-153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glowered</a:t>
            </a:r>
          </a:p>
          <a:p>
            <a:r>
              <a:rPr lang="en-US" dirty="0" smtClean="0"/>
              <a:t>plodded</a:t>
            </a:r>
          </a:p>
          <a:p>
            <a:r>
              <a:rPr lang="en-US" dirty="0" smtClean="0"/>
              <a:t>turret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thinking.</a:t>
            </a:r>
          </a:p>
          <a:p>
            <a:r>
              <a:rPr lang="en-US" dirty="0" smtClean="0"/>
              <a:t>Do you think it is wise for Calder and Petra to actively hunt for the missing Vermeer painting?</a:t>
            </a:r>
          </a:p>
          <a:p>
            <a:r>
              <a:rPr lang="en-US" dirty="0" smtClean="0"/>
              <a:t>Who is the third person to receive the mysterious letter? Explain your thinking.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78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16: A Morning in the Dark pp154-166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quadrangle</a:t>
            </a:r>
          </a:p>
          <a:p>
            <a:r>
              <a:rPr lang="en-US" dirty="0" smtClean="0"/>
              <a:t>bust</a:t>
            </a:r>
          </a:p>
          <a:p>
            <a:r>
              <a:rPr lang="en-US" dirty="0" smtClean="0"/>
              <a:t>reminiscing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Research Francis Parker.</a:t>
            </a:r>
          </a:p>
          <a:p>
            <a:r>
              <a:rPr lang="en-US" dirty="0" smtClean="0"/>
              <a:t>Research the Great Chicago Fire.</a:t>
            </a:r>
          </a:p>
          <a:p>
            <a:r>
              <a:rPr lang="en-US" dirty="0" smtClean="0"/>
              <a:t>Describe how you might feel if you were locked in a dark and dusty basement believing you might be holding a priceless, stolen piece of art.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0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17: What Happens Now? pp167-173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/>
              <a:t>Vocabulary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a list of lacy words.</a:t>
            </a:r>
          </a:p>
          <a:p>
            <a:r>
              <a:rPr lang="en-US" dirty="0" smtClean="0"/>
              <a:t>Do you think the theft of the Vermeer painting was a gift? Was the thief’s mission a success? Explain.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1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 &amp; Illustrator Biographies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Blue </a:t>
            </a:r>
            <a:r>
              <a:rPr lang="en-US" dirty="0" err="1" smtClean="0"/>
              <a:t>Balliett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Brett </a:t>
            </a:r>
            <a:r>
              <a:rPr lang="en-US" dirty="0" err="1" smtClean="0"/>
              <a:t>Helquist</a:t>
            </a:r>
            <a:endParaRPr lang="en-US" dirty="0" smtClean="0"/>
          </a:p>
          <a:p>
            <a:pPr marL="114300" indent="0" algn="ctr">
              <a:buNone/>
            </a:pPr>
            <a:endParaRPr lang="en-US" dirty="0"/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30" y="2445870"/>
            <a:ext cx="2653462" cy="3680609"/>
          </a:xfrm>
          <a:prstGeom prst="rect">
            <a:avLst/>
          </a:prstGeom>
        </p:spPr>
      </p:pic>
      <p:pic>
        <p:nvPicPr>
          <p:cNvPr id="8" name="Picture 7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0" y="2445870"/>
            <a:ext cx="35433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3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18: A Bad Fall pp174-187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752600" cy="4343400"/>
          </a:xfrm>
        </p:spPr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imperious</a:t>
            </a:r>
          </a:p>
          <a:p>
            <a:r>
              <a:rPr lang="en-US" dirty="0" smtClean="0"/>
              <a:t>jostled</a:t>
            </a:r>
          </a:p>
          <a:p>
            <a:r>
              <a:rPr lang="en-US" dirty="0" smtClean="0"/>
              <a:t>correspondence</a:t>
            </a:r>
          </a:p>
          <a:p>
            <a:r>
              <a:rPr lang="en-US" dirty="0" smtClean="0"/>
              <a:t>brusque</a:t>
            </a:r>
          </a:p>
          <a:p>
            <a:r>
              <a:rPr lang="en-US" dirty="0" smtClean="0"/>
              <a:t>frigid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you believe in coincidences? If so, explain why and use personal examples. If not, explain what you believe.</a:t>
            </a:r>
          </a:p>
          <a:p>
            <a:r>
              <a:rPr lang="en-US" dirty="0" smtClean="0"/>
              <a:t>Now that you have more clues, do you think Tommy is involved in the mystery, or is his story just a side plot?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83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19: The Shock on the Stairs pp188-197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casement</a:t>
            </a:r>
          </a:p>
          <a:p>
            <a:r>
              <a:rPr lang="en-US" dirty="0" smtClean="0"/>
              <a:t>merciful</a:t>
            </a:r>
          </a:p>
          <a:p>
            <a:r>
              <a:rPr lang="en-US" dirty="0" smtClean="0"/>
              <a:t>menacing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Research Bette Davis.</a:t>
            </a:r>
          </a:p>
          <a:p>
            <a:r>
              <a:rPr lang="en-US" dirty="0" smtClean="0"/>
              <a:t>Why does Petra think she has found </a:t>
            </a:r>
            <a:r>
              <a:rPr lang="en-US" i="1" dirty="0" smtClean="0"/>
              <a:t>A Lady Writing</a:t>
            </a:r>
            <a:r>
              <a:rPr lang="en-US" dirty="0" smtClean="0"/>
              <a:t>? </a:t>
            </a:r>
            <a:r>
              <a:rPr lang="en-US" dirty="0" smtClean="0"/>
              <a:t>Why did she leave Delia Dell Hall instead of stopping and looking for the painting immediately?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94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20: A Maniac pp198-204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overwrought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would the thief now threaten to destroy the painting? Do you think </a:t>
            </a:r>
            <a:r>
              <a:rPr lang="en-US" i="1" dirty="0" smtClean="0"/>
              <a:t>A Lady Writing</a:t>
            </a:r>
            <a:r>
              <a:rPr lang="en-US" dirty="0" smtClean="0"/>
              <a:t> is still safe, or do you believe that it has already been destroyed? Explain your thinking.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72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21: Looking and Seeing pp205-213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ruthless</a:t>
            </a:r>
          </a:p>
          <a:p>
            <a:r>
              <a:rPr lang="en-US" dirty="0" smtClean="0"/>
              <a:t>sulky</a:t>
            </a:r>
          </a:p>
          <a:p>
            <a:r>
              <a:rPr lang="en-US" dirty="0" smtClean="0"/>
              <a:t>precariously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would Mrs. Sharpe say that looking and seeing are to very different things? Are hearing and listening to very different things as well?</a:t>
            </a:r>
          </a:p>
          <a:p>
            <a:r>
              <a:rPr lang="en-US" dirty="0" smtClean="0"/>
              <a:t>Is Petra’s dad involved? Why is he talking to the man from the post office? How would you feel right now if you were Petra?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47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22: </a:t>
            </a:r>
            <a:r>
              <a:rPr lang="en-US" dirty="0" err="1" smtClean="0"/>
              <a:t>Twelves</a:t>
            </a:r>
            <a:r>
              <a:rPr lang="en-US" dirty="0" smtClean="0"/>
              <a:t> pp214-225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arbor</a:t>
            </a:r>
          </a:p>
          <a:p>
            <a:r>
              <a:rPr lang="en-US" dirty="0" smtClean="0"/>
              <a:t>cavernous</a:t>
            </a:r>
          </a:p>
          <a:p>
            <a:r>
              <a:rPr lang="en-US" dirty="0" smtClean="0"/>
              <a:t>dormitories</a:t>
            </a:r>
          </a:p>
          <a:p>
            <a:r>
              <a:rPr lang="en-US" dirty="0" smtClean="0"/>
              <a:t>chasm</a:t>
            </a:r>
          </a:p>
          <a:p>
            <a:r>
              <a:rPr lang="en-US" dirty="0" smtClean="0"/>
              <a:t>rapping</a:t>
            </a:r>
          </a:p>
          <a:p>
            <a:r>
              <a:rPr lang="en-US" dirty="0" smtClean="0"/>
              <a:t>clarity</a:t>
            </a:r>
          </a:p>
          <a:p>
            <a:r>
              <a:rPr lang="en-US" dirty="0" smtClean="0"/>
              <a:t>stifled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65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23: Help! pp226-235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assault</a:t>
            </a:r>
          </a:p>
          <a:p>
            <a:r>
              <a:rPr lang="en-US" dirty="0" smtClean="0"/>
              <a:t>indulgently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You’ll never guess what?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02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24: The Pieces pp236-254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reclusive</a:t>
            </a:r>
          </a:p>
          <a:p>
            <a:r>
              <a:rPr lang="en-US" dirty="0" smtClean="0"/>
              <a:t>steely</a:t>
            </a:r>
          </a:p>
          <a:p>
            <a:r>
              <a:rPr lang="en-US" dirty="0" smtClean="0"/>
              <a:t>confide</a:t>
            </a:r>
          </a:p>
          <a:p>
            <a:r>
              <a:rPr lang="en-US" dirty="0" smtClean="0"/>
              <a:t>wistful</a:t>
            </a:r>
          </a:p>
          <a:p>
            <a:r>
              <a:rPr lang="en-US" dirty="0" smtClean="0"/>
              <a:t>sober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Research one of the following: Sorbonne, Princeton, Harvard, Oxford, McGill, or the University of Salamanca.</a:t>
            </a:r>
            <a:endParaRPr lang="en-US" dirty="0" smtClean="0"/>
          </a:p>
          <a:p>
            <a:r>
              <a:rPr lang="en-US" dirty="0" smtClean="0"/>
              <a:t>Research the Rijksmuseum.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63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Projects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a portrait. Interview the person in the portrait. Explain what you have learned about the person in the portrait based on clues from the painting.</a:t>
            </a:r>
          </a:p>
          <a:p>
            <a:r>
              <a:rPr lang="en-US" dirty="0" smtClean="0"/>
              <a:t>Select a painting. Research the artist. Write your own mystery based on the painting. Try to weave in facts about the artist into your mystery.</a:t>
            </a:r>
          </a:p>
          <a:p>
            <a:r>
              <a:rPr lang="en-US" dirty="0" smtClean="0"/>
              <a:t>Visit an art museum. Write a story, poem, or description about your visit or about a specific piece of art </a:t>
            </a:r>
            <a:r>
              <a:rPr lang="en-US" smtClean="0"/>
              <a:t>you liked.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2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Bree Serif"/>
              </a:rPr>
              <a:t>Chapter 1: Three Deliveries pp1-5</a:t>
            </a:r>
            <a:endParaRPr lang="en-US" dirty="0">
              <a:cs typeface="Bree Serif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discriminating</a:t>
            </a:r>
          </a:p>
          <a:p>
            <a:r>
              <a:rPr lang="en-US" dirty="0" smtClean="0"/>
              <a:t>conventions</a:t>
            </a:r>
          </a:p>
          <a:p>
            <a:r>
              <a:rPr lang="en-US" dirty="0" smtClean="0"/>
              <a:t>amply</a:t>
            </a:r>
          </a:p>
          <a:p>
            <a:r>
              <a:rPr lang="en-US" dirty="0" smtClean="0"/>
              <a:t>pretentious</a:t>
            </a:r>
          </a:p>
          <a:p>
            <a:r>
              <a:rPr lang="en-US" dirty="0" smtClean="0"/>
              <a:t>agitated</a:t>
            </a:r>
          </a:p>
          <a:p>
            <a:r>
              <a:rPr lang="en-US" dirty="0" smtClean="0"/>
              <a:t>gullible</a:t>
            </a:r>
          </a:p>
          <a:p>
            <a:r>
              <a:rPr lang="en-US" dirty="0" smtClean="0"/>
              <a:t>alter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Figurative Language</a:t>
            </a:r>
          </a:p>
          <a:p>
            <a:r>
              <a:rPr lang="en-US" dirty="0" smtClean="0"/>
              <a:t>Explain how the authors sets the mood for the story. Use evidence to support your thinking.</a:t>
            </a:r>
          </a:p>
          <a:p>
            <a:r>
              <a:rPr lang="en-US" dirty="0" smtClean="0"/>
              <a:t>Put on your detective hat and prepare to track your thinking! While reading, create a list of questions and clues. As the story progresses, answer the questions and try to link the clues in order to solve the mystery.</a:t>
            </a:r>
          </a:p>
          <a:p>
            <a:pPr lvl="1"/>
            <a:r>
              <a:rPr lang="en-US" dirty="0" smtClean="0"/>
              <a:t>Who are the three people who received letters, and why were they selected? </a:t>
            </a:r>
          </a:p>
          <a:p>
            <a:pPr lvl="1"/>
            <a:r>
              <a:rPr lang="en-US" dirty="0" smtClean="0"/>
              <a:t>What is the centuries old crime that has been committed?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6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2: The Letter Is Dead pp6-17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  <a:endParaRPr lang="en-US" b="1" dirty="0" smtClean="0"/>
          </a:p>
          <a:p>
            <a:r>
              <a:rPr lang="en-US" sz="2200" dirty="0" smtClean="0"/>
              <a:t>brutal</a:t>
            </a:r>
          </a:p>
          <a:p>
            <a:r>
              <a:rPr lang="en-US" sz="2200" dirty="0" smtClean="0"/>
              <a:t>mediocre</a:t>
            </a:r>
          </a:p>
          <a:p>
            <a:r>
              <a:rPr lang="en-US" sz="2200" dirty="0" smtClean="0"/>
              <a:t>labyrinth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Research John Dewey.</a:t>
            </a:r>
          </a:p>
          <a:p>
            <a:r>
              <a:rPr lang="en-US" dirty="0" smtClean="0"/>
              <a:t>Ask an adult to tell you about a letter they will never forget, a piece of mail that changed their life.</a:t>
            </a:r>
          </a:p>
          <a:p>
            <a:r>
              <a:rPr lang="en-US" dirty="0" smtClean="0"/>
              <a:t>Draw an illustration of Ms. Hussey. </a:t>
            </a:r>
          </a:p>
          <a:p>
            <a:r>
              <a:rPr lang="en-US" dirty="0" smtClean="0"/>
              <a:t>Write me a letter I won’t be able to forget.</a:t>
            </a:r>
          </a:p>
          <a:p>
            <a:r>
              <a:rPr lang="en-US" dirty="0" smtClean="0"/>
              <a:t>Who are you more like, Petra or Calder? Explain why using details from the story.</a:t>
            </a:r>
          </a:p>
          <a:p>
            <a:r>
              <a:rPr lang="en-US" dirty="0" smtClean="0"/>
              <a:t>Who wrote the novel </a:t>
            </a:r>
            <a:r>
              <a:rPr lang="en-US" i="1" dirty="0" smtClean="0"/>
              <a:t>Kidnapped</a:t>
            </a:r>
            <a:r>
              <a:rPr lang="en-US" dirty="0" smtClean="0"/>
              <a:t>? Why did the author choose to include this book?</a:t>
            </a:r>
          </a:p>
          <a:p>
            <a:r>
              <a:rPr lang="en-US" dirty="0" smtClean="0"/>
              <a:t>Why was Ms. Hussey at Powell’s book store?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hapter 3: Lost in the Art pp18-34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stupendous</a:t>
            </a:r>
          </a:p>
          <a:p>
            <a:r>
              <a:rPr lang="en-US" dirty="0" smtClean="0"/>
              <a:t>hybrid</a:t>
            </a:r>
          </a:p>
          <a:p>
            <a:r>
              <a:rPr lang="en-US" dirty="0" smtClean="0"/>
              <a:t>groped</a:t>
            </a:r>
          </a:p>
          <a:p>
            <a:r>
              <a:rPr lang="en-US" dirty="0" smtClean="0"/>
              <a:t>artificial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Track your thinking.</a:t>
            </a:r>
            <a:endParaRPr lang="en-US" dirty="0"/>
          </a:p>
          <a:p>
            <a:r>
              <a:rPr lang="en-US" dirty="0" smtClean="0"/>
              <a:t>How does Ms. Hussey’s field trip to the art museum connect to the original mystery?</a:t>
            </a:r>
          </a:p>
          <a:p>
            <a:r>
              <a:rPr lang="en-US" dirty="0" smtClean="0"/>
              <a:t>Research pieces of art that contain letters. Make a list of the artist and the name of the artwork. </a:t>
            </a:r>
            <a:endParaRPr lang="en-US" dirty="0"/>
          </a:p>
          <a:p>
            <a:pPr lvl="1"/>
            <a:r>
              <a:rPr lang="en-US" dirty="0" smtClean="0"/>
              <a:t>How many can you find?</a:t>
            </a:r>
          </a:p>
          <a:p>
            <a:pPr lvl="1"/>
            <a:r>
              <a:rPr lang="en-US" dirty="0" smtClean="0"/>
              <a:t>Which is your favorite?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8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4: Picasso’s Life pp35-42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smtClean="0"/>
              <a:t>frenzied</a:t>
            </a:r>
          </a:p>
          <a:p>
            <a:r>
              <a:rPr lang="en-US" dirty="0" smtClean="0"/>
              <a:t>exasperations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Track your thinking.</a:t>
            </a:r>
          </a:p>
          <a:p>
            <a:r>
              <a:rPr lang="en-US" dirty="0" smtClean="0"/>
              <a:t>How does the book, </a:t>
            </a:r>
            <a:r>
              <a:rPr lang="en-US" i="1" dirty="0" smtClean="0"/>
              <a:t>Lo!</a:t>
            </a:r>
            <a:r>
              <a:rPr lang="en-US" dirty="0" smtClean="0"/>
              <a:t> by Charles Fort, fit into the mystery?</a:t>
            </a:r>
          </a:p>
          <a:p>
            <a:r>
              <a:rPr lang="en-US" dirty="0" smtClean="0"/>
              <a:t>What do you think Picasso meant when he said, “Art is a lie, but a lie that tells the truth”?</a:t>
            </a:r>
          </a:p>
          <a:p>
            <a:r>
              <a:rPr lang="en-US" dirty="0" smtClean="0"/>
              <a:t>You have the same assignment that Ms. Hussey assigned her class. Choose one item at home that feels like a work of art. Describe the object without revealing what it is.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5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5: Worms, Snakes, and Periwinkles pp43-49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disoriented</a:t>
            </a:r>
          </a:p>
          <a:p>
            <a:r>
              <a:rPr lang="en-US" dirty="0" smtClean="0"/>
              <a:t>profound</a:t>
            </a:r>
          </a:p>
          <a:p>
            <a:r>
              <a:rPr lang="en-US" dirty="0" smtClean="0"/>
              <a:t>conviction</a:t>
            </a:r>
          </a:p>
          <a:p>
            <a:r>
              <a:rPr lang="en-US" dirty="0" smtClean="0"/>
              <a:t>senility</a:t>
            </a:r>
          </a:p>
          <a:p>
            <a:r>
              <a:rPr lang="en-US" dirty="0" smtClean="0"/>
              <a:t>credulity</a:t>
            </a:r>
          </a:p>
          <a:p>
            <a:r>
              <a:rPr lang="en-US" dirty="0" smtClean="0"/>
              <a:t>premises</a:t>
            </a:r>
          </a:p>
          <a:p>
            <a:r>
              <a:rPr lang="en-US" dirty="0" smtClean="0"/>
              <a:t>dappled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Track your thinking.</a:t>
            </a:r>
            <a:endParaRPr lang="en-US" dirty="0"/>
          </a:p>
          <a:p>
            <a:r>
              <a:rPr lang="en-US" dirty="0" smtClean="0"/>
              <a:t>What do you think Petra’s vision has to do with the original mystery? On what evidence or details do you base your thinking?</a:t>
            </a:r>
          </a:p>
          <a:p>
            <a:r>
              <a:rPr lang="en-US" dirty="0" smtClean="0"/>
              <a:t>Is the object Petra chose a work of art? Explain your rationale.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7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6: The Geographer’s Box pp50-60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you think the object Calder selected is a work of art? Explain your rationale.</a:t>
            </a:r>
          </a:p>
          <a:p>
            <a:r>
              <a:rPr lang="en-US" dirty="0" smtClean="0"/>
              <a:t>Who wrote a better description of their work of art, Petra or Calder? On what evidence and details do you base your opinion?</a:t>
            </a:r>
          </a:p>
          <a:p>
            <a:r>
              <a:rPr lang="en-US" dirty="0" smtClean="0"/>
              <a:t>Translate Tommy’s letter using the </a:t>
            </a:r>
            <a:r>
              <a:rPr lang="en-US" dirty="0" err="1" smtClean="0"/>
              <a:t>pentomino</a:t>
            </a:r>
            <a:r>
              <a:rPr lang="en-US" dirty="0" smtClean="0"/>
              <a:t> code. What connection could Tommy’s letter have to the original mystery? Explain your thinking.</a:t>
            </a:r>
          </a:p>
          <a:p>
            <a:r>
              <a:rPr lang="en-US" dirty="0" smtClean="0"/>
              <a:t>This is not the first time frogs have been mentioned in the story. Why do you think they </a:t>
            </a:r>
            <a:r>
              <a:rPr lang="en-US" smtClean="0"/>
              <a:t>are important?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37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7: The Man on the Wall pp61-75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200" b="1" dirty="0" smtClean="0"/>
              <a:t>Vocabulary</a:t>
            </a:r>
          </a:p>
          <a:p>
            <a:r>
              <a:rPr lang="en-US" dirty="0" smtClean="0"/>
              <a:t>scoured</a:t>
            </a:r>
          </a:p>
          <a:p>
            <a:r>
              <a:rPr lang="en-US" dirty="0" smtClean="0"/>
              <a:t>rubbish</a:t>
            </a:r>
          </a:p>
          <a:p>
            <a:r>
              <a:rPr lang="en-US" dirty="0" smtClean="0"/>
              <a:t>confided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Figurative Language</a:t>
            </a:r>
          </a:p>
          <a:p>
            <a:r>
              <a:rPr lang="en-US" dirty="0"/>
              <a:t>Track your thinking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Research the artist Vermeer and his painting </a:t>
            </a:r>
            <a:r>
              <a:rPr lang="en-US" i="1" dirty="0" smtClean="0"/>
              <a:t>The Geographer</a:t>
            </a:r>
            <a:r>
              <a:rPr lang="en-US" dirty="0" smtClean="0"/>
              <a:t>. Create a journal entry based on your research.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56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907</TotalTime>
  <Words>1490</Words>
  <Application>Microsoft Macintosh PowerPoint</Application>
  <PresentationFormat>On-screen Show (4:3)</PresentationFormat>
  <Paragraphs>234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Chasing Vermeer</vt:lpstr>
      <vt:lpstr>Author &amp; Illustrator Biographies</vt:lpstr>
      <vt:lpstr>Chapter 1: Three Deliveries pp1-5</vt:lpstr>
      <vt:lpstr>Chapter 2: The Letter Is Dead pp6-17</vt:lpstr>
      <vt:lpstr>Chapter 3: Lost in the Art pp18-34</vt:lpstr>
      <vt:lpstr>Chapter 4: Picasso’s Life pp35-42</vt:lpstr>
      <vt:lpstr>Chapter 5: Worms, Snakes, and Periwinkles pp43-49</vt:lpstr>
      <vt:lpstr>Chapter 6: The Geographer’s Box pp50-60</vt:lpstr>
      <vt:lpstr>Chapter 7: The Man on the Wall pp61-75</vt:lpstr>
      <vt:lpstr>Chapter 8: A Halloween Surprise pp76-80</vt:lpstr>
      <vt:lpstr>Chapter 9: The Blue Ones pp81-89</vt:lpstr>
      <vt:lpstr>Chapter 10: Inside the Puzzle pp90-98</vt:lpstr>
      <vt:lpstr>Chapter 11: Nightmare pp99-111</vt:lpstr>
      <vt:lpstr>*Chapter 12: Tea at Four pp112-126</vt:lpstr>
      <vt:lpstr>Chapter 13: X the Experts pp127-133</vt:lpstr>
      <vt:lpstr>Chapter 14: Flashing Lights pp134-143</vt:lpstr>
      <vt:lpstr>Chapter 15: Murder and Hot Chocolate pp144-153</vt:lpstr>
      <vt:lpstr>Chapter 16: A Morning in the Dark pp154-166</vt:lpstr>
      <vt:lpstr>Chapter 17: What Happens Now? pp167-173</vt:lpstr>
      <vt:lpstr>Chapter 18: A Bad Fall pp174-187</vt:lpstr>
      <vt:lpstr>Chapter 19: The Shock on the Stairs pp188-197</vt:lpstr>
      <vt:lpstr>Chapter 20: A Maniac pp198-204</vt:lpstr>
      <vt:lpstr>Chapter 21: Looking and Seeing pp205-213</vt:lpstr>
      <vt:lpstr>Chapter 22: Twelves pp214-225</vt:lpstr>
      <vt:lpstr>Chapter 23: Help! pp226-235</vt:lpstr>
      <vt:lpstr>Chapter 24: The Pieces pp236-254</vt:lpstr>
      <vt:lpstr>Novel Projects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Chasing Vermeer</dc:title>
  <dc:creator>sharon constantino</dc:creator>
  <cp:lastModifiedBy>sharon constantino</cp:lastModifiedBy>
  <cp:revision>42</cp:revision>
  <dcterms:created xsi:type="dcterms:W3CDTF">2015-12-22T15:05:38Z</dcterms:created>
  <dcterms:modified xsi:type="dcterms:W3CDTF">2016-01-01T20:16:00Z</dcterms:modified>
</cp:coreProperties>
</file>