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33EA-B43F-4C5E-8980-DBB9FE8E71AF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97829-37F2-4463-A9C0-6CA51EDAD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2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 copy</a:t>
            </a:r>
            <a:r>
              <a:rPr lang="en-US" baseline="0" dirty="0" smtClean="0"/>
              <a:t> of the movie </a:t>
            </a:r>
            <a:r>
              <a:rPr lang="en-US" i="1" baseline="0" dirty="0" smtClean="0"/>
              <a:t>Free to Be You and 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97829-37F2-4463-A9C0-6CA51EDAD8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Symbolism: Easter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97829-37F2-4463-A9C0-6CA51EDAD8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E9B065-3797-41A6-9C6F-72CF34029208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5E2906-944E-43CF-A03A-891DE46C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81000"/>
            <a:ext cx="4648200" cy="6096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/>
              <a:t>Bridge to </a:t>
            </a:r>
            <a:r>
              <a:rPr lang="en-US" sz="4000" i="1" dirty="0" err="1" smtClean="0"/>
              <a:t>Terabithia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Katherine Paterson</a:t>
            </a:r>
            <a:endParaRPr lang="en-US" dirty="0"/>
          </a:p>
        </p:txBody>
      </p:sp>
      <p:pic>
        <p:nvPicPr>
          <p:cNvPr id="28674" name="Picture 2" descr="http://www.rbk12blog.com/wp-content/uploads/2008/08/terabith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3586458" cy="5334000"/>
          </a:xfrm>
          <a:prstGeom prst="rect">
            <a:avLst/>
          </a:prstGeom>
          <a:noFill/>
        </p:spPr>
      </p:pic>
      <p:pic>
        <p:nvPicPr>
          <p:cNvPr id="6" name="Picture 5" descr="http://www.learner.org/workshops/isonovel/images/KPaters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297318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Eight: Easter pp100-109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Wheedling</a:t>
            </a:r>
          </a:p>
          <a:p>
            <a:r>
              <a:rPr lang="en-US" dirty="0" smtClean="0"/>
              <a:t>Complacent</a:t>
            </a:r>
          </a:p>
          <a:p>
            <a:r>
              <a:rPr lang="en-US" dirty="0" smtClean="0"/>
              <a:t>Garbled</a:t>
            </a:r>
          </a:p>
          <a:p>
            <a:r>
              <a:rPr lang="en-US" dirty="0" smtClean="0"/>
              <a:t>clambered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Abraham Lincoln, Socrates, </a:t>
            </a:r>
            <a:r>
              <a:rPr lang="en-US" dirty="0" err="1" smtClean="0"/>
              <a:t>Aslan</a:t>
            </a:r>
            <a:endParaRPr lang="en-US" dirty="0" smtClean="0"/>
          </a:p>
          <a:p>
            <a:r>
              <a:rPr lang="en-US" dirty="0" smtClean="0"/>
              <a:t>Describe Jesse’s relationship with his dad. Use evidence to support your thinking.</a:t>
            </a:r>
          </a:p>
          <a:p>
            <a:r>
              <a:rPr lang="en-US" dirty="0" smtClean="0"/>
              <a:t>Why is May Belle so concerned about Leslie believing in the </a:t>
            </a:r>
            <a:r>
              <a:rPr lang="en-US" i="1" dirty="0" smtClean="0"/>
              <a:t>Bible?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Nine: The Evil Spell pp110-119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Earnest</a:t>
            </a:r>
          </a:p>
          <a:p>
            <a:r>
              <a:rPr lang="en-US" dirty="0" smtClean="0"/>
              <a:t>Conspiring</a:t>
            </a:r>
          </a:p>
          <a:p>
            <a:r>
              <a:rPr lang="en-US" dirty="0" smtClean="0"/>
              <a:t>Sporadically</a:t>
            </a:r>
          </a:p>
          <a:p>
            <a:r>
              <a:rPr lang="en-US" dirty="0" smtClean="0"/>
              <a:t>Vanquished</a:t>
            </a:r>
          </a:p>
          <a:p>
            <a:r>
              <a:rPr lang="en-US" dirty="0" smtClean="0"/>
              <a:t>Repented</a:t>
            </a:r>
          </a:p>
          <a:p>
            <a:r>
              <a:rPr lang="en-US" dirty="0" smtClean="0"/>
              <a:t>beseech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What is Jess afraid of? Why doesn’t he want to go to </a:t>
            </a:r>
            <a:r>
              <a:rPr lang="en-US" dirty="0" err="1" smtClean="0"/>
              <a:t>Terabithia</a:t>
            </a:r>
            <a:r>
              <a:rPr lang="en-US" dirty="0" smtClean="0"/>
              <a:t> in the rain? Could this be foreshadowing?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Ten: The Perfect Day pp120-130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liberated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Why did Miss Edmunds want to take Jess to the National Art Gallery?</a:t>
            </a:r>
          </a:p>
          <a:p>
            <a:r>
              <a:rPr lang="en-US" dirty="0" smtClean="0"/>
              <a:t>Why is this chapter entitled ‘The Perfect Day’ if it ends with Jess finding out that Leslie is dead? What literary term is used for a situation like this?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Eleven: No! pp131-140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Is Jesse fully aware of the fact that Leslie has died? How is he handling the news?</a:t>
            </a:r>
          </a:p>
          <a:p>
            <a:r>
              <a:rPr lang="en-US" dirty="0" smtClean="0"/>
              <a:t>Have you ever lost someone special to you? How did you grieve? If not, how could you help support someone who has lost someone special?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Twelve: Stranded pp141-149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Describe Jesse’s grieving process.</a:t>
            </a:r>
          </a:p>
          <a:p>
            <a:r>
              <a:rPr lang="en-US" dirty="0" smtClean="0"/>
              <a:t>How is Jesse comforted by his dad?</a:t>
            </a:r>
          </a:p>
          <a:p>
            <a:r>
              <a:rPr lang="en-US" dirty="0" smtClean="0"/>
              <a:t>Why is this chapter entitled ‘Stranded’?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Thirteen: Building the Bridge</a:t>
            </a:r>
            <a:br>
              <a:rPr lang="en-US" dirty="0" smtClean="0"/>
            </a:br>
            <a:r>
              <a:rPr lang="en-US" dirty="0" smtClean="0"/>
              <a:t>pp150-163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despising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How did Jesse honor Leslie?</a:t>
            </a:r>
          </a:p>
          <a:p>
            <a:r>
              <a:rPr lang="en-US" dirty="0" smtClean="0"/>
              <a:t>How has Jesse changed from the beginning of the story to now?</a:t>
            </a:r>
          </a:p>
          <a:p>
            <a:r>
              <a:rPr lang="en-US" dirty="0" smtClean="0"/>
              <a:t>What were some of the key events in his transformation?</a:t>
            </a:r>
          </a:p>
          <a:p>
            <a:r>
              <a:rPr lang="en-US" dirty="0" smtClean="0"/>
              <a:t>What does the bridge symbolize?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Projects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response to literature explaining your views on the theme of the story.</a:t>
            </a:r>
          </a:p>
          <a:p>
            <a:r>
              <a:rPr lang="en-US" smtClean="0"/>
              <a:t>Eulogies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Katherine Paterson</a:t>
            </a:r>
            <a:endParaRPr lang="en-US" dirty="0"/>
          </a:p>
        </p:txBody>
      </p:sp>
      <p:pic>
        <p:nvPicPr>
          <p:cNvPr id="4" name="Content Placeholder 3" descr="http://www.harpercollins.com/harperimages/author/160/1257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99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One: Jesse Oliver Aarons, Jr. pp1-10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grit</a:t>
            </a:r>
          </a:p>
          <a:p>
            <a:r>
              <a:rPr lang="en-US" dirty="0" smtClean="0"/>
              <a:t>shebang</a:t>
            </a:r>
          </a:p>
          <a:p>
            <a:r>
              <a:rPr lang="en-US" dirty="0" smtClean="0"/>
              <a:t>puny</a:t>
            </a:r>
          </a:p>
          <a:p>
            <a:r>
              <a:rPr lang="en-US" dirty="0" smtClean="0"/>
              <a:t>scalding</a:t>
            </a:r>
          </a:p>
          <a:p>
            <a:r>
              <a:rPr lang="en-US" dirty="0" smtClean="0"/>
              <a:t>primly</a:t>
            </a:r>
          </a:p>
          <a:p>
            <a:r>
              <a:rPr lang="en-US" dirty="0" smtClean="0"/>
              <a:t>discarded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Character Development: Keep a character chart as you read the novel.</a:t>
            </a:r>
          </a:p>
          <a:p>
            <a:r>
              <a:rPr lang="en-US" dirty="0" smtClean="0"/>
              <a:t>Foreshadowing: Document any language in the story that could possibly foreshadow coming events.</a:t>
            </a:r>
          </a:p>
          <a:p>
            <a:r>
              <a:rPr lang="en-US" dirty="0" smtClean="0"/>
              <a:t>Figurative Language</a:t>
            </a:r>
          </a:p>
          <a:p>
            <a:pPr lvl="1"/>
            <a:r>
              <a:rPr lang="en-US" dirty="0" smtClean="0"/>
              <a:t>Symbolism</a:t>
            </a:r>
          </a:p>
          <a:p>
            <a:pPr lvl="1"/>
            <a:r>
              <a:rPr lang="en-US" dirty="0" smtClean="0"/>
              <a:t>Personification</a:t>
            </a:r>
          </a:p>
          <a:p>
            <a:pPr lvl="1"/>
            <a:r>
              <a:rPr lang="en-US" dirty="0" smtClean="0"/>
              <a:t>Simile</a:t>
            </a:r>
          </a:p>
          <a:p>
            <a:pPr lvl="1"/>
            <a:r>
              <a:rPr lang="en-US" dirty="0" smtClean="0"/>
              <a:t>Metaphor</a:t>
            </a:r>
          </a:p>
          <a:p>
            <a:pPr lvl="1"/>
            <a:r>
              <a:rPr lang="en-US" dirty="0" smtClean="0"/>
              <a:t>Imagery</a:t>
            </a:r>
          </a:p>
          <a:p>
            <a:pPr lvl="1"/>
            <a:r>
              <a:rPr lang="en-US" dirty="0" smtClean="0"/>
              <a:t>Idiom</a:t>
            </a:r>
          </a:p>
          <a:p>
            <a:pPr lvl="1"/>
            <a:r>
              <a:rPr lang="en-US" dirty="0" smtClean="0"/>
              <a:t>Onomatopoeia</a:t>
            </a:r>
          </a:p>
          <a:p>
            <a:r>
              <a:rPr lang="en-US" dirty="0" smtClean="0"/>
              <a:t>Why does Jesse say that the people moving in the house next door would be “probably the biggest thing in his life,”? What could he mean by this statement?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Two: Leslie Burke pp11-23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endure</a:t>
            </a:r>
          </a:p>
          <a:p>
            <a:r>
              <a:rPr lang="en-US" dirty="0" smtClean="0"/>
              <a:t>pandemonium</a:t>
            </a:r>
          </a:p>
          <a:p>
            <a:r>
              <a:rPr lang="en-US" dirty="0" smtClean="0"/>
              <a:t>allotted</a:t>
            </a:r>
          </a:p>
          <a:p>
            <a:r>
              <a:rPr lang="en-US" dirty="0" smtClean="0"/>
              <a:t>hypocritical</a:t>
            </a:r>
          </a:p>
          <a:p>
            <a:r>
              <a:rPr lang="en-US" dirty="0" smtClean="0"/>
              <a:t>proverbial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Vietnam War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What is Jesse’s motivation for running?</a:t>
            </a:r>
          </a:p>
          <a:p>
            <a:r>
              <a:rPr lang="en-US" dirty="0" smtClean="0"/>
              <a:t>Why do you think he just left Leslie Burke standing in the field?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Three: The Fastest Kid in Fifth Grade pp24-36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roused</a:t>
            </a:r>
          </a:p>
          <a:p>
            <a:r>
              <a:rPr lang="en-US" dirty="0" smtClean="0"/>
              <a:t>postpone</a:t>
            </a:r>
          </a:p>
          <a:p>
            <a:r>
              <a:rPr lang="en-US" dirty="0" smtClean="0"/>
              <a:t>repulsive</a:t>
            </a:r>
          </a:p>
          <a:p>
            <a:r>
              <a:rPr lang="en-US" dirty="0" smtClean="0"/>
              <a:t>conspicuous</a:t>
            </a:r>
          </a:p>
          <a:p>
            <a:r>
              <a:rPr lang="en-US" dirty="0" smtClean="0"/>
              <a:t>sarcasm</a:t>
            </a:r>
          </a:p>
          <a:p>
            <a:r>
              <a:rPr lang="en-US" dirty="0" smtClean="0"/>
              <a:t>conceited</a:t>
            </a:r>
          </a:p>
          <a:p>
            <a:r>
              <a:rPr lang="en-US" dirty="0" smtClean="0"/>
              <a:t>conscious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Cultural differences</a:t>
            </a:r>
          </a:p>
          <a:p>
            <a:r>
              <a:rPr lang="en-US" dirty="0" smtClean="0"/>
              <a:t>How </a:t>
            </a:r>
            <a:r>
              <a:rPr lang="en-US" smtClean="0"/>
              <a:t>does </a:t>
            </a:r>
            <a:r>
              <a:rPr lang="en-US" smtClean="0"/>
              <a:t>it </a:t>
            </a:r>
            <a:r>
              <a:rPr lang="en-US" dirty="0" smtClean="0"/>
              <a:t>feel to be the new kid in school? </a:t>
            </a:r>
          </a:p>
          <a:p>
            <a:r>
              <a:rPr lang="en-US" dirty="0" smtClean="0"/>
              <a:t>Why did Jesse ask Leslie to run in the race? Did it backfire on him?</a:t>
            </a:r>
          </a:p>
          <a:p>
            <a:r>
              <a:rPr lang="en-US" dirty="0" smtClean="0"/>
              <a:t>How do you think Jesse is feeling about his new neighbor? Find evidence to support your thinking.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Four: Rulers of </a:t>
            </a:r>
            <a:r>
              <a:rPr lang="en-US" dirty="0" err="1" smtClean="0"/>
              <a:t>Terabithia</a:t>
            </a:r>
            <a:r>
              <a:rPr lang="en-US" dirty="0" smtClean="0"/>
              <a:t> pp 37-60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consolation</a:t>
            </a:r>
          </a:p>
          <a:p>
            <a:r>
              <a:rPr lang="en-US" dirty="0" smtClean="0"/>
              <a:t>liable</a:t>
            </a:r>
          </a:p>
          <a:p>
            <a:r>
              <a:rPr lang="en-US" dirty="0" smtClean="0"/>
              <a:t>faltered</a:t>
            </a:r>
          </a:p>
          <a:p>
            <a:r>
              <a:rPr lang="en-US" dirty="0" smtClean="0"/>
              <a:t>contempt</a:t>
            </a:r>
          </a:p>
          <a:p>
            <a:r>
              <a:rPr lang="en-US" dirty="0" smtClean="0"/>
              <a:t>ominously</a:t>
            </a:r>
          </a:p>
          <a:p>
            <a:r>
              <a:rPr lang="en-US" dirty="0" smtClean="0"/>
              <a:t>intoxicated</a:t>
            </a:r>
          </a:p>
          <a:p>
            <a:r>
              <a:rPr lang="en-US" dirty="0" smtClean="0"/>
              <a:t>siege</a:t>
            </a:r>
          </a:p>
          <a:p>
            <a:r>
              <a:rPr lang="en-US" dirty="0" smtClean="0"/>
              <a:t>principle</a:t>
            </a:r>
          </a:p>
          <a:p>
            <a:r>
              <a:rPr lang="en-US" dirty="0" smtClean="0"/>
              <a:t>tyrant</a:t>
            </a:r>
          </a:p>
          <a:p>
            <a:r>
              <a:rPr lang="en-US" dirty="0" smtClean="0"/>
              <a:t>dictator</a:t>
            </a:r>
          </a:p>
          <a:p>
            <a:r>
              <a:rPr lang="en-US" dirty="0" smtClean="0"/>
              <a:t>exhilaration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Narnia, </a:t>
            </a:r>
            <a:r>
              <a:rPr lang="en-US" i="1" dirty="0" smtClean="0"/>
              <a:t>Moby Dick</a:t>
            </a:r>
            <a:endParaRPr lang="en-US" dirty="0" smtClean="0"/>
          </a:p>
          <a:p>
            <a:r>
              <a:rPr lang="en-US" dirty="0" smtClean="0"/>
              <a:t>Stereotypes &amp; Class/Gender Structure</a:t>
            </a:r>
          </a:p>
          <a:p>
            <a:r>
              <a:rPr lang="en-US" dirty="0" smtClean="0"/>
              <a:t>What caused Jess to change his mind about Leslie? Describe how their relationship is changing.</a:t>
            </a:r>
          </a:p>
          <a:p>
            <a:r>
              <a:rPr lang="en-US" dirty="0" smtClean="0"/>
              <a:t>Have you ever made a fort before? If so, describe it. If not, describe a fort you would like to create.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Five: The Giant Killers pp61-71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solemnly</a:t>
            </a:r>
          </a:p>
          <a:p>
            <a:r>
              <a:rPr lang="en-US" dirty="0" smtClean="0"/>
              <a:t>regicide</a:t>
            </a:r>
          </a:p>
          <a:p>
            <a:r>
              <a:rPr lang="en-US" dirty="0" smtClean="0"/>
              <a:t>parapets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</a:t>
            </a:r>
            <a:r>
              <a:rPr lang="en-US" i="1" dirty="0" smtClean="0"/>
              <a:t>Hamlet</a:t>
            </a:r>
          </a:p>
          <a:p>
            <a:r>
              <a:rPr lang="en-US" dirty="0" smtClean="0"/>
              <a:t>Do you think the trick Jess and Leslie played on Janice was justified? Explain.</a:t>
            </a:r>
          </a:p>
          <a:p>
            <a:r>
              <a:rPr lang="en-US" dirty="0" smtClean="0"/>
              <a:t>Would you consider the trick bullying? Explain why or why not.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Six: The Coming of Prince </a:t>
            </a:r>
            <a:r>
              <a:rPr lang="en-US" dirty="0" err="1" smtClean="0"/>
              <a:t>Terrien</a:t>
            </a:r>
            <a:r>
              <a:rPr lang="en-US" dirty="0" smtClean="0"/>
              <a:t> pp72-82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speculation</a:t>
            </a:r>
          </a:p>
          <a:p>
            <a:r>
              <a:rPr lang="en-US" dirty="0" smtClean="0"/>
              <a:t>pitch</a:t>
            </a:r>
          </a:p>
          <a:p>
            <a:r>
              <a:rPr lang="en-US" dirty="0" smtClean="0"/>
              <a:t>sneer</a:t>
            </a:r>
          </a:p>
          <a:p>
            <a:r>
              <a:rPr lang="en-US" dirty="0" smtClean="0"/>
              <a:t>humbly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What is the best gift you have ever given? Explain why it was the best.</a:t>
            </a:r>
          </a:p>
          <a:p>
            <a:r>
              <a:rPr lang="en-US" dirty="0" smtClean="0"/>
              <a:t>What is the best gift you have ever received? Explain why it is the best.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Seven: The Golden Room pp83-99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Absentminded</a:t>
            </a:r>
          </a:p>
          <a:p>
            <a:r>
              <a:rPr lang="en-US" dirty="0" smtClean="0"/>
              <a:t>Reluctant</a:t>
            </a:r>
          </a:p>
          <a:p>
            <a:r>
              <a:rPr lang="en-US" dirty="0" smtClean="0"/>
              <a:t>Exiled</a:t>
            </a:r>
          </a:p>
          <a:p>
            <a:r>
              <a:rPr lang="en-US" dirty="0" smtClean="0"/>
              <a:t>Dregs</a:t>
            </a:r>
          </a:p>
          <a:p>
            <a:r>
              <a:rPr lang="en-US" dirty="0" smtClean="0"/>
              <a:t>Prospectors</a:t>
            </a:r>
          </a:p>
          <a:p>
            <a:r>
              <a:rPr lang="en-US" dirty="0" smtClean="0"/>
              <a:t>Mother lode</a:t>
            </a:r>
          </a:p>
          <a:p>
            <a:r>
              <a:rPr lang="en-US" dirty="0" smtClean="0"/>
              <a:t>Garish</a:t>
            </a:r>
          </a:p>
          <a:p>
            <a:r>
              <a:rPr lang="en-US" dirty="0" smtClean="0"/>
              <a:t>Dumbfounded</a:t>
            </a:r>
          </a:p>
          <a:p>
            <a:r>
              <a:rPr lang="en-US" dirty="0" smtClean="0"/>
              <a:t>Alcove</a:t>
            </a:r>
          </a:p>
          <a:p>
            <a:r>
              <a:rPr lang="en-US" dirty="0" smtClean="0"/>
              <a:t>vile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Mona Lisa, Road Runner, Dear Abby</a:t>
            </a:r>
          </a:p>
          <a:p>
            <a:r>
              <a:rPr lang="en-US" dirty="0" smtClean="0"/>
              <a:t>In regards to Janice Avery, why would Jess say that friends aren’t worth Leslie’s trouble when he himself values Leslie’s friendship?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384</TotalTime>
  <Words>779</Words>
  <Application>Microsoft Macintosh PowerPoint</Application>
  <PresentationFormat>On-screen Show (4:3)</PresentationFormat>
  <Paragraphs>163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Bridge to Terabithia</vt:lpstr>
      <vt:lpstr>   Katherine Paterson</vt:lpstr>
      <vt:lpstr>One: Jesse Oliver Aarons, Jr. pp1-10</vt:lpstr>
      <vt:lpstr>Two: Leslie Burke pp11-23</vt:lpstr>
      <vt:lpstr>Three: The Fastest Kid in Fifth Grade pp24-36</vt:lpstr>
      <vt:lpstr>Four: Rulers of Terabithia pp 37-60</vt:lpstr>
      <vt:lpstr>Five: The Giant Killers pp61-71</vt:lpstr>
      <vt:lpstr>Six: The Coming of Prince Terrien pp72-82</vt:lpstr>
      <vt:lpstr>Seven: The Golden Room pp83-99</vt:lpstr>
      <vt:lpstr>Eight: Easter pp100-109</vt:lpstr>
      <vt:lpstr>Nine: The Evil Spell pp110-119</vt:lpstr>
      <vt:lpstr>Ten: The Perfect Day pp120-130</vt:lpstr>
      <vt:lpstr>Eleven: No! pp131-140</vt:lpstr>
      <vt:lpstr>Twelve: Stranded pp141-149</vt:lpstr>
      <vt:lpstr>Thirteen: Building the Bridge pp150-163</vt:lpstr>
      <vt:lpstr>Novel Projects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to Terabithia</dc:title>
  <dc:creator>sconstantino</dc:creator>
  <cp:lastModifiedBy>sharon constantino</cp:lastModifiedBy>
  <cp:revision>72</cp:revision>
  <dcterms:created xsi:type="dcterms:W3CDTF">2012-07-03T16:18:46Z</dcterms:created>
  <dcterms:modified xsi:type="dcterms:W3CDTF">2013-03-18T01:31:46Z</dcterms:modified>
</cp:coreProperties>
</file>