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1D26E-2BDC-4161-8EA9-2B1B8CABEAC0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7A10C-3F39-43D3-ABF1-0FC7C75D4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Idiom: a happy medium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7A10C-3F39-43D3-ABF1-0FC7C75D40F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Idiom: red herring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7A10C-3F39-43D3-ABF1-0FC7C75D40F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Astronomy connection: Orion’s Belt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7A10C-3F39-43D3-ABF1-0FC7C75D40F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Symbolism of crossing the threshold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7A10C-3F39-43D3-ABF1-0FC7C75D40F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Metaphor:</a:t>
            </a:r>
            <a:r>
              <a:rPr lang="en-US" baseline="0" dirty="0" smtClean="0"/>
              <a:t> Sonnet for life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7A10C-3F39-43D3-ABF1-0FC7C75D40F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6E8680F-60EE-4FCE-BC22-CF938C5DE1A8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28AD8-5026-4F30-9799-F7AD8B7DF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680F-60EE-4FCE-BC22-CF938C5DE1A8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8AD8-5026-4F30-9799-F7AD8B7DF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6E8680F-60EE-4FCE-BC22-CF938C5DE1A8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628AD8-5026-4F30-9799-F7AD8B7DF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680F-60EE-4FCE-BC22-CF938C5DE1A8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28AD8-5026-4F30-9799-F7AD8B7DFD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680F-60EE-4FCE-BC22-CF938C5DE1A8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628AD8-5026-4F30-9799-F7AD8B7DFD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6E8680F-60EE-4FCE-BC22-CF938C5DE1A8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28AD8-5026-4F30-9799-F7AD8B7DFD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6E8680F-60EE-4FCE-BC22-CF938C5DE1A8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28AD8-5026-4F30-9799-F7AD8B7DFD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680F-60EE-4FCE-BC22-CF938C5DE1A8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28AD8-5026-4F30-9799-F7AD8B7DF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680F-60EE-4FCE-BC22-CF938C5DE1A8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28AD8-5026-4F30-9799-F7AD8B7DF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680F-60EE-4FCE-BC22-CF938C5DE1A8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28AD8-5026-4F30-9799-F7AD8B7DFD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6E8680F-60EE-4FCE-BC22-CF938C5DE1A8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628AD8-5026-4F30-9799-F7AD8B7DFD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6E8680F-60EE-4FCE-BC22-CF938C5DE1A8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628AD8-5026-4F30-9799-F7AD8B7DF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madeleinelengle.com/madeleine-lengl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0"/>
            <a:ext cx="4724400" cy="838200"/>
          </a:xfrm>
        </p:spPr>
        <p:txBody>
          <a:bodyPr/>
          <a:lstStyle/>
          <a:p>
            <a:r>
              <a:rPr lang="en-US" dirty="0" smtClean="0"/>
              <a:t>A Wrinkle in Time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Madeleine </a:t>
            </a:r>
            <a:r>
              <a:rPr lang="en-US" dirty="0" err="1" smtClean="0"/>
              <a:t>L’Engle</a:t>
            </a:r>
            <a:endParaRPr lang="en-US" dirty="0"/>
          </a:p>
        </p:txBody>
      </p:sp>
      <p:pic>
        <p:nvPicPr>
          <p:cNvPr id="25602" name="Picture 2" descr="http://upload.wikimedia.org/wikipedia/en/thumb/d/de/A_wrinkle_in_time_digest_2007.jpg/200px-A_wrinkle_in_time_digest_2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14400"/>
            <a:ext cx="3232727" cy="4800600"/>
          </a:xfrm>
          <a:prstGeom prst="rect">
            <a:avLst/>
          </a:prstGeom>
          <a:noFill/>
        </p:spPr>
      </p:pic>
      <p:pic>
        <p:nvPicPr>
          <p:cNvPr id="25604" name="Picture 4" descr="http://upload.wikimedia.org/wikipedia/en/thumb/c/c9/Madeleine_lengle.jpg/220px-Madeleine_leng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914400"/>
            <a:ext cx="3276600" cy="47808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305800" cy="8699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8. The Transparent Column pp147-158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b="1" dirty="0" smtClean="0"/>
              <a:t>Vocabulary</a:t>
            </a:r>
          </a:p>
          <a:p>
            <a:r>
              <a:rPr lang="en-US" dirty="0" smtClean="0"/>
              <a:t>spindly</a:t>
            </a:r>
          </a:p>
          <a:p>
            <a:r>
              <a:rPr lang="en-US" dirty="0" smtClean="0"/>
              <a:t>pinioned</a:t>
            </a:r>
          </a:p>
          <a:p>
            <a:r>
              <a:rPr lang="en-US" dirty="0" smtClean="0"/>
              <a:t>connotations</a:t>
            </a:r>
          </a:p>
          <a:p>
            <a:r>
              <a:rPr lang="en-US" dirty="0" smtClean="0"/>
              <a:t>pedantic</a:t>
            </a:r>
          </a:p>
          <a:p>
            <a:r>
              <a:rPr lang="en-US" dirty="0" smtClean="0"/>
              <a:t>annihilate</a:t>
            </a:r>
          </a:p>
          <a:p>
            <a:r>
              <a:rPr lang="en-US" dirty="0" smtClean="0"/>
              <a:t>ominous</a:t>
            </a:r>
          </a:p>
          <a:p>
            <a:r>
              <a:rPr lang="en-US" dirty="0" smtClean="0"/>
              <a:t>sadist</a:t>
            </a:r>
          </a:p>
          <a:p>
            <a:r>
              <a:rPr lang="en-US" dirty="0" smtClean="0"/>
              <a:t>emanate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Figurative Language</a:t>
            </a:r>
          </a:p>
          <a:p>
            <a:r>
              <a:rPr lang="en-US" dirty="0" smtClean="0"/>
              <a:t>Do you believe differences are what create problems? Would everyone be happy if we were all alike, if we were all the same like on </a:t>
            </a:r>
            <a:r>
              <a:rPr lang="en-US" dirty="0" err="1" smtClean="0"/>
              <a:t>Camazotz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are the pros and cons of a society like the one on </a:t>
            </a:r>
            <a:r>
              <a:rPr lang="en-US" dirty="0" err="1" smtClean="0"/>
              <a:t>Camazotz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IT pp159-179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b="1" dirty="0" smtClean="0"/>
              <a:t>Vocabulary</a:t>
            </a:r>
          </a:p>
          <a:p>
            <a:r>
              <a:rPr lang="en-US" dirty="0" smtClean="0"/>
              <a:t>dais</a:t>
            </a:r>
          </a:p>
          <a:p>
            <a:r>
              <a:rPr lang="en-US" dirty="0" smtClean="0"/>
              <a:t>omnipotent</a:t>
            </a:r>
          </a:p>
          <a:p>
            <a:r>
              <a:rPr lang="en-US" dirty="0" smtClean="0"/>
              <a:t>systole</a:t>
            </a:r>
          </a:p>
          <a:p>
            <a:r>
              <a:rPr lang="en-US" dirty="0" smtClean="0"/>
              <a:t>diastole</a:t>
            </a:r>
          </a:p>
          <a:p>
            <a:r>
              <a:rPr lang="en-US" dirty="0" smtClean="0"/>
              <a:t>miasma</a:t>
            </a:r>
          </a:p>
          <a:p>
            <a:r>
              <a:rPr lang="en-US" dirty="0" smtClean="0"/>
              <a:t>ruthlessly</a:t>
            </a:r>
          </a:p>
          <a:p>
            <a:r>
              <a:rPr lang="en-US" dirty="0" smtClean="0"/>
              <a:t>cerebrum</a:t>
            </a:r>
          </a:p>
          <a:p>
            <a:r>
              <a:rPr lang="en-US" dirty="0" smtClean="0"/>
              <a:t>cerebellum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Figurative Language</a:t>
            </a:r>
          </a:p>
          <a:p>
            <a:r>
              <a:rPr lang="en-US" dirty="0" smtClean="0"/>
              <a:t>If Mr. </a:t>
            </a:r>
            <a:r>
              <a:rPr lang="en-US" dirty="0" err="1" smtClean="0"/>
              <a:t>Murry</a:t>
            </a:r>
            <a:r>
              <a:rPr lang="en-US" dirty="0" smtClean="0"/>
              <a:t> </a:t>
            </a:r>
            <a:r>
              <a:rPr lang="en-US" dirty="0" err="1" smtClean="0"/>
              <a:t>tessered</a:t>
            </a:r>
            <a:r>
              <a:rPr lang="en-US" dirty="0" smtClean="0"/>
              <a:t> with Meg, when and where did they go? Did they leave behind Charles Wallace and Calvin? On what do you base your answer?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Absolute Zero pp180-193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r>
              <a:rPr lang="en-US" b="1" dirty="0" smtClean="0"/>
              <a:t>Vocabulary</a:t>
            </a:r>
          </a:p>
          <a:p>
            <a:r>
              <a:rPr lang="en-US" dirty="0" smtClean="0"/>
              <a:t>atrophied</a:t>
            </a:r>
          </a:p>
          <a:p>
            <a:r>
              <a:rPr lang="en-US" dirty="0" smtClean="0"/>
              <a:t>frigid</a:t>
            </a:r>
          </a:p>
          <a:p>
            <a:r>
              <a:rPr lang="en-US" dirty="0" smtClean="0"/>
              <a:t>inverted</a:t>
            </a:r>
          </a:p>
          <a:p>
            <a:r>
              <a:rPr lang="en-US" dirty="0" smtClean="0"/>
              <a:t>fallible</a:t>
            </a:r>
          </a:p>
          <a:p>
            <a:r>
              <a:rPr lang="en-US" dirty="0" smtClean="0"/>
              <a:t>assuaged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Figurative Language</a:t>
            </a:r>
          </a:p>
          <a:p>
            <a:r>
              <a:rPr lang="en-US" dirty="0" smtClean="0"/>
              <a:t>Should Mr. </a:t>
            </a:r>
            <a:r>
              <a:rPr lang="en-US" dirty="0" err="1" smtClean="0"/>
              <a:t>Murry</a:t>
            </a:r>
            <a:r>
              <a:rPr lang="en-US" dirty="0" smtClean="0"/>
              <a:t> have </a:t>
            </a:r>
            <a:r>
              <a:rPr lang="en-US" dirty="0" err="1" smtClean="0"/>
              <a:t>tessered</a:t>
            </a:r>
            <a:r>
              <a:rPr lang="en-US" dirty="0" smtClean="0"/>
              <a:t> with Charles Wallace or not? Explain.</a:t>
            </a:r>
          </a:p>
          <a:p>
            <a:r>
              <a:rPr lang="en-US" dirty="0" smtClean="0"/>
              <a:t>Who or what could the Things be? Where are they taking Meg? Do you think the Thing will help or harm Meg? Explain.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 Aunt Beast pp194-211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b="1" dirty="0" smtClean="0"/>
              <a:t>Vocabulary</a:t>
            </a:r>
          </a:p>
          <a:p>
            <a:r>
              <a:rPr lang="en-US" dirty="0" smtClean="0"/>
              <a:t>trepidation</a:t>
            </a:r>
          </a:p>
          <a:p>
            <a:r>
              <a:rPr lang="en-US" dirty="0" smtClean="0"/>
              <a:t>frank</a:t>
            </a:r>
          </a:p>
          <a:p>
            <a:r>
              <a:rPr lang="en-US" dirty="0" smtClean="0"/>
              <a:t>acute</a:t>
            </a:r>
          </a:p>
          <a:p>
            <a:r>
              <a:rPr lang="en-US" dirty="0" smtClean="0"/>
              <a:t>pungent</a:t>
            </a:r>
          </a:p>
          <a:p>
            <a:r>
              <a:rPr lang="en-US" dirty="0" smtClean="0"/>
              <a:t>exert</a:t>
            </a:r>
          </a:p>
          <a:p>
            <a:r>
              <a:rPr lang="en-US" dirty="0" smtClean="0"/>
              <a:t>perplexity</a:t>
            </a:r>
          </a:p>
          <a:p>
            <a:r>
              <a:rPr lang="en-US" dirty="0" smtClean="0"/>
              <a:t>temporal</a:t>
            </a:r>
          </a:p>
          <a:p>
            <a:r>
              <a:rPr lang="en-US" dirty="0" smtClean="0"/>
              <a:t>despondency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Figurative Language</a:t>
            </a:r>
          </a:p>
          <a:p>
            <a:r>
              <a:rPr lang="en-US" dirty="0" smtClean="0"/>
              <a:t>Do you think us humans are limited in communication? How important is it in our world to be able to communicate articulately?</a:t>
            </a:r>
          </a:p>
          <a:p>
            <a:r>
              <a:rPr lang="en-US" dirty="0" smtClean="0"/>
              <a:t>Will they be able to save Charles Wallace with help from the beasts and from </a:t>
            </a:r>
            <a:r>
              <a:rPr lang="en-US" dirty="0" err="1" smtClean="0"/>
              <a:t>Mrs</a:t>
            </a:r>
            <a:r>
              <a:rPr lang="en-US" dirty="0" smtClean="0"/>
              <a:t> </a:t>
            </a:r>
            <a:r>
              <a:rPr lang="en-US" dirty="0" err="1" smtClean="0"/>
              <a:t>Whatsit</a:t>
            </a:r>
            <a:r>
              <a:rPr lang="en-US" dirty="0" smtClean="0"/>
              <a:t>, </a:t>
            </a:r>
            <a:r>
              <a:rPr lang="en-US" dirty="0" err="1" smtClean="0"/>
              <a:t>Mrs</a:t>
            </a:r>
            <a:r>
              <a:rPr lang="en-US" dirty="0" smtClean="0"/>
              <a:t> Who, and </a:t>
            </a:r>
            <a:r>
              <a:rPr lang="en-US" dirty="0" err="1" smtClean="0"/>
              <a:t>Mrs</a:t>
            </a:r>
            <a:r>
              <a:rPr lang="en-US" dirty="0" smtClean="0"/>
              <a:t> Which?</a:t>
            </a:r>
          </a:p>
          <a:p>
            <a:r>
              <a:rPr lang="en-US" dirty="0" smtClean="0"/>
              <a:t>The concept of God is very apparent in this chapter (and throughout the book). Do you believe this relevant to Meg’s journey? What is the author’s message?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12. The Foolish and the Weak</a:t>
            </a:r>
            <a:br>
              <a:rPr lang="en-US" dirty="0" smtClean="0"/>
            </a:br>
            <a:r>
              <a:rPr lang="en-US" dirty="0" smtClean="0"/>
              <a:t>pp212-232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b="1" dirty="0" smtClean="0"/>
              <a:t>Vocabulary</a:t>
            </a:r>
          </a:p>
          <a:p>
            <a:r>
              <a:rPr lang="en-US" dirty="0" smtClean="0"/>
              <a:t>appallingly</a:t>
            </a:r>
          </a:p>
          <a:p>
            <a:r>
              <a:rPr lang="en-US" dirty="0" smtClean="0"/>
              <a:t>formidably</a:t>
            </a:r>
          </a:p>
          <a:p>
            <a:r>
              <a:rPr lang="en-US" dirty="0" smtClean="0"/>
              <a:t>ministrations</a:t>
            </a:r>
          </a:p>
          <a:p>
            <a:r>
              <a:rPr lang="en-US" dirty="0" smtClean="0"/>
              <a:t>confound</a:t>
            </a:r>
          </a:p>
          <a:p>
            <a:r>
              <a:rPr lang="en-US" dirty="0" smtClean="0"/>
              <a:t>prevail</a:t>
            </a:r>
          </a:p>
          <a:p>
            <a:r>
              <a:rPr lang="en-US" dirty="0" smtClean="0"/>
              <a:t>unadulterated</a:t>
            </a:r>
          </a:p>
          <a:p>
            <a:r>
              <a:rPr lang="en-US" dirty="0" smtClean="0"/>
              <a:t>vestige</a:t>
            </a:r>
          </a:p>
          <a:p>
            <a:r>
              <a:rPr lang="en-US" dirty="0" smtClean="0"/>
              <a:t>catapulted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Figurative Language</a:t>
            </a:r>
          </a:p>
          <a:p>
            <a:r>
              <a:rPr lang="en-US" dirty="0" smtClean="0"/>
              <a:t>What gifts does Meg receive this time?</a:t>
            </a:r>
          </a:p>
          <a:p>
            <a:r>
              <a:rPr lang="en-US" dirty="0" smtClean="0"/>
              <a:t>What is Meg’s only true weapon?</a:t>
            </a:r>
          </a:p>
          <a:p>
            <a:r>
              <a:rPr lang="en-US" dirty="0" smtClean="0"/>
              <a:t>Make a connection to other stories.</a:t>
            </a:r>
          </a:p>
          <a:p>
            <a:r>
              <a:rPr lang="en-US" dirty="0" smtClean="0"/>
              <a:t>Describe Meg’s journey. What did she learn?</a:t>
            </a:r>
          </a:p>
          <a:p>
            <a:r>
              <a:rPr lang="en-US" dirty="0" smtClean="0"/>
              <a:t>Where could the </a:t>
            </a:r>
            <a:r>
              <a:rPr lang="en-US" dirty="0" err="1" smtClean="0"/>
              <a:t>Mrs</a:t>
            </a:r>
            <a:r>
              <a:rPr lang="en-US" dirty="0" smtClean="0"/>
              <a:t> W’s possibly be going and to do what?</a:t>
            </a:r>
          </a:p>
          <a:p>
            <a:r>
              <a:rPr lang="en-US" dirty="0" smtClean="0"/>
              <a:t>Do you like the ending? Explain.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Novel Projects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Response to Literature:</a:t>
            </a:r>
          </a:p>
          <a:p>
            <a:r>
              <a:rPr lang="en-US" smtClean="0"/>
              <a:t>Narrative</a:t>
            </a:r>
            <a:endParaRPr lang="en-US" dirty="0"/>
          </a:p>
        </p:txBody>
      </p:sp>
      <p:pic>
        <p:nvPicPr>
          <p:cNvPr id="7" name="Picture 2" descr="http://upload.wikimedia.org/wikipedia/en/thumb/d/de/A_wrinkle_in_time_digest_2007.jpg/200px-A_wrinkle_in_time_digest_2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718384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Madeleine </a:t>
            </a:r>
            <a:r>
              <a:rPr lang="en-US" dirty="0" err="1" smtClean="0"/>
              <a:t>L’Engle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Biography</a:t>
            </a:r>
            <a:endParaRPr lang="en-US" dirty="0"/>
          </a:p>
        </p:txBody>
      </p:sp>
      <p:pic>
        <p:nvPicPr>
          <p:cNvPr id="4" name="Picture 6" descr="http://yinkahdinay.files.wordpress.com/2010/10/07_lengle_lg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133600"/>
            <a:ext cx="411480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Mrs</a:t>
            </a:r>
            <a:r>
              <a:rPr lang="en-US" dirty="0" smtClean="0"/>
              <a:t> </a:t>
            </a:r>
            <a:r>
              <a:rPr lang="en-US" dirty="0" err="1" smtClean="0"/>
              <a:t>Whatsit</a:t>
            </a:r>
            <a:r>
              <a:rPr lang="en-US" dirty="0" smtClean="0"/>
              <a:t> pp7-27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228600" y="1752600"/>
            <a:ext cx="2133600" cy="4876800"/>
          </a:xfrm>
        </p:spPr>
        <p:txBody>
          <a:bodyPr numCol="2">
            <a:noAutofit/>
          </a:bodyPr>
          <a:lstStyle/>
          <a:p>
            <a:r>
              <a:rPr lang="en-US" sz="1400" b="1" dirty="0" smtClean="0"/>
              <a:t>Vocabulary</a:t>
            </a:r>
          </a:p>
          <a:p>
            <a:r>
              <a:rPr lang="en-US" sz="1400" dirty="0" smtClean="0"/>
              <a:t>wraith</a:t>
            </a:r>
          </a:p>
          <a:p>
            <a:r>
              <a:rPr lang="en-US" sz="1400" dirty="0" smtClean="0"/>
              <a:t>crossly</a:t>
            </a:r>
          </a:p>
          <a:p>
            <a:r>
              <a:rPr lang="en-US" sz="1400" dirty="0" smtClean="0"/>
              <a:t>scornfully</a:t>
            </a:r>
          </a:p>
          <a:p>
            <a:r>
              <a:rPr lang="en-US" sz="1400" dirty="0" smtClean="0"/>
              <a:t>delinquent</a:t>
            </a:r>
          </a:p>
          <a:p>
            <a:r>
              <a:rPr lang="en-US" sz="1400" dirty="0" smtClean="0"/>
              <a:t>smugly</a:t>
            </a:r>
          </a:p>
          <a:p>
            <a:r>
              <a:rPr lang="en-US" sz="1400" dirty="0" smtClean="0"/>
              <a:t>serenity</a:t>
            </a:r>
          </a:p>
          <a:p>
            <a:r>
              <a:rPr lang="en-US" sz="1400" dirty="0" smtClean="0"/>
              <a:t>savagely</a:t>
            </a:r>
          </a:p>
          <a:p>
            <a:r>
              <a:rPr lang="en-US" sz="1400" dirty="0" smtClean="0"/>
              <a:t>constable</a:t>
            </a:r>
          </a:p>
          <a:p>
            <a:r>
              <a:rPr lang="en-US" sz="1400" dirty="0" smtClean="0"/>
              <a:t>subsided</a:t>
            </a:r>
          </a:p>
          <a:p>
            <a:r>
              <a:rPr lang="en-US" sz="1400" dirty="0" smtClean="0"/>
              <a:t>vulnerable</a:t>
            </a:r>
          </a:p>
          <a:p>
            <a:endParaRPr lang="en-US" sz="1400" dirty="0" smtClean="0"/>
          </a:p>
          <a:p>
            <a:r>
              <a:rPr lang="en-US" sz="1400" dirty="0" smtClean="0"/>
              <a:t>exclusive</a:t>
            </a:r>
          </a:p>
          <a:p>
            <a:r>
              <a:rPr lang="en-US" sz="1400" dirty="0" smtClean="0"/>
              <a:t>prodigious</a:t>
            </a:r>
          </a:p>
          <a:p>
            <a:r>
              <a:rPr lang="en-US" sz="1400" dirty="0" smtClean="0"/>
              <a:t>sullen</a:t>
            </a:r>
          </a:p>
          <a:p>
            <a:r>
              <a:rPr lang="en-US" sz="1400" dirty="0" smtClean="0"/>
              <a:t>cunning</a:t>
            </a:r>
          </a:p>
          <a:p>
            <a:r>
              <a:rPr lang="en-US" sz="1400" dirty="0" smtClean="0"/>
              <a:t>supine</a:t>
            </a:r>
          </a:p>
          <a:p>
            <a:r>
              <a:rPr lang="en-US" sz="1400" dirty="0" smtClean="0"/>
              <a:t>agility</a:t>
            </a:r>
          </a:p>
          <a:p>
            <a:r>
              <a:rPr lang="en-US" sz="1400" dirty="0" smtClean="0"/>
              <a:t>frivoling</a:t>
            </a:r>
          </a:p>
          <a:p>
            <a:r>
              <a:rPr lang="en-US" sz="1400" dirty="0" err="1" smtClean="0"/>
              <a:t>tesseract</a:t>
            </a:r>
            <a:endParaRPr lang="en-US" sz="14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 Development: Meg, Charles Wallace, Mrs. Murray</a:t>
            </a:r>
          </a:p>
          <a:p>
            <a:r>
              <a:rPr lang="en-US" dirty="0" smtClean="0"/>
              <a:t>Figuratively Language</a:t>
            </a:r>
          </a:p>
          <a:p>
            <a:r>
              <a:rPr lang="en-US" dirty="0" smtClean="0"/>
              <a:t>What does the phrase ‘It was a dark and stormy night,’ evoke?</a:t>
            </a:r>
          </a:p>
          <a:p>
            <a:r>
              <a:rPr lang="en-US" dirty="0" smtClean="0"/>
              <a:t>Draw a picture of </a:t>
            </a:r>
            <a:r>
              <a:rPr lang="en-US" dirty="0" err="1" smtClean="0"/>
              <a:t>Mrs</a:t>
            </a:r>
            <a:r>
              <a:rPr lang="en-US" dirty="0" smtClean="0"/>
              <a:t> </a:t>
            </a:r>
            <a:r>
              <a:rPr lang="en-US" dirty="0" err="1" smtClean="0"/>
              <a:t>Whatsit</a:t>
            </a:r>
            <a:r>
              <a:rPr lang="en-US" dirty="0" smtClean="0"/>
              <a:t>. Describe what kind of a person she is.</a:t>
            </a:r>
          </a:p>
          <a:p>
            <a:r>
              <a:rPr lang="en-US" dirty="0" smtClean="0"/>
              <a:t>Where do you think Meg’s father is?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Mrs</a:t>
            </a:r>
            <a:r>
              <a:rPr lang="en-US" dirty="0" smtClean="0"/>
              <a:t> Who pp28-44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52400" y="1752600"/>
            <a:ext cx="2286000" cy="4953000"/>
          </a:xfrm>
        </p:spPr>
        <p:txBody>
          <a:bodyPr numCol="2">
            <a:normAutofit/>
          </a:bodyPr>
          <a:lstStyle/>
          <a:p>
            <a:r>
              <a:rPr lang="en-US" sz="1400" b="1" dirty="0" smtClean="0"/>
              <a:t>Vocabulary</a:t>
            </a:r>
          </a:p>
          <a:p>
            <a:r>
              <a:rPr lang="en-US" sz="1400" dirty="0" smtClean="0"/>
              <a:t>piteous</a:t>
            </a:r>
          </a:p>
          <a:p>
            <a:r>
              <a:rPr lang="en-US" sz="1400" dirty="0" smtClean="0"/>
              <a:t>avid</a:t>
            </a:r>
          </a:p>
          <a:p>
            <a:r>
              <a:rPr lang="en-US" sz="1400" dirty="0" smtClean="0"/>
              <a:t>bellowing</a:t>
            </a:r>
          </a:p>
          <a:p>
            <a:r>
              <a:rPr lang="en-US" sz="1400" dirty="0" smtClean="0"/>
              <a:t>antagonistic</a:t>
            </a:r>
          </a:p>
          <a:p>
            <a:r>
              <a:rPr lang="en-US" sz="1400" dirty="0" smtClean="0"/>
              <a:t>tractable</a:t>
            </a:r>
          </a:p>
          <a:p>
            <a:r>
              <a:rPr lang="en-US" sz="1400" dirty="0" smtClean="0"/>
              <a:t>confidingly</a:t>
            </a:r>
          </a:p>
          <a:p>
            <a:r>
              <a:rPr lang="en-US" sz="1400" dirty="0" smtClean="0"/>
              <a:t>snide</a:t>
            </a:r>
          </a:p>
          <a:p>
            <a:r>
              <a:rPr lang="en-US" sz="1400" dirty="0" smtClean="0"/>
              <a:t>sagely</a:t>
            </a:r>
          </a:p>
          <a:p>
            <a:r>
              <a:rPr lang="en-US" sz="1400" dirty="0" smtClean="0"/>
              <a:t>inadvertently</a:t>
            </a:r>
          </a:p>
          <a:p>
            <a:r>
              <a:rPr lang="en-US" sz="1400" dirty="0" smtClean="0"/>
              <a:t>indignation</a:t>
            </a:r>
          </a:p>
          <a:p>
            <a:endParaRPr lang="en-US" sz="1400" dirty="0" smtClean="0"/>
          </a:p>
          <a:p>
            <a:r>
              <a:rPr lang="en-US" sz="1400" dirty="0" smtClean="0"/>
              <a:t>placidly</a:t>
            </a:r>
          </a:p>
          <a:p>
            <a:r>
              <a:rPr lang="en-US" sz="1400" dirty="0" smtClean="0"/>
              <a:t>dilapidated</a:t>
            </a:r>
          </a:p>
          <a:p>
            <a:r>
              <a:rPr lang="en-US" sz="1400" dirty="0" smtClean="0"/>
              <a:t>sinister</a:t>
            </a:r>
          </a:p>
          <a:p>
            <a:r>
              <a:rPr lang="en-US" sz="1400" dirty="0" smtClean="0"/>
              <a:t>raucous</a:t>
            </a:r>
          </a:p>
          <a:p>
            <a:r>
              <a:rPr lang="en-US" sz="1400" dirty="0" smtClean="0"/>
              <a:t>peremptory</a:t>
            </a:r>
          </a:p>
          <a:p>
            <a:r>
              <a:rPr lang="en-US" sz="1400" dirty="0" smtClean="0"/>
              <a:t>assimilate</a:t>
            </a:r>
          </a:p>
          <a:p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438400" y="1752600"/>
            <a:ext cx="6400800" cy="4419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Figurative Language</a:t>
            </a:r>
          </a:p>
          <a:p>
            <a:r>
              <a:rPr lang="en-US" dirty="0" smtClean="0"/>
              <a:t>What special powers does Charles Wallace seem to have? Use evidence to support your thinking.</a:t>
            </a:r>
          </a:p>
          <a:p>
            <a:r>
              <a:rPr lang="en-US" dirty="0" smtClean="0"/>
              <a:t>Why does Calvin feel as though he is going home when he has never even been to the Meg’s house before?</a:t>
            </a:r>
          </a:p>
          <a:p>
            <a:r>
              <a:rPr lang="en-US" dirty="0" smtClean="0"/>
              <a:t>What do you make of </a:t>
            </a:r>
            <a:r>
              <a:rPr lang="en-US" dirty="0" err="1" smtClean="0"/>
              <a:t>Mrs</a:t>
            </a:r>
            <a:r>
              <a:rPr lang="en-US" dirty="0" smtClean="0"/>
              <a:t> Who?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Mrs</a:t>
            </a:r>
            <a:r>
              <a:rPr lang="en-US" dirty="0" smtClean="0"/>
              <a:t> Which pp45-63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US" b="1" dirty="0" smtClean="0"/>
              <a:t>Vocabulary</a:t>
            </a:r>
          </a:p>
          <a:p>
            <a:r>
              <a:rPr lang="en-US" dirty="0" smtClean="0"/>
              <a:t>gamboled</a:t>
            </a:r>
          </a:p>
          <a:p>
            <a:r>
              <a:rPr lang="en-US" dirty="0" smtClean="0"/>
              <a:t>somber</a:t>
            </a:r>
          </a:p>
          <a:p>
            <a:r>
              <a:rPr lang="en-US" dirty="0" smtClean="0"/>
              <a:t>judiciously</a:t>
            </a:r>
          </a:p>
          <a:p>
            <a:r>
              <a:rPr lang="en-US" dirty="0" smtClean="0"/>
              <a:t>essence</a:t>
            </a:r>
          </a:p>
          <a:p>
            <a:r>
              <a:rPr lang="en-US" dirty="0" smtClean="0"/>
              <a:t>genesis</a:t>
            </a:r>
          </a:p>
          <a:p>
            <a:r>
              <a:rPr lang="en-US" dirty="0" smtClean="0"/>
              <a:t>morass</a:t>
            </a:r>
          </a:p>
          <a:p>
            <a:r>
              <a:rPr lang="en-US" dirty="0" smtClean="0"/>
              <a:t>tangible</a:t>
            </a:r>
          </a:p>
          <a:p>
            <a:r>
              <a:rPr lang="en-US" dirty="0" smtClean="0"/>
              <a:t>paltry</a:t>
            </a:r>
          </a:p>
          <a:p>
            <a:r>
              <a:rPr lang="en-US" dirty="0" smtClean="0"/>
              <a:t>materialize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 Development: How is Meg changing?</a:t>
            </a:r>
          </a:p>
          <a:p>
            <a:r>
              <a:rPr lang="en-US" dirty="0" smtClean="0"/>
              <a:t>Figurative Language</a:t>
            </a:r>
          </a:p>
          <a:p>
            <a:r>
              <a:rPr lang="en-US" dirty="0" smtClean="0"/>
              <a:t>Allusion: Genesis</a:t>
            </a:r>
          </a:p>
          <a:p>
            <a:r>
              <a:rPr lang="en-US" dirty="0" smtClean="0"/>
              <a:t>Who or what are </a:t>
            </a:r>
            <a:r>
              <a:rPr lang="en-US" dirty="0" err="1" smtClean="0"/>
              <a:t>Mrs</a:t>
            </a:r>
            <a:r>
              <a:rPr lang="en-US" dirty="0" smtClean="0"/>
              <a:t> </a:t>
            </a:r>
            <a:r>
              <a:rPr lang="en-US" dirty="0" err="1" smtClean="0"/>
              <a:t>Whatsit</a:t>
            </a:r>
            <a:r>
              <a:rPr lang="en-US" dirty="0" smtClean="0"/>
              <a:t>, </a:t>
            </a:r>
            <a:r>
              <a:rPr lang="en-US" dirty="0" err="1" smtClean="0"/>
              <a:t>Mrs</a:t>
            </a:r>
            <a:r>
              <a:rPr lang="en-US" dirty="0" smtClean="0"/>
              <a:t> Who, and </a:t>
            </a:r>
            <a:r>
              <a:rPr lang="en-US" dirty="0" err="1" smtClean="0"/>
              <a:t>Mrs</a:t>
            </a:r>
            <a:r>
              <a:rPr lang="en-US" dirty="0" smtClean="0"/>
              <a:t> Which?</a:t>
            </a:r>
          </a:p>
          <a:p>
            <a:r>
              <a:rPr lang="en-US" dirty="0" smtClean="0"/>
              <a:t>Where are Charles Wallace, Meg, and Calvin going?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The Black Thing pp64-83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752600"/>
            <a:ext cx="1752600" cy="4343400"/>
          </a:xfrm>
        </p:spPr>
        <p:txBody>
          <a:bodyPr/>
          <a:lstStyle/>
          <a:p>
            <a:pPr algn="ctr"/>
            <a:r>
              <a:rPr lang="en-US" b="1" dirty="0" smtClean="0"/>
              <a:t>Vocabulary</a:t>
            </a:r>
          </a:p>
          <a:p>
            <a:r>
              <a:rPr lang="en-US" dirty="0" smtClean="0"/>
              <a:t>corporeal</a:t>
            </a:r>
          </a:p>
          <a:p>
            <a:r>
              <a:rPr lang="en-US" dirty="0" smtClean="0"/>
              <a:t>inexorable</a:t>
            </a:r>
          </a:p>
          <a:p>
            <a:r>
              <a:rPr lang="en-US" dirty="0" smtClean="0"/>
              <a:t>gales</a:t>
            </a:r>
          </a:p>
          <a:p>
            <a:r>
              <a:rPr lang="en-US" dirty="0" smtClean="0"/>
              <a:t>ephemeral</a:t>
            </a:r>
          </a:p>
          <a:p>
            <a:r>
              <a:rPr lang="en-US" dirty="0" smtClean="0"/>
              <a:t>exaltation</a:t>
            </a:r>
          </a:p>
          <a:p>
            <a:r>
              <a:rPr lang="en-US" dirty="0" smtClean="0"/>
              <a:t>metamorphose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Figurative Language</a:t>
            </a:r>
          </a:p>
          <a:p>
            <a:r>
              <a:rPr lang="en-US" dirty="0" smtClean="0"/>
              <a:t>Draw an illustration of the creature </a:t>
            </a:r>
            <a:r>
              <a:rPr lang="en-US" dirty="0" err="1" smtClean="0"/>
              <a:t>Mrs</a:t>
            </a:r>
            <a:r>
              <a:rPr lang="en-US" dirty="0" smtClean="0"/>
              <a:t> </a:t>
            </a:r>
            <a:r>
              <a:rPr lang="en-US" dirty="0" err="1" smtClean="0"/>
              <a:t>Whatsit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Draw an illustration of </a:t>
            </a:r>
            <a:r>
              <a:rPr lang="en-US" dirty="0" err="1" smtClean="0"/>
              <a:t>Uriel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Explain how the kids traveled to </a:t>
            </a:r>
            <a:r>
              <a:rPr lang="en-US" dirty="0" err="1" smtClean="0"/>
              <a:t>Uriel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 you believe in time and space travel? Explain why or why not.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The </a:t>
            </a:r>
            <a:r>
              <a:rPr lang="en-US" dirty="0" err="1" smtClean="0"/>
              <a:t>Tesseract</a:t>
            </a:r>
            <a:r>
              <a:rPr lang="en-US" dirty="0" smtClean="0"/>
              <a:t> pp84-101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r>
              <a:rPr lang="en-US" b="1" dirty="0" smtClean="0"/>
              <a:t>Vocabulary</a:t>
            </a:r>
          </a:p>
          <a:p>
            <a:r>
              <a:rPr lang="en-US" dirty="0" smtClean="0"/>
              <a:t>perturbed</a:t>
            </a:r>
          </a:p>
          <a:p>
            <a:r>
              <a:rPr lang="en-US" dirty="0" smtClean="0"/>
              <a:t>dissolution</a:t>
            </a:r>
          </a:p>
          <a:p>
            <a:r>
              <a:rPr lang="en-US" dirty="0" smtClean="0"/>
              <a:t>protoplasm</a:t>
            </a:r>
          </a:p>
          <a:p>
            <a:r>
              <a:rPr lang="en-US" dirty="0" smtClean="0"/>
              <a:t>nondescript</a:t>
            </a:r>
          </a:p>
          <a:p>
            <a:r>
              <a:rPr lang="en-US" dirty="0" smtClean="0"/>
              <a:t>raptly</a:t>
            </a:r>
          </a:p>
          <a:p>
            <a:r>
              <a:rPr lang="en-US" dirty="0" smtClean="0"/>
              <a:t>sonorous</a:t>
            </a:r>
          </a:p>
          <a:p>
            <a:r>
              <a:rPr lang="en-US" dirty="0" smtClean="0"/>
              <a:t>reverberated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Figurative Language</a:t>
            </a:r>
          </a:p>
          <a:p>
            <a:r>
              <a:rPr lang="en-US" dirty="0" smtClean="0"/>
              <a:t>Astronomy Connection: Orion’s Belt</a:t>
            </a:r>
          </a:p>
          <a:p>
            <a:r>
              <a:rPr lang="en-US" dirty="0" smtClean="0"/>
              <a:t>Comment on the statement: We can’t take credit for our talents; it’s how we use them that counts.</a:t>
            </a:r>
          </a:p>
          <a:p>
            <a:r>
              <a:rPr lang="en-US" dirty="0" smtClean="0"/>
              <a:t>The kids are beginning to understand the magnitude of the situation. How will three kids be able to rescue Mr. </a:t>
            </a:r>
            <a:r>
              <a:rPr lang="en-US" dirty="0" err="1" smtClean="0"/>
              <a:t>Murry</a:t>
            </a:r>
            <a:r>
              <a:rPr lang="en-US" dirty="0" smtClean="0"/>
              <a:t> and save universes from Evil, the Powers of Darkness?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The Happy Medium pp102-126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8768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b="1" dirty="0" smtClean="0"/>
              <a:t>Vocabulary</a:t>
            </a:r>
          </a:p>
          <a:p>
            <a:r>
              <a:rPr lang="en-US" dirty="0" smtClean="0"/>
              <a:t>anticlimax</a:t>
            </a:r>
          </a:p>
          <a:p>
            <a:r>
              <a:rPr lang="en-US" dirty="0" smtClean="0"/>
              <a:t>chiding</a:t>
            </a:r>
          </a:p>
          <a:p>
            <a:r>
              <a:rPr lang="en-US" dirty="0" smtClean="0"/>
              <a:t>myopic</a:t>
            </a:r>
          </a:p>
          <a:p>
            <a:r>
              <a:rPr lang="en-US" dirty="0" smtClean="0"/>
              <a:t>malignant</a:t>
            </a:r>
          </a:p>
          <a:p>
            <a:r>
              <a:rPr lang="en-US" dirty="0" smtClean="0"/>
              <a:t>precipitously</a:t>
            </a:r>
          </a:p>
          <a:p>
            <a:r>
              <a:rPr lang="en-US" dirty="0" smtClean="0"/>
              <a:t>propitious</a:t>
            </a:r>
          </a:p>
          <a:p>
            <a:r>
              <a:rPr lang="en-US" dirty="0" smtClean="0"/>
              <a:t>talisman</a:t>
            </a:r>
          </a:p>
          <a:p>
            <a:r>
              <a:rPr lang="en-US" dirty="0" smtClean="0"/>
              <a:t>resilience</a:t>
            </a:r>
          </a:p>
          <a:p>
            <a:r>
              <a:rPr lang="en-US" dirty="0" smtClean="0"/>
              <a:t>furtive</a:t>
            </a:r>
          </a:p>
          <a:p>
            <a:r>
              <a:rPr lang="en-US" dirty="0" smtClean="0"/>
              <a:t>aberration</a:t>
            </a:r>
          </a:p>
          <a:p>
            <a:r>
              <a:rPr lang="en-US" dirty="0" smtClean="0"/>
              <a:t>arrested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Figurative Language</a:t>
            </a:r>
          </a:p>
          <a:p>
            <a:r>
              <a:rPr lang="en-US" dirty="0" smtClean="0"/>
              <a:t>Allusion: Shakespeare’s </a:t>
            </a:r>
            <a:r>
              <a:rPr lang="en-US" i="1" dirty="0" smtClean="0"/>
              <a:t>The Tempest</a:t>
            </a:r>
            <a:endParaRPr lang="en-US" dirty="0" smtClean="0"/>
          </a:p>
          <a:p>
            <a:r>
              <a:rPr lang="en-US" dirty="0" smtClean="0"/>
              <a:t>What gifts do </a:t>
            </a:r>
            <a:r>
              <a:rPr lang="en-US" dirty="0" err="1" smtClean="0"/>
              <a:t>Mrs</a:t>
            </a:r>
            <a:r>
              <a:rPr lang="en-US" dirty="0" smtClean="0"/>
              <a:t> </a:t>
            </a:r>
            <a:r>
              <a:rPr lang="en-US" dirty="0" err="1" smtClean="0"/>
              <a:t>Whatsit</a:t>
            </a:r>
            <a:r>
              <a:rPr lang="en-US" dirty="0" smtClean="0"/>
              <a:t>, </a:t>
            </a:r>
            <a:r>
              <a:rPr lang="en-US" dirty="0" err="1" smtClean="0"/>
              <a:t>Mrs</a:t>
            </a:r>
            <a:r>
              <a:rPr lang="en-US" dirty="0" smtClean="0"/>
              <a:t> Who, and </a:t>
            </a:r>
            <a:r>
              <a:rPr lang="en-US" dirty="0" err="1" smtClean="0"/>
              <a:t>Mrs</a:t>
            </a:r>
            <a:r>
              <a:rPr lang="en-US" dirty="0" smtClean="0"/>
              <a:t> Which give to the children? Make a chart.</a:t>
            </a:r>
          </a:p>
          <a:p>
            <a:r>
              <a:rPr lang="en-US" dirty="0" smtClean="0"/>
              <a:t>How will these gifts help the kids?</a:t>
            </a:r>
          </a:p>
          <a:p>
            <a:r>
              <a:rPr lang="en-US" dirty="0" smtClean="0"/>
              <a:t>Why is everything so routine on </a:t>
            </a:r>
            <a:r>
              <a:rPr lang="en-US" dirty="0" err="1" smtClean="0"/>
              <a:t>Camazotz</a:t>
            </a:r>
            <a:r>
              <a:rPr lang="en-US" dirty="0" smtClean="0"/>
              <a:t>?</a:t>
            </a:r>
          </a:p>
          <a:p>
            <a:r>
              <a:rPr lang="en-US" dirty="0" smtClean="0"/>
              <a:t>Do you think the children should go to CENTRAL </a:t>
            </a:r>
            <a:r>
              <a:rPr lang="en-US" dirty="0" err="1" smtClean="0"/>
              <a:t>Central</a:t>
            </a:r>
            <a:r>
              <a:rPr lang="en-US" dirty="0" smtClean="0"/>
              <a:t> Intelligence? Explain why or why not.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7. The Man with Red Eyes pp127-146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876800"/>
          </a:xfrm>
        </p:spPr>
        <p:txBody>
          <a:bodyPr>
            <a:noAutofit/>
          </a:bodyPr>
          <a:lstStyle/>
          <a:p>
            <a:pPr algn="ctr"/>
            <a:r>
              <a:rPr lang="en-US" sz="1400" b="1" dirty="0" smtClean="0"/>
              <a:t>Vocabulary</a:t>
            </a:r>
          </a:p>
          <a:p>
            <a:r>
              <a:rPr lang="en-US" sz="1400" dirty="0" smtClean="0"/>
              <a:t>bilious</a:t>
            </a:r>
          </a:p>
          <a:p>
            <a:r>
              <a:rPr lang="en-US" sz="1400" dirty="0" smtClean="0"/>
              <a:t>warily</a:t>
            </a:r>
          </a:p>
          <a:p>
            <a:r>
              <a:rPr lang="en-US" sz="1400" dirty="0" smtClean="0"/>
              <a:t>bravado</a:t>
            </a:r>
          </a:p>
          <a:p>
            <a:r>
              <a:rPr lang="en-US" sz="1400" dirty="0" smtClean="0"/>
              <a:t>requisition</a:t>
            </a:r>
          </a:p>
          <a:p>
            <a:r>
              <a:rPr lang="en-US" sz="1400" dirty="0" smtClean="0"/>
              <a:t>obliquely</a:t>
            </a:r>
          </a:p>
          <a:p>
            <a:r>
              <a:rPr lang="en-US" sz="1400" dirty="0" smtClean="0"/>
              <a:t>chortling</a:t>
            </a:r>
          </a:p>
          <a:p>
            <a:r>
              <a:rPr lang="en-US" sz="1400" dirty="0" smtClean="0"/>
              <a:t>gallivanting</a:t>
            </a:r>
          </a:p>
          <a:p>
            <a:r>
              <a:rPr lang="en-US" sz="1400" dirty="0" smtClean="0"/>
              <a:t>menace</a:t>
            </a:r>
          </a:p>
          <a:p>
            <a:r>
              <a:rPr lang="en-US" sz="1400" dirty="0" smtClean="0"/>
              <a:t>diverting</a:t>
            </a:r>
          </a:p>
          <a:p>
            <a:r>
              <a:rPr lang="en-US" sz="1400" dirty="0" smtClean="0"/>
              <a:t>tenacity</a:t>
            </a:r>
          </a:p>
          <a:p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Figurative Language</a:t>
            </a:r>
          </a:p>
          <a:p>
            <a:r>
              <a:rPr lang="en-US" dirty="0" smtClean="0"/>
              <a:t>Why did Charles Wallace concede to the man with the red eyes? Do you think it was wise of him?</a:t>
            </a:r>
          </a:p>
          <a:p>
            <a:r>
              <a:rPr lang="en-US" dirty="0" smtClean="0"/>
              <a:t>What will happen now? Will Meg and Calvin be able to protect Charles Wallace?</a:t>
            </a:r>
          </a:p>
          <a:p>
            <a:r>
              <a:rPr lang="en-US" dirty="0" smtClean="0"/>
              <a:t>Who or what is the man with the red eyes?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231</TotalTime>
  <Words>872</Words>
  <Application>Microsoft Office PowerPoint</Application>
  <PresentationFormat>On-screen Show (4:3)</PresentationFormat>
  <Paragraphs>219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A Wrinkle in Time</vt:lpstr>
      <vt:lpstr>Madeleine L’Engle</vt:lpstr>
      <vt:lpstr>1. Mrs Whatsit pp7-27</vt:lpstr>
      <vt:lpstr>2. Mrs Who pp28-44</vt:lpstr>
      <vt:lpstr>3. Mrs Which pp45-63</vt:lpstr>
      <vt:lpstr>4. The Black Thing pp64-83</vt:lpstr>
      <vt:lpstr>5. The Tesseract pp84-101</vt:lpstr>
      <vt:lpstr>6. The Happy Medium pp102-126</vt:lpstr>
      <vt:lpstr>7. The Man with Red Eyes pp127-146</vt:lpstr>
      <vt:lpstr>8. The Transparent Column pp147-158</vt:lpstr>
      <vt:lpstr>9. IT pp159-179</vt:lpstr>
      <vt:lpstr>10. Absolute Zero pp180-193</vt:lpstr>
      <vt:lpstr>11. Aunt Beast pp194-211</vt:lpstr>
      <vt:lpstr>12. The Foolish and the Weak pp212-232</vt:lpstr>
      <vt:lpstr>  Novel Projects</vt:lpstr>
    </vt:vector>
  </TitlesOfParts>
  <Company>Temecula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Wrinkle in Time</dc:title>
  <dc:creator>sconstantino</dc:creator>
  <cp:lastModifiedBy>sconstantino</cp:lastModifiedBy>
  <cp:revision>90</cp:revision>
  <dcterms:created xsi:type="dcterms:W3CDTF">2012-07-05T01:37:34Z</dcterms:created>
  <dcterms:modified xsi:type="dcterms:W3CDTF">2012-07-13T02:55:36Z</dcterms:modified>
</cp:coreProperties>
</file>